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215"/>
  </p:notesMasterIdLst>
  <p:handoutMasterIdLst>
    <p:handoutMasterId r:id="rId216"/>
  </p:handoutMasterIdLst>
  <p:sldIdLst>
    <p:sldId id="462" r:id="rId8"/>
    <p:sldId id="519" r:id="rId9"/>
    <p:sldId id="463" r:id="rId10"/>
    <p:sldId id="465" r:id="rId11"/>
    <p:sldId id="526" r:id="rId12"/>
    <p:sldId id="596" r:id="rId13"/>
    <p:sldId id="521" r:id="rId14"/>
    <p:sldId id="598" r:id="rId15"/>
    <p:sldId id="599" r:id="rId16"/>
    <p:sldId id="600" r:id="rId17"/>
    <p:sldId id="588" r:id="rId18"/>
    <p:sldId id="589" r:id="rId19"/>
    <p:sldId id="604" r:id="rId20"/>
    <p:sldId id="605" r:id="rId21"/>
    <p:sldId id="645" r:id="rId22"/>
    <p:sldId id="646" r:id="rId23"/>
    <p:sldId id="647" r:id="rId24"/>
    <p:sldId id="590" r:id="rId25"/>
    <p:sldId id="591" r:id="rId26"/>
    <p:sldId id="592" r:id="rId27"/>
    <p:sldId id="593" r:id="rId28"/>
    <p:sldId id="601" r:id="rId29"/>
    <p:sldId id="602" r:id="rId30"/>
    <p:sldId id="648" r:id="rId31"/>
    <p:sldId id="649" r:id="rId32"/>
    <p:sldId id="650" r:id="rId33"/>
    <p:sldId id="522" r:id="rId34"/>
    <p:sldId id="539" r:id="rId35"/>
    <p:sldId id="540" r:id="rId36"/>
    <p:sldId id="623" r:id="rId37"/>
    <p:sldId id="606" r:id="rId38"/>
    <p:sldId id="607" r:id="rId39"/>
    <p:sldId id="624" r:id="rId40"/>
    <p:sldId id="627" r:id="rId41"/>
    <p:sldId id="608" r:id="rId42"/>
    <p:sldId id="651" r:id="rId43"/>
    <p:sldId id="630" r:id="rId44"/>
    <p:sldId id="629" r:id="rId45"/>
    <p:sldId id="631" r:id="rId46"/>
    <p:sldId id="632" r:id="rId47"/>
    <p:sldId id="633" r:id="rId48"/>
    <p:sldId id="634" r:id="rId49"/>
    <p:sldId id="628" r:id="rId50"/>
    <p:sldId id="610" r:id="rId51"/>
    <p:sldId id="619" r:id="rId52"/>
    <p:sldId id="635" r:id="rId53"/>
    <p:sldId id="636" r:id="rId54"/>
    <p:sldId id="652" r:id="rId55"/>
    <p:sldId id="653" r:id="rId56"/>
    <p:sldId id="641" r:id="rId57"/>
    <p:sldId id="612" r:id="rId58"/>
    <p:sldId id="620" r:id="rId59"/>
    <p:sldId id="614" r:id="rId60"/>
    <p:sldId id="621" r:id="rId61"/>
    <p:sldId id="638" r:id="rId62"/>
    <p:sldId id="639" r:id="rId63"/>
    <p:sldId id="640" r:id="rId64"/>
    <p:sldId id="654" r:id="rId65"/>
    <p:sldId id="616" r:id="rId66"/>
    <p:sldId id="642" r:id="rId67"/>
    <p:sldId id="643" r:id="rId68"/>
    <p:sldId id="657" r:id="rId69"/>
    <p:sldId id="674" r:id="rId70"/>
    <p:sldId id="671" r:id="rId71"/>
    <p:sldId id="672" r:id="rId72"/>
    <p:sldId id="673" r:id="rId73"/>
    <p:sldId id="659" r:id="rId74"/>
    <p:sldId id="656" r:id="rId75"/>
    <p:sldId id="658" r:id="rId76"/>
    <p:sldId id="675" r:id="rId77"/>
    <p:sldId id="677" r:id="rId78"/>
    <p:sldId id="660" r:id="rId79"/>
    <p:sldId id="663" r:id="rId80"/>
    <p:sldId id="678" r:id="rId81"/>
    <p:sldId id="681" r:id="rId82"/>
    <p:sldId id="682" r:id="rId83"/>
    <p:sldId id="683" r:id="rId84"/>
    <p:sldId id="684" r:id="rId85"/>
    <p:sldId id="662" r:id="rId86"/>
    <p:sldId id="686" r:id="rId87"/>
    <p:sldId id="698" r:id="rId88"/>
    <p:sldId id="688" r:id="rId89"/>
    <p:sldId id="689" r:id="rId90"/>
    <p:sldId id="690" r:id="rId91"/>
    <p:sldId id="691" r:id="rId92"/>
    <p:sldId id="692" r:id="rId93"/>
    <p:sldId id="664" r:id="rId94"/>
    <p:sldId id="665" r:id="rId95"/>
    <p:sldId id="693" r:id="rId96"/>
    <p:sldId id="694" r:id="rId97"/>
    <p:sldId id="695" r:id="rId98"/>
    <p:sldId id="699" r:id="rId99"/>
    <p:sldId id="700" r:id="rId100"/>
    <p:sldId id="701" r:id="rId101"/>
    <p:sldId id="705" r:id="rId102"/>
    <p:sldId id="706" r:id="rId103"/>
    <p:sldId id="707" r:id="rId104"/>
    <p:sldId id="713" r:id="rId105"/>
    <p:sldId id="708" r:id="rId106"/>
    <p:sldId id="710" r:id="rId107"/>
    <p:sldId id="711" r:id="rId108"/>
    <p:sldId id="712" r:id="rId109"/>
    <p:sldId id="714" r:id="rId110"/>
    <p:sldId id="715" r:id="rId111"/>
    <p:sldId id="716" r:id="rId112"/>
    <p:sldId id="722" r:id="rId113"/>
    <p:sldId id="723" r:id="rId114"/>
    <p:sldId id="724" r:id="rId115"/>
    <p:sldId id="717" r:id="rId116"/>
    <p:sldId id="718" r:id="rId117"/>
    <p:sldId id="719" r:id="rId118"/>
    <p:sldId id="720" r:id="rId119"/>
    <p:sldId id="721" r:id="rId120"/>
    <p:sldId id="725" r:id="rId121"/>
    <p:sldId id="764" r:id="rId122"/>
    <p:sldId id="765" r:id="rId123"/>
    <p:sldId id="766" r:id="rId124"/>
    <p:sldId id="767" r:id="rId125"/>
    <p:sldId id="729" r:id="rId126"/>
    <p:sldId id="666" r:id="rId127"/>
    <p:sldId id="667" r:id="rId128"/>
    <p:sldId id="727" r:id="rId129"/>
    <p:sldId id="728" r:id="rId130"/>
    <p:sldId id="730" r:id="rId131"/>
    <p:sldId id="731" r:id="rId132"/>
    <p:sldId id="732" r:id="rId133"/>
    <p:sldId id="668" r:id="rId134"/>
    <p:sldId id="669" r:id="rId135"/>
    <p:sldId id="735" r:id="rId136"/>
    <p:sldId id="736" r:id="rId137"/>
    <p:sldId id="737" r:id="rId138"/>
    <p:sldId id="738" r:id="rId139"/>
    <p:sldId id="739" r:id="rId140"/>
    <p:sldId id="740" r:id="rId141"/>
    <p:sldId id="742" r:id="rId142"/>
    <p:sldId id="743" r:id="rId143"/>
    <p:sldId id="745" r:id="rId144"/>
    <p:sldId id="744" r:id="rId145"/>
    <p:sldId id="746" r:id="rId146"/>
    <p:sldId id="747" r:id="rId147"/>
    <p:sldId id="751" r:id="rId148"/>
    <p:sldId id="748" r:id="rId149"/>
    <p:sldId id="749" r:id="rId150"/>
    <p:sldId id="750" r:id="rId151"/>
    <p:sldId id="752" r:id="rId152"/>
    <p:sldId id="753" r:id="rId153"/>
    <p:sldId id="768" r:id="rId154"/>
    <p:sldId id="772" r:id="rId155"/>
    <p:sldId id="771" r:id="rId156"/>
    <p:sldId id="774" r:id="rId157"/>
    <p:sldId id="769" r:id="rId158"/>
    <p:sldId id="770" r:id="rId159"/>
    <p:sldId id="773" r:id="rId160"/>
    <p:sldId id="802" r:id="rId161"/>
    <p:sldId id="803" r:id="rId162"/>
    <p:sldId id="804" r:id="rId163"/>
    <p:sldId id="754" r:id="rId164"/>
    <p:sldId id="755" r:id="rId165"/>
    <p:sldId id="775" r:id="rId166"/>
    <p:sldId id="781" r:id="rId167"/>
    <p:sldId id="776" r:id="rId168"/>
    <p:sldId id="780" r:id="rId169"/>
    <p:sldId id="782" r:id="rId170"/>
    <p:sldId id="783" r:id="rId171"/>
    <p:sldId id="778" r:id="rId172"/>
    <p:sldId id="779" r:id="rId173"/>
    <p:sldId id="784" r:id="rId174"/>
    <p:sldId id="785" r:id="rId175"/>
    <p:sldId id="786" r:id="rId176"/>
    <p:sldId id="787" r:id="rId177"/>
    <p:sldId id="788" r:id="rId178"/>
    <p:sldId id="795" r:id="rId179"/>
    <p:sldId id="789" r:id="rId180"/>
    <p:sldId id="790" r:id="rId181"/>
    <p:sldId id="791" r:id="rId182"/>
    <p:sldId id="792" r:id="rId183"/>
    <p:sldId id="793" r:id="rId184"/>
    <p:sldId id="794" r:id="rId185"/>
    <p:sldId id="796" r:id="rId186"/>
    <p:sldId id="757" r:id="rId187"/>
    <p:sldId id="758" r:id="rId188"/>
    <p:sldId id="797" r:id="rId189"/>
    <p:sldId id="798" r:id="rId190"/>
    <p:sldId id="799" r:id="rId191"/>
    <p:sldId id="805" r:id="rId192"/>
    <p:sldId id="828" r:id="rId193"/>
    <p:sldId id="827" r:id="rId194"/>
    <p:sldId id="759" r:id="rId195"/>
    <p:sldId id="809" r:id="rId196"/>
    <p:sldId id="810" r:id="rId197"/>
    <p:sldId id="814" r:id="rId198"/>
    <p:sldId id="829" r:id="rId199"/>
    <p:sldId id="813" r:id="rId200"/>
    <p:sldId id="811" r:id="rId201"/>
    <p:sldId id="817" r:id="rId202"/>
    <p:sldId id="815" r:id="rId203"/>
    <p:sldId id="816" r:id="rId204"/>
    <p:sldId id="818" r:id="rId205"/>
    <p:sldId id="761" r:id="rId206"/>
    <p:sldId id="821" r:id="rId207"/>
    <p:sldId id="820" r:id="rId208"/>
    <p:sldId id="823" r:id="rId209"/>
    <p:sldId id="824" r:id="rId210"/>
    <p:sldId id="825" r:id="rId211"/>
    <p:sldId id="826" r:id="rId212"/>
    <p:sldId id="800" r:id="rId213"/>
    <p:sldId id="264" r:id="rId2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49504F"/>
    <a:srgbClr val="F6FAF2"/>
    <a:srgbClr val="B60004"/>
    <a:srgbClr val="011C2F"/>
    <a:srgbClr val="AD2B26"/>
    <a:srgbClr val="220000"/>
    <a:srgbClr val="EC4EFF"/>
    <a:srgbClr val="E7409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29" autoAdjust="0"/>
    <p:restoredTop sz="95244" autoAdjust="0"/>
  </p:normalViewPr>
  <p:slideViewPr>
    <p:cSldViewPr snapToGrid="0">
      <p:cViewPr varScale="1">
        <p:scale>
          <a:sx n="96" d="100"/>
          <a:sy n="96" d="100"/>
        </p:scale>
        <p:origin x="7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50"/>
    </p:cViewPr>
  </p:sorterViewPr>
  <p:notesViewPr>
    <p:cSldViewPr snapToGrid="0" showGuides="1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91" Type="http://schemas.openxmlformats.org/officeDocument/2006/relationships/slide" Target="slides/slide184.xml"/><Relationship Id="rId205" Type="http://schemas.openxmlformats.org/officeDocument/2006/relationships/slide" Target="slides/slide198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slide" Target="slides/slide174.xml"/><Relationship Id="rId216" Type="http://schemas.openxmlformats.org/officeDocument/2006/relationships/handoutMaster" Target="handoutMasters/handoutMaster1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92" Type="http://schemas.openxmlformats.org/officeDocument/2006/relationships/slide" Target="slides/slide185.xml"/><Relationship Id="rId206" Type="http://schemas.openxmlformats.org/officeDocument/2006/relationships/slide" Target="slides/slide199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slide" Target="slides/slide175.xml"/><Relationship Id="rId217" Type="http://schemas.openxmlformats.org/officeDocument/2006/relationships/presProps" Target="presProps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93" Type="http://schemas.openxmlformats.org/officeDocument/2006/relationships/slide" Target="slides/slide186.xml"/><Relationship Id="rId207" Type="http://schemas.openxmlformats.org/officeDocument/2006/relationships/slide" Target="slides/slide200.xml"/><Relationship Id="rId13" Type="http://schemas.openxmlformats.org/officeDocument/2006/relationships/slide" Target="slides/slide6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20" Type="http://schemas.openxmlformats.org/officeDocument/2006/relationships/slide" Target="slides/slide113.xml"/><Relationship Id="rId141" Type="http://schemas.openxmlformats.org/officeDocument/2006/relationships/slide" Target="slides/slide13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55.xml"/><Relationship Id="rId183" Type="http://schemas.openxmlformats.org/officeDocument/2006/relationships/slide" Target="slides/slide176.xml"/><Relationship Id="rId218" Type="http://schemas.openxmlformats.org/officeDocument/2006/relationships/viewProps" Target="viewProps.xml"/><Relationship Id="rId24" Type="http://schemas.openxmlformats.org/officeDocument/2006/relationships/slide" Target="slides/slide17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31" Type="http://schemas.openxmlformats.org/officeDocument/2006/relationships/slide" Target="slides/slide124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4" Type="http://schemas.openxmlformats.org/officeDocument/2006/relationships/slide" Target="slides/slide187.xml"/><Relationship Id="rId208" Type="http://schemas.openxmlformats.org/officeDocument/2006/relationships/slide" Target="slides/slide201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21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7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95" Type="http://schemas.openxmlformats.org/officeDocument/2006/relationships/slide" Target="slides/slide188.xml"/><Relationship Id="rId209" Type="http://schemas.openxmlformats.org/officeDocument/2006/relationships/slide" Target="slides/slide202.xml"/><Relationship Id="rId190" Type="http://schemas.openxmlformats.org/officeDocument/2006/relationships/slide" Target="slides/slide183.xml"/><Relationship Id="rId204" Type="http://schemas.openxmlformats.org/officeDocument/2006/relationships/slide" Target="slides/slide197.xml"/><Relationship Id="rId220" Type="http://schemas.openxmlformats.org/officeDocument/2006/relationships/tableStyles" Target="tableStyle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slide" Target="slides/slide17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10" Type="http://schemas.openxmlformats.org/officeDocument/2006/relationships/slide" Target="slides/slide203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96" Type="http://schemas.openxmlformats.org/officeDocument/2006/relationships/slide" Target="slides/slide189.xml"/><Relationship Id="rId200" Type="http://schemas.openxmlformats.org/officeDocument/2006/relationships/slide" Target="slides/slide193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slide" Target="slides/slide179.xml"/><Relationship Id="rId211" Type="http://schemas.openxmlformats.org/officeDocument/2006/relationships/slide" Target="slides/slide204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97" Type="http://schemas.openxmlformats.org/officeDocument/2006/relationships/slide" Target="slides/slide190.xml"/><Relationship Id="rId201" Type="http://schemas.openxmlformats.org/officeDocument/2006/relationships/slide" Target="slides/slide194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87" Type="http://schemas.openxmlformats.org/officeDocument/2006/relationships/slide" Target="slides/slide18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5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Relationship Id="rId198" Type="http://schemas.openxmlformats.org/officeDocument/2006/relationships/slide" Target="slides/slide191.xml"/><Relationship Id="rId202" Type="http://schemas.openxmlformats.org/officeDocument/2006/relationships/slide" Target="slides/slide195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104" Type="http://schemas.openxmlformats.org/officeDocument/2006/relationships/slide" Target="slides/slide97.xml"/><Relationship Id="rId125" Type="http://schemas.openxmlformats.org/officeDocument/2006/relationships/slide" Target="slides/slide118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slide" Target="slides/slide181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13" Type="http://schemas.openxmlformats.org/officeDocument/2006/relationships/slide" Target="slides/slide20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115" Type="http://schemas.openxmlformats.org/officeDocument/2006/relationships/slide" Target="slides/slide108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9" Type="http://schemas.openxmlformats.org/officeDocument/2006/relationships/slide" Target="slides/slide192.xml"/><Relationship Id="rId203" Type="http://schemas.openxmlformats.org/officeDocument/2006/relationships/slide" Target="slides/slide196.xml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2023/10/8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014FF-7CDC-4006-9903-4038FF335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605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198EBC05-118E-4A26-BC4C-980318C2EF6A}"/>
              </a:ext>
            </a:extLst>
          </p:cNvPr>
          <p:cNvSpPr/>
          <p:nvPr userDrawn="1"/>
        </p:nvSpPr>
        <p:spPr>
          <a:xfrm rot="5400000">
            <a:off x="289099" y="1382776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516E27EF-116F-4F72-9410-DC71D1878DAE}"/>
              </a:ext>
            </a:extLst>
          </p:cNvPr>
          <p:cNvSpPr/>
          <p:nvPr userDrawn="1"/>
        </p:nvSpPr>
        <p:spPr>
          <a:xfrm rot="5400000">
            <a:off x="1278813" y="360165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A562FB65-38F4-44AF-B30E-C0F9D0816E17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">
            <a:extLst>
              <a:ext uri="{FF2B5EF4-FFF2-40B4-BE49-F238E27FC236}">
                <a16:creationId xmlns:a16="http://schemas.microsoft.com/office/drawing/2014/main" id="{340860EA-B88E-41E7-8CAA-F797636CA142}"/>
              </a:ext>
            </a:extLst>
          </p:cNvPr>
          <p:cNvCxnSpPr>
            <a:cxnSpLocks/>
          </p:cNvCxnSpPr>
          <p:nvPr userDrawn="1"/>
        </p:nvCxnSpPr>
        <p:spPr>
          <a:xfrm>
            <a:off x="776098" y="1743449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4B4E1848-80BD-40D9-AFEE-FF15BDBB705A}"/>
              </a:ext>
            </a:extLst>
          </p:cNvPr>
          <p:cNvSpPr/>
          <p:nvPr userDrawn="1"/>
        </p:nvSpPr>
        <p:spPr>
          <a:xfrm rot="5400000">
            <a:off x="289099" y="1382776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FF21C3ED-A895-49FE-9D35-96ADFCBDE369}"/>
              </a:ext>
            </a:extLst>
          </p:cNvPr>
          <p:cNvSpPr/>
          <p:nvPr userDrawn="1"/>
        </p:nvSpPr>
        <p:spPr>
          <a:xfrm rot="5400000">
            <a:off x="1278813" y="360165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CC058317-9CE5-465C-B659-F9F42FE0DFA3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">
            <a:extLst>
              <a:ext uri="{FF2B5EF4-FFF2-40B4-BE49-F238E27FC236}">
                <a16:creationId xmlns:a16="http://schemas.microsoft.com/office/drawing/2014/main" id="{B8088AA0-152E-4965-B933-F87D2117E63F}"/>
              </a:ext>
            </a:extLst>
          </p:cNvPr>
          <p:cNvCxnSpPr>
            <a:cxnSpLocks/>
          </p:cNvCxnSpPr>
          <p:nvPr userDrawn="1"/>
        </p:nvCxnSpPr>
        <p:spPr>
          <a:xfrm>
            <a:off x="776098" y="1743449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2">
            <a:extLst>
              <a:ext uri="{FF2B5EF4-FFF2-40B4-BE49-F238E27FC236}">
                <a16:creationId xmlns:a16="http://schemas.microsoft.com/office/drawing/2014/main" id="{4D5C7241-2DAA-425F-B46D-AE5F2DD1F8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813299"/>
            <a:ext cx="12164483" cy="7518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5"/>
            <a:ext cx="10024069" cy="78656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rgbClr val="4950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13730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1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lua/lua-tutorial.html" TargetMode="Externa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7" Type="http://schemas.openxmlformats.org/officeDocument/2006/relationships/image" Target="../media/image4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isson/redisson" TargetMode="External"/><Relationship Id="rId2" Type="http://schemas.openxmlformats.org/officeDocument/2006/relationships/hyperlink" Target="https://redisson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slide" Target="slide124.xml"/><Relationship Id="rId4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0.png"/><Relationship Id="rId7" Type="http://schemas.openxmlformats.org/officeDocument/2006/relationships/slide" Target="slide14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87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hyperlink" Target="https://redis.io/commands/geosearchstore" TargetMode="External"/><Relationship Id="rId3" Type="http://schemas.openxmlformats.org/officeDocument/2006/relationships/hyperlink" Target="https://redis.io/commands/geodist" TargetMode="External"/><Relationship Id="rId7" Type="http://schemas.openxmlformats.org/officeDocument/2006/relationships/hyperlink" Target="https://redis.io/commands/geosearch" TargetMode="External"/><Relationship Id="rId2" Type="http://schemas.openxmlformats.org/officeDocument/2006/relationships/hyperlink" Target="https://redis.io/commands/geoadd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dis.io/commands/georadius" TargetMode="External"/><Relationship Id="rId5" Type="http://schemas.openxmlformats.org/officeDocument/2006/relationships/hyperlink" Target="https://redis.io/commands/geopos" TargetMode="External"/><Relationship Id="rId4" Type="http://schemas.openxmlformats.org/officeDocument/2006/relationships/hyperlink" Target="https://redis.io/commands/geohash" TargetMode="Externa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hyperlink" Target="https://redis.io/commands/bitpos" TargetMode="External"/><Relationship Id="rId3" Type="http://schemas.openxmlformats.org/officeDocument/2006/relationships/hyperlink" Target="https://redis.io/commands/getbit" TargetMode="External"/><Relationship Id="rId7" Type="http://schemas.openxmlformats.org/officeDocument/2006/relationships/hyperlink" Target="https://redis.io/commands/bitop" TargetMode="External"/><Relationship Id="rId2" Type="http://schemas.openxmlformats.org/officeDocument/2006/relationships/hyperlink" Target="https://redis.io/commands/setbi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dis.io/commands/bitfield_ro" TargetMode="External"/><Relationship Id="rId5" Type="http://schemas.openxmlformats.org/officeDocument/2006/relationships/hyperlink" Target="https://redis.io/commands/bitfield" TargetMode="External"/><Relationship Id="rId4" Type="http://schemas.openxmlformats.org/officeDocument/2006/relationships/hyperlink" Target="https://redis.io/commands/bitcount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juejin.cn/post/6844903785744056333#heading-0" TargetMode="Externa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microsoft.com/office/2007/relationships/hdphoto" Target="../media/hdphoto4.wdp"/><Relationship Id="rId4" Type="http://schemas.openxmlformats.org/officeDocument/2006/relationships/image" Target="../media/image106.png"/><Relationship Id="rId9" Type="http://schemas.microsoft.com/office/2007/relationships/hdphoto" Target="../media/hdphoto6.wdp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ocalhost:8081/shop-type/lis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企业实战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的企业应用案例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5"/>
    </mc:Choice>
    <mc:Fallback xmlns="">
      <p:transition spd="slow" advTm="102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nginx</a:t>
            </a:r>
            <a:r>
              <a:rPr lang="zh-CN" altLang="en-US"/>
              <a:t>所在目录下打开一个</a:t>
            </a:r>
            <a:r>
              <a:rPr lang="en-US" altLang="zh-CN"/>
              <a:t>CMD</a:t>
            </a:r>
            <a:r>
              <a:rPr lang="zh-CN" altLang="en-US"/>
              <a:t>窗口，输入命令：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打开</a:t>
            </a:r>
            <a:r>
              <a:rPr lang="en-US" altLang="zh-CN"/>
              <a:t>chrome</a:t>
            </a:r>
            <a:r>
              <a:rPr lang="zh-CN" altLang="en-US"/>
              <a:t>浏览器，在空白页面点击鼠标右键，选择检查，即可打开开发者工具：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然后打开手机模式：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然后访问</a:t>
            </a:r>
            <a:r>
              <a:rPr lang="en-US" altLang="zh-CN"/>
              <a:t>: </a:t>
            </a:r>
            <a:r>
              <a:rPr lang="en-US" altLang="zh-CN">
                <a:hlinkClick r:id="rId2"/>
              </a:rPr>
              <a:t>http://127.0.0.1:8080</a:t>
            </a:r>
            <a:r>
              <a:rPr lang="en-US" altLang="zh-CN"/>
              <a:t> </a:t>
            </a:r>
            <a:r>
              <a:rPr lang="zh-CN" altLang="en-US"/>
              <a:t>，即可看到页面：</a:t>
            </a:r>
            <a:endParaRPr lang="en-US" altLang="zh-CN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运行前端项目</a:t>
            </a:r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25B743-84D1-45C1-8C89-A7A27E9D7D3C}"/>
              </a:ext>
            </a:extLst>
          </p:cNvPr>
          <p:cNvSpPr/>
          <p:nvPr/>
        </p:nvSpPr>
        <p:spPr>
          <a:xfrm>
            <a:off x="782320" y="2115879"/>
            <a:ext cx="7049386" cy="361507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400"/>
              <a:t>start nginx.exe</a:t>
            </a:r>
            <a:endParaRPr lang="zh-CN" altLang="en-US" sz="1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4C028E-8823-4505-98FE-B9892891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92" y="2988148"/>
            <a:ext cx="2961905" cy="11333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2F83E1-7CD9-4316-8781-75FC2F24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03" y="4653623"/>
            <a:ext cx="4810051" cy="14045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84B471B-8759-451A-AA21-097CAD4DBB94}"/>
              </a:ext>
            </a:extLst>
          </p:cNvPr>
          <p:cNvCxnSpPr>
            <a:cxnSpLocks/>
          </p:cNvCxnSpPr>
          <p:nvPr/>
        </p:nvCxnSpPr>
        <p:spPr>
          <a:xfrm>
            <a:off x="1875453" y="3890866"/>
            <a:ext cx="2556588" cy="1222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BD061D1-D4DA-44F1-8220-7EDF09B99CDC}"/>
              </a:ext>
            </a:extLst>
          </p:cNvPr>
          <p:cNvSpPr/>
          <p:nvPr/>
        </p:nvSpPr>
        <p:spPr>
          <a:xfrm>
            <a:off x="1175657" y="3750907"/>
            <a:ext cx="587829" cy="214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5E2A64-39C5-41A9-9FE9-A4D456E68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667" y="1385280"/>
            <a:ext cx="2804057" cy="50111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23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</a:t>
            </a:r>
            <a:r>
              <a:rPr lang="zh-CN" altLang="en-US" sz="2400"/>
              <a:t>的</a:t>
            </a:r>
            <a:r>
              <a:rPr lang="en-US" altLang="zh-CN" sz="2400"/>
              <a:t>Lua</a:t>
            </a:r>
            <a:r>
              <a:rPr lang="zh-CN" altLang="en-US" sz="2400"/>
              <a:t>脚本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9757095" cy="3861223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提供了</a:t>
            </a:r>
            <a:r>
              <a:rPr lang="en-US" altLang="zh-CN"/>
              <a:t>Lua</a:t>
            </a:r>
            <a:r>
              <a:rPr lang="zh-CN" altLang="en-US"/>
              <a:t>脚本功能，在一个脚本中编写多条</a:t>
            </a:r>
            <a:r>
              <a:rPr lang="en-US" altLang="zh-CN"/>
              <a:t>Redis</a:t>
            </a:r>
            <a:r>
              <a:rPr lang="zh-CN" altLang="en-US"/>
              <a:t>命令，确保多条命令执行时的原子性。</a:t>
            </a:r>
            <a:r>
              <a:rPr lang="en-US" altLang="zh-CN"/>
              <a:t>Lua</a:t>
            </a:r>
            <a:r>
              <a:rPr lang="zh-CN" altLang="en-US"/>
              <a:t>是一种编程语言，它的基本语法大家可以参考网站：</a:t>
            </a:r>
            <a:r>
              <a:rPr lang="en-US" altLang="zh-CN">
                <a:hlinkClick r:id="rId2"/>
              </a:rPr>
              <a:t>https://www.runoob.com/lua/lua-tutorial.html</a:t>
            </a:r>
            <a:endParaRPr lang="en-US" altLang="zh-CN"/>
          </a:p>
          <a:p>
            <a:r>
              <a:rPr lang="zh-CN" altLang="en-US"/>
              <a:t>这里重点介绍</a:t>
            </a:r>
            <a:r>
              <a:rPr lang="en-US" altLang="zh-CN"/>
              <a:t>Redis</a:t>
            </a:r>
            <a:r>
              <a:rPr lang="zh-CN" altLang="en-US"/>
              <a:t>提供的调用函数，语法如下：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例如，我们要执行</a:t>
            </a:r>
            <a:r>
              <a:rPr lang="en-US" altLang="zh-CN"/>
              <a:t>set name jack</a:t>
            </a:r>
            <a:r>
              <a:rPr lang="zh-CN" altLang="en-US"/>
              <a:t>，则脚本是这样：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例如，我们要先执行</a:t>
            </a:r>
            <a:r>
              <a:rPr lang="en-US" altLang="zh-CN"/>
              <a:t>set name Rose</a:t>
            </a:r>
            <a:r>
              <a:rPr lang="zh-CN" altLang="en-US"/>
              <a:t>，再执行</a:t>
            </a:r>
            <a:r>
              <a:rPr lang="en-US" altLang="zh-CN"/>
              <a:t>get name</a:t>
            </a:r>
            <a:r>
              <a:rPr lang="zh-CN" altLang="en-US"/>
              <a:t>，则脚本如下：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D0221B2-0952-4D96-A047-FDE5E356EFE0}"/>
              </a:ext>
            </a:extLst>
          </p:cNvPr>
          <p:cNvSpPr txBox="1"/>
          <p:nvPr/>
        </p:nvSpPr>
        <p:spPr>
          <a:xfrm>
            <a:off x="1460727" y="2967335"/>
            <a:ext cx="5816373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</a:rPr>
              <a:t>redis</a:t>
            </a:r>
            <a:r>
              <a:rPr lang="zh-CN" altLang="en-US" sz="1200" i="1">
                <a:solidFill>
                  <a:srgbClr val="00B050"/>
                </a:solidFill>
              </a:rPr>
              <a:t>命令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redis.call('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命令名称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', 'key', </a:t>
            </a:r>
            <a:r>
              <a:rPr lang="en-US" altLang="zh-CN" sz="1200">
                <a:solidFill>
                  <a:schemeClr val="bg1"/>
                </a:solidFill>
              </a:rPr>
              <a:t>'</a:t>
            </a:r>
            <a:r>
              <a:rPr lang="zh-CN" altLang="en-US" sz="1200">
                <a:solidFill>
                  <a:schemeClr val="bg1"/>
                </a:solidFill>
              </a:rPr>
              <a:t>其它参数</a:t>
            </a:r>
            <a:r>
              <a:rPr lang="en-US" altLang="zh-CN" sz="1200">
                <a:solidFill>
                  <a:schemeClr val="bg1"/>
                </a:solidFill>
              </a:rPr>
              <a:t>', 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...)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6E1DD85-FCF8-4284-B3F4-FCEA0572A7E5}"/>
              </a:ext>
            </a:extLst>
          </p:cNvPr>
          <p:cNvSpPr txBox="1"/>
          <p:nvPr/>
        </p:nvSpPr>
        <p:spPr>
          <a:xfrm>
            <a:off x="1460727" y="4226381"/>
            <a:ext cx="5816373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</a:rPr>
              <a:t> set name jack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redis.call('set', 'name', </a:t>
            </a:r>
            <a:r>
              <a:rPr lang="en-US" altLang="zh-CN" sz="1200">
                <a:solidFill>
                  <a:schemeClr val="bg1"/>
                </a:solidFill>
              </a:rPr>
              <a:t>'jack'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)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9E4164-F49B-4695-BBF5-6EC89FE1C013}"/>
              </a:ext>
            </a:extLst>
          </p:cNvPr>
          <p:cNvSpPr txBox="1"/>
          <p:nvPr/>
        </p:nvSpPr>
        <p:spPr>
          <a:xfrm>
            <a:off x="1460727" y="5422452"/>
            <a:ext cx="5816373" cy="1200329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+mn-lt"/>
                <a:ea typeface="+mn-ea"/>
              </a:rPr>
              <a:t>先</a:t>
            </a:r>
            <a:r>
              <a:rPr lang="zh-CN" altLang="en-US" sz="1200" i="1">
                <a:solidFill>
                  <a:srgbClr val="00B050"/>
                </a:solidFill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</a:rPr>
              <a:t> set name jack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redis.call('set', 'name', </a:t>
            </a:r>
            <a:r>
              <a:rPr lang="en-US" altLang="zh-CN" sz="1200">
                <a:solidFill>
                  <a:schemeClr val="bg1"/>
                </a:solidFill>
              </a:rPr>
              <a:t>'jack'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再执行 </a:t>
            </a:r>
            <a:r>
              <a:rPr lang="en-US" altLang="zh-CN" sz="1200" i="1">
                <a:solidFill>
                  <a:srgbClr val="00B050"/>
                </a:solidFill>
              </a:rPr>
              <a:t>get name</a:t>
            </a: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local name = redis.call('get', 'name')</a:t>
            </a:r>
          </a:p>
          <a:p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返回</a:t>
            </a:r>
            <a:endParaRPr lang="en-US" altLang="zh-CN" sz="1200" i="1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return name</a:t>
            </a:r>
          </a:p>
        </p:txBody>
      </p:sp>
    </p:spTree>
    <p:extLst>
      <p:ext uri="{BB962C8B-B14F-4D97-AF65-F5344CB8AC3E}">
        <p14:creationId xmlns:p14="http://schemas.microsoft.com/office/powerpoint/2010/main" val="15330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</a:t>
            </a:r>
            <a:r>
              <a:rPr lang="zh-CN" altLang="en-US" sz="2400"/>
              <a:t>的</a:t>
            </a:r>
            <a:r>
              <a:rPr lang="en-US" altLang="zh-CN" sz="2400"/>
              <a:t>Lua</a:t>
            </a:r>
            <a:r>
              <a:rPr lang="zh-CN" altLang="en-US" sz="2400"/>
              <a:t>脚本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/>
              <a:t>写好脚本以后，需要用</a:t>
            </a:r>
            <a:r>
              <a:rPr lang="en-US" altLang="zh-CN"/>
              <a:t>Redis</a:t>
            </a:r>
            <a:r>
              <a:rPr lang="zh-CN" altLang="en-US"/>
              <a:t>命令来调用脚本，调用脚本的常见命令如下：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例如，我们要执行 </a:t>
            </a:r>
            <a:r>
              <a:rPr lang="en-US" altLang="zh-CN">
                <a:solidFill>
                  <a:srgbClr val="B60004"/>
                </a:solidFill>
              </a:rPr>
              <a:t>redis.call('set', 'name', 'jack') </a:t>
            </a:r>
            <a:r>
              <a:rPr lang="zh-CN" altLang="en-US">
                <a:solidFill>
                  <a:srgbClr val="49504F"/>
                </a:solidFill>
              </a:rPr>
              <a:t>这个脚本，语法如下：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pPr>
              <a:lnSpc>
                <a:spcPct val="100000"/>
              </a:lnSpc>
            </a:pP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>
                <a:solidFill>
                  <a:srgbClr val="49504F"/>
                </a:solidFill>
              </a:rPr>
              <a:t>如果脚本中的</a:t>
            </a:r>
            <a:r>
              <a:rPr lang="en-US" altLang="zh-CN">
                <a:solidFill>
                  <a:srgbClr val="49504F"/>
                </a:solidFill>
              </a:rPr>
              <a:t>key</a:t>
            </a:r>
            <a:r>
              <a:rPr lang="zh-CN" altLang="en-US">
                <a:solidFill>
                  <a:srgbClr val="49504F"/>
                </a:solidFill>
              </a:rPr>
              <a:t>、</a:t>
            </a:r>
            <a:r>
              <a:rPr lang="en-US" altLang="zh-CN">
                <a:solidFill>
                  <a:srgbClr val="49504F"/>
                </a:solidFill>
              </a:rPr>
              <a:t>value</a:t>
            </a:r>
            <a:r>
              <a:rPr lang="zh-CN" altLang="en-US">
                <a:solidFill>
                  <a:srgbClr val="49504F"/>
                </a:solidFill>
              </a:rPr>
              <a:t>不想写死，可以作为参数传递。</a:t>
            </a:r>
            <a:r>
              <a:rPr lang="en-US" altLang="zh-CN">
                <a:solidFill>
                  <a:srgbClr val="49504F"/>
                </a:solidFill>
              </a:rPr>
              <a:t>key</a:t>
            </a:r>
            <a:r>
              <a:rPr lang="zh-CN" altLang="en-US">
                <a:solidFill>
                  <a:srgbClr val="49504F"/>
                </a:solidFill>
              </a:rPr>
              <a:t>类型参数会放入</a:t>
            </a:r>
            <a:r>
              <a:rPr lang="en-US" altLang="zh-CN">
                <a:solidFill>
                  <a:srgbClr val="49504F"/>
                </a:solidFill>
              </a:rPr>
              <a:t>KEYS</a:t>
            </a:r>
            <a:r>
              <a:rPr lang="zh-CN" altLang="en-US">
                <a:solidFill>
                  <a:srgbClr val="49504F"/>
                </a:solidFill>
              </a:rPr>
              <a:t>数组，其它参数会放入</a:t>
            </a:r>
            <a:r>
              <a:rPr lang="en-US" altLang="zh-CN">
                <a:solidFill>
                  <a:srgbClr val="49504F"/>
                </a:solidFill>
              </a:rPr>
              <a:t>ARGV</a:t>
            </a:r>
            <a:r>
              <a:rPr lang="zh-CN" altLang="en-US">
                <a:solidFill>
                  <a:srgbClr val="49504F"/>
                </a:solidFill>
              </a:rPr>
              <a:t>数组，在脚本中可以从</a:t>
            </a:r>
            <a:r>
              <a:rPr lang="en-US" altLang="zh-CN">
                <a:solidFill>
                  <a:srgbClr val="49504F"/>
                </a:solidFill>
              </a:rPr>
              <a:t>KEYS</a:t>
            </a:r>
            <a:r>
              <a:rPr lang="zh-CN" altLang="en-US">
                <a:solidFill>
                  <a:srgbClr val="49504F"/>
                </a:solidFill>
              </a:rPr>
              <a:t>和</a:t>
            </a:r>
            <a:r>
              <a:rPr lang="en-US" altLang="zh-CN">
                <a:solidFill>
                  <a:srgbClr val="49504F"/>
                </a:solidFill>
              </a:rPr>
              <a:t>ARGV</a:t>
            </a:r>
            <a:r>
              <a:rPr lang="zh-CN" altLang="en-US">
                <a:solidFill>
                  <a:srgbClr val="49504F"/>
                </a:solidFill>
              </a:rPr>
              <a:t>数组获取这些参数：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4771DA-7EBA-417C-B5E5-F4AF5A02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07" y="2095668"/>
            <a:ext cx="5353976" cy="11496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680CFF-314E-41AE-9515-4F56634577DE}"/>
              </a:ext>
            </a:extLst>
          </p:cNvPr>
          <p:cNvSpPr txBox="1"/>
          <p:nvPr/>
        </p:nvSpPr>
        <p:spPr>
          <a:xfrm>
            <a:off x="1130907" y="3752802"/>
            <a:ext cx="6468072" cy="1015663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调用脚本 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EVAL "return redis.call('set', 'name', 'jack')"  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43BCB1-A053-48BF-A2C5-93CD3643D5C3}"/>
              </a:ext>
            </a:extLst>
          </p:cNvPr>
          <p:cNvSpPr/>
          <p:nvPr/>
        </p:nvSpPr>
        <p:spPr>
          <a:xfrm>
            <a:off x="1650124" y="3972297"/>
            <a:ext cx="3930869" cy="199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5D9E67-C730-4835-AE46-21BD813B1688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15559" y="4171993"/>
            <a:ext cx="28905" cy="302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A773B08-F1CD-4E9C-9A77-92925047F746}"/>
              </a:ext>
            </a:extLst>
          </p:cNvPr>
          <p:cNvSpPr txBox="1"/>
          <p:nvPr/>
        </p:nvSpPr>
        <p:spPr>
          <a:xfrm>
            <a:off x="3237187" y="4474769"/>
            <a:ext cx="81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</a:rPr>
              <a:t>脚本内容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9C9D44-4201-4D7C-A456-37A14EFC1028}"/>
              </a:ext>
            </a:extLst>
          </p:cNvPr>
          <p:cNvSpPr/>
          <p:nvPr/>
        </p:nvSpPr>
        <p:spPr>
          <a:xfrm>
            <a:off x="5659819" y="3972297"/>
            <a:ext cx="268015" cy="19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4782894-74D7-4952-B68A-9609071D6A84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5793827" y="4171993"/>
            <a:ext cx="31533" cy="29223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45F1DA2-58B8-4EA8-8841-39A5844A5184}"/>
              </a:ext>
            </a:extLst>
          </p:cNvPr>
          <p:cNvSpPr txBox="1"/>
          <p:nvPr/>
        </p:nvSpPr>
        <p:spPr>
          <a:xfrm>
            <a:off x="4811110" y="4464226"/>
            <a:ext cx="20284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F0"/>
                </a:solidFill>
              </a:rPr>
              <a:t>脚本需要的</a:t>
            </a:r>
            <a:r>
              <a:rPr lang="en-US" altLang="zh-CN" sz="1050">
                <a:solidFill>
                  <a:srgbClr val="00B0F0"/>
                </a:solidFill>
              </a:rPr>
              <a:t>key</a:t>
            </a:r>
            <a:r>
              <a:rPr lang="zh-CN" altLang="en-US" sz="1050">
                <a:solidFill>
                  <a:srgbClr val="00B0F0"/>
                </a:solidFill>
              </a:rPr>
              <a:t>类型的参数个数</a:t>
            </a:r>
            <a:endParaRPr lang="zh-CN" altLang="en-US" sz="105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E97EA17-DFD5-42F1-B918-F492C4C60DB4}"/>
              </a:ext>
            </a:extLst>
          </p:cNvPr>
          <p:cNvSpPr txBox="1"/>
          <p:nvPr/>
        </p:nvSpPr>
        <p:spPr>
          <a:xfrm>
            <a:off x="1130906" y="5685123"/>
            <a:ext cx="7906767" cy="1015663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调用脚本 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EVAL "return redis.call('set',        ,        )"  1   name  Rose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39A963-E090-4E4D-B98D-DC2AACFFBB12}"/>
              </a:ext>
            </a:extLst>
          </p:cNvPr>
          <p:cNvSpPr/>
          <p:nvPr/>
        </p:nvSpPr>
        <p:spPr>
          <a:xfrm>
            <a:off x="1650124" y="5904618"/>
            <a:ext cx="3930869" cy="199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2963536-D258-42A4-AEFE-22144263A7DB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3615559" y="6104314"/>
            <a:ext cx="28905" cy="302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99E6885-83A6-4427-A88F-712B7D1DFF9D}"/>
              </a:ext>
            </a:extLst>
          </p:cNvPr>
          <p:cNvSpPr txBox="1"/>
          <p:nvPr/>
        </p:nvSpPr>
        <p:spPr>
          <a:xfrm>
            <a:off x="3237187" y="6407090"/>
            <a:ext cx="81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</a:rPr>
              <a:t>脚本内容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DC08B9E-26EB-4862-BB6D-188D44587ADA}"/>
              </a:ext>
            </a:extLst>
          </p:cNvPr>
          <p:cNvSpPr/>
          <p:nvPr/>
        </p:nvSpPr>
        <p:spPr>
          <a:xfrm>
            <a:off x="5800291" y="5893087"/>
            <a:ext cx="268015" cy="19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4AAAEFF-D5BD-4C78-826F-63108D9496D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5793826" y="6092783"/>
            <a:ext cx="140473" cy="30959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DDB2365-DE78-45BC-8FD1-C41D6F179B0D}"/>
              </a:ext>
            </a:extLst>
          </p:cNvPr>
          <p:cNvSpPr txBox="1"/>
          <p:nvPr/>
        </p:nvSpPr>
        <p:spPr>
          <a:xfrm>
            <a:off x="4774749" y="6402381"/>
            <a:ext cx="20381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F0"/>
                </a:solidFill>
              </a:rPr>
              <a:t>脚本需要的</a:t>
            </a:r>
            <a:r>
              <a:rPr lang="en-US" altLang="zh-CN" sz="1050">
                <a:solidFill>
                  <a:srgbClr val="00B0F0"/>
                </a:solidFill>
              </a:rPr>
              <a:t>key</a:t>
            </a:r>
            <a:r>
              <a:rPr lang="zh-CN" altLang="en-US" sz="1050">
                <a:solidFill>
                  <a:srgbClr val="00B0F0"/>
                </a:solidFill>
              </a:rPr>
              <a:t>类型的参数个数</a:t>
            </a:r>
            <a:endParaRPr lang="zh-CN" altLang="en-US" sz="105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75A8397-79C5-4722-B2AB-697A6BF68A81}"/>
              </a:ext>
            </a:extLst>
          </p:cNvPr>
          <p:cNvSpPr/>
          <p:nvPr/>
        </p:nvSpPr>
        <p:spPr>
          <a:xfrm>
            <a:off x="6242306" y="5883352"/>
            <a:ext cx="437666" cy="2261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3EF8D3F-DE31-4176-AAA1-389EB5E0C212}"/>
              </a:ext>
            </a:extLst>
          </p:cNvPr>
          <p:cNvSpPr txBox="1"/>
          <p:nvPr/>
        </p:nvSpPr>
        <p:spPr>
          <a:xfrm>
            <a:off x="3971339" y="5865966"/>
            <a:ext cx="81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7030A0"/>
                </a:solidFill>
              </a:rPr>
              <a:t>KEYS[1]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E1C77CD-E88B-4FCC-B634-A5F9028E7FAD}"/>
              </a:ext>
            </a:extLst>
          </p:cNvPr>
          <p:cNvSpPr txBox="1"/>
          <p:nvPr/>
        </p:nvSpPr>
        <p:spPr>
          <a:xfrm>
            <a:off x="4801382" y="5865966"/>
            <a:ext cx="85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00B050"/>
                </a:solidFill>
              </a:rPr>
              <a:t>ARGV[1]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869801E8-B3C8-4FF2-A849-B84D1F2851EB}"/>
              </a:ext>
            </a:extLst>
          </p:cNvPr>
          <p:cNvCxnSpPr>
            <a:stCxn id="45" idx="0"/>
            <a:endCxn id="48" idx="0"/>
          </p:cNvCxnSpPr>
          <p:nvPr/>
        </p:nvCxnSpPr>
        <p:spPr>
          <a:xfrm rot="16200000" flipV="1">
            <a:off x="5411184" y="4833397"/>
            <a:ext cx="17386" cy="2082524"/>
          </a:xfrm>
          <a:prstGeom prst="bentConnector3">
            <a:avLst>
              <a:gd name="adj1" fmla="val 1414851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D071C2DE-F0EC-41D3-A45D-9CA948904212}"/>
              </a:ext>
            </a:extLst>
          </p:cNvPr>
          <p:cNvSpPr/>
          <p:nvPr/>
        </p:nvSpPr>
        <p:spPr>
          <a:xfrm>
            <a:off x="6787369" y="5896234"/>
            <a:ext cx="437666" cy="2261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171A225E-DC64-4602-97A2-0C67DD39D447}"/>
              </a:ext>
            </a:extLst>
          </p:cNvPr>
          <p:cNvCxnSpPr>
            <a:cxnSpLocks/>
            <a:stCxn id="53" idx="0"/>
            <a:endCxn id="49" idx="0"/>
          </p:cNvCxnSpPr>
          <p:nvPr/>
        </p:nvCxnSpPr>
        <p:spPr>
          <a:xfrm rot="16200000" flipV="1">
            <a:off x="6102658" y="4992690"/>
            <a:ext cx="30268" cy="1776820"/>
          </a:xfrm>
          <a:prstGeom prst="bentConnector3">
            <a:avLst>
              <a:gd name="adj1" fmla="val 855253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0398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0" grpId="0"/>
      <p:bldP spid="13" grpId="0" animBg="1"/>
      <p:bldP spid="15" grpId="0"/>
      <p:bldP spid="23" grpId="0" animBg="1"/>
      <p:bldP spid="24" grpId="0" animBg="1"/>
      <p:bldP spid="28" grpId="0"/>
      <p:bldP spid="29" grpId="0" animBg="1"/>
      <p:bldP spid="31" grpId="0"/>
      <p:bldP spid="45" grpId="0" animBg="1"/>
      <p:bldP spid="48" grpId="0"/>
      <p:bldP spid="49" grpId="0"/>
      <p:bldP spid="5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释放锁的业务流程是这样的：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获取锁中的线程标示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判断是否与指定的标示（当前线程标示）一致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如果一致则释放锁（删除）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如果不一致则什么都不做</a:t>
            </a:r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/>
              <a:t>如果用</a:t>
            </a:r>
            <a:r>
              <a:rPr lang="en-US" altLang="zh-CN"/>
              <a:t>Lua</a:t>
            </a:r>
            <a:r>
              <a:rPr lang="zh-CN" altLang="en-US"/>
              <a:t>脚本来表示则是这样的：</a:t>
            </a:r>
            <a:endParaRPr lang="en-US" altLang="zh-CN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AEBFAF-2A5F-4C9F-92B3-9EC76A4284F8}"/>
              </a:ext>
            </a:extLst>
          </p:cNvPr>
          <p:cNvSpPr txBox="1"/>
          <p:nvPr/>
        </p:nvSpPr>
        <p:spPr>
          <a:xfrm>
            <a:off x="801298" y="4218133"/>
            <a:ext cx="6468072" cy="1569660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-- </a:t>
            </a:r>
            <a:r>
              <a:rPr lang="zh-CN" altLang="en-US" sz="1200" i="1">
                <a:solidFill>
                  <a:srgbClr val="00B050"/>
                </a:solidFill>
              </a:rPr>
              <a:t>这里的 </a:t>
            </a:r>
            <a:r>
              <a:rPr lang="en-US" altLang="zh-CN" sz="1200" i="1">
                <a:solidFill>
                  <a:srgbClr val="00B050"/>
                </a:solidFill>
              </a:rPr>
              <a:t>KEYS[1] </a:t>
            </a:r>
            <a:r>
              <a:rPr lang="zh-CN" altLang="en-US" sz="1200" i="1">
                <a:solidFill>
                  <a:srgbClr val="00B050"/>
                </a:solidFill>
              </a:rPr>
              <a:t>就是锁的</a:t>
            </a:r>
            <a:r>
              <a:rPr lang="en-US" altLang="zh-CN" sz="1200" i="1">
                <a:solidFill>
                  <a:srgbClr val="00B050"/>
                </a:solidFill>
              </a:rPr>
              <a:t>key</a:t>
            </a:r>
            <a:r>
              <a:rPr lang="zh-CN" altLang="en-US" sz="1200" i="1">
                <a:solidFill>
                  <a:srgbClr val="00B050"/>
                </a:solidFill>
              </a:rPr>
              <a:t>，这里的</a:t>
            </a:r>
            <a:r>
              <a:rPr lang="en-US" altLang="zh-CN" sz="1200" i="1">
                <a:solidFill>
                  <a:srgbClr val="00B050"/>
                </a:solidFill>
              </a:rPr>
              <a:t>ARGV[1] </a:t>
            </a:r>
            <a:r>
              <a:rPr lang="zh-CN" altLang="en-US" sz="1200" i="1">
                <a:solidFill>
                  <a:srgbClr val="00B050"/>
                </a:solidFill>
              </a:rPr>
              <a:t>就是当前线程标示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-- </a:t>
            </a:r>
            <a:r>
              <a:rPr lang="zh-CN" altLang="en-US" sz="1200" i="1">
                <a:solidFill>
                  <a:srgbClr val="00B050"/>
                </a:solidFill>
              </a:rPr>
              <a:t>获取锁中的标示，判断是否与当前线程标示一致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if (redis.call('GET', KEYS[1]) == ARGV[1]) 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  -- </a:t>
            </a:r>
            <a:r>
              <a:rPr lang="zh-CN" altLang="en-US" sz="1200" i="1">
                <a:solidFill>
                  <a:srgbClr val="00B050"/>
                </a:solidFill>
              </a:rPr>
              <a:t>一致，则删除锁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</a:rPr>
              <a:t>  </a:t>
            </a:r>
            <a:r>
              <a:rPr lang="en-US" altLang="zh-CN" sz="1200">
                <a:solidFill>
                  <a:schemeClr val="bg1"/>
                </a:solidFill>
              </a:rPr>
              <a:t>return redis.call('DEL', KEYS[1])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end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-- </a:t>
            </a:r>
            <a:r>
              <a:rPr lang="zh-CN" altLang="en-US" sz="1200" i="1">
                <a:solidFill>
                  <a:srgbClr val="00B050"/>
                </a:solidFill>
              </a:rPr>
              <a:t>不一致，则直接返回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return 0</a:t>
            </a:r>
          </a:p>
        </p:txBody>
      </p:sp>
    </p:spTree>
    <p:extLst>
      <p:ext uri="{BB962C8B-B14F-4D97-AF65-F5344CB8AC3E}">
        <p14:creationId xmlns:p14="http://schemas.microsoft.com/office/powerpoint/2010/main" val="19420467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8A4F09-9AF4-4E33-BD89-CFE9FBBAE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再次改进</a:t>
            </a:r>
            <a:r>
              <a:rPr lang="en-US" altLang="zh-CN"/>
              <a:t>Redis</a:t>
            </a:r>
            <a:r>
              <a:rPr lang="zh-CN" altLang="en-US"/>
              <a:t>的分布式锁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59CB0-8BB0-4F75-A1C5-3D8BEF8F7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需求：基于</a:t>
            </a:r>
            <a:r>
              <a:rPr lang="en-US" altLang="zh-CN"/>
              <a:t>Lua</a:t>
            </a:r>
            <a:r>
              <a:rPr lang="zh-CN" altLang="en-US"/>
              <a:t>脚本实现分布式锁的释放锁逻辑</a:t>
            </a:r>
            <a:endParaRPr lang="en-US" altLang="zh-CN"/>
          </a:p>
          <a:p>
            <a:r>
              <a:rPr lang="zh-CN" altLang="en-US"/>
              <a:t>提示：</a:t>
            </a:r>
            <a:r>
              <a:rPr lang="en-US" altLang="zh-CN"/>
              <a:t>RedisTemplate</a:t>
            </a:r>
            <a:r>
              <a:rPr lang="zh-CN" altLang="en-US"/>
              <a:t>调用</a:t>
            </a:r>
            <a:r>
              <a:rPr lang="en-US" altLang="zh-CN"/>
              <a:t>Lua</a:t>
            </a:r>
            <a:r>
              <a:rPr lang="zh-CN" altLang="en-US"/>
              <a:t>脚本的</a:t>
            </a:r>
            <a:r>
              <a:rPr lang="en-US" altLang="zh-CN"/>
              <a:t>API</a:t>
            </a:r>
            <a:r>
              <a:rPr lang="zh-CN" altLang="en-US"/>
              <a:t>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186DF0-D92E-4702-A9A0-74765194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75" y="2793767"/>
            <a:ext cx="8288985" cy="23645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93FF07-E6C0-4CDA-9E96-135C3075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75" y="5406514"/>
            <a:ext cx="5353976" cy="11496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9C7BBAE-FF05-4537-9D42-E6E6511F6235}"/>
              </a:ext>
            </a:extLst>
          </p:cNvPr>
          <p:cNvSpPr/>
          <p:nvPr/>
        </p:nvSpPr>
        <p:spPr>
          <a:xfrm>
            <a:off x="4827182" y="4256179"/>
            <a:ext cx="2169042" cy="2732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E956068-4FB0-4A89-A7AA-0E16A5DA9DA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381153" y="4529470"/>
            <a:ext cx="2530550" cy="1316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4B36121-A73F-49FF-9EA6-AFF71B06ED06}"/>
              </a:ext>
            </a:extLst>
          </p:cNvPr>
          <p:cNvSpPr/>
          <p:nvPr/>
        </p:nvSpPr>
        <p:spPr>
          <a:xfrm>
            <a:off x="3047224" y="5846284"/>
            <a:ext cx="667858" cy="22751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42F459-0A97-4E89-91EC-E3E58A6906E2}"/>
              </a:ext>
            </a:extLst>
          </p:cNvPr>
          <p:cNvSpPr/>
          <p:nvPr/>
        </p:nvSpPr>
        <p:spPr>
          <a:xfrm>
            <a:off x="7119403" y="4256179"/>
            <a:ext cx="1307807" cy="273291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B63791-9577-43E1-AFC5-3436C5935180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5338517" y="4529470"/>
            <a:ext cx="2434790" cy="13011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43182F0-1FE8-434E-B1D0-0F60A7D3044D}"/>
              </a:ext>
            </a:extLst>
          </p:cNvPr>
          <p:cNvSpPr/>
          <p:nvPr/>
        </p:nvSpPr>
        <p:spPr>
          <a:xfrm>
            <a:off x="4617207" y="5830647"/>
            <a:ext cx="1442619" cy="253176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29ED074-5381-4097-AFDA-F76871E25E47}"/>
              </a:ext>
            </a:extLst>
          </p:cNvPr>
          <p:cNvSpPr/>
          <p:nvPr/>
        </p:nvSpPr>
        <p:spPr>
          <a:xfrm>
            <a:off x="8550389" y="4260414"/>
            <a:ext cx="1476113" cy="27329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F53EEE3-017D-4C19-834C-A851711176FC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6832005" y="4533705"/>
            <a:ext cx="2456441" cy="12905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FAA4FA3-B8E0-4F2E-BD96-757857F40270}"/>
              </a:ext>
            </a:extLst>
          </p:cNvPr>
          <p:cNvSpPr/>
          <p:nvPr/>
        </p:nvSpPr>
        <p:spPr>
          <a:xfrm>
            <a:off x="6110695" y="5824249"/>
            <a:ext cx="1442619" cy="253176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2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7" grpId="0" animBg="1"/>
      <p:bldP spid="19" grpId="0" animBg="1"/>
      <p:bldP spid="23" grpId="0" animBg="1"/>
      <p:bldP spid="2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AA1729-9AC1-42AE-B3B3-15D3E1B9B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的分布式锁实现思路：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nx ex</a:t>
            </a:r>
            <a:r>
              <a:rPr lang="zh-CN" altLang="en-US" sz="1400"/>
              <a:t>获取锁，并设置过期时间，保存线程标示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释放锁时先判断线程标示是否与自己一致，一致则删除锁</a:t>
            </a:r>
            <a:endParaRPr lang="en-US" altLang="zh-CN" sz="1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特性：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nx</a:t>
            </a:r>
            <a:r>
              <a:rPr lang="zh-CN" altLang="en-US" sz="1400"/>
              <a:t>满足互斥性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ex</a:t>
            </a:r>
            <a:r>
              <a:rPr lang="zh-CN" altLang="en-US" sz="1400"/>
              <a:t>保证故障时锁依然能释放，避免死锁，提高安全性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Redis</a:t>
            </a:r>
            <a:r>
              <a:rPr lang="zh-CN" altLang="en-US" sz="1400"/>
              <a:t>集群保证高可用和高并发特性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147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的分布式锁优化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setnx</a:t>
            </a:r>
            <a:r>
              <a:rPr lang="zh-CN" altLang="en-US">
                <a:solidFill>
                  <a:srgbClr val="49504F"/>
                </a:solidFill>
              </a:rPr>
              <a:t>实现的分布式锁存在下面的问题：</a:t>
            </a:r>
            <a:endParaRPr lang="en-US" altLang="zh-CN">
              <a:solidFill>
                <a:srgbClr val="49504F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B4A9724-8B3E-4B71-B067-416E118BCE5A}"/>
              </a:ext>
            </a:extLst>
          </p:cNvPr>
          <p:cNvGrpSpPr/>
          <p:nvPr/>
        </p:nvGrpSpPr>
        <p:grpSpPr>
          <a:xfrm>
            <a:off x="748290" y="2276748"/>
            <a:ext cx="2296498" cy="2741239"/>
            <a:chOff x="1640910" y="2444536"/>
            <a:chExt cx="2296498" cy="2741239"/>
          </a:xfrm>
          <a:effectLst/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7CEF75E-63D8-40C4-A1D5-1FE57CD89BFA}"/>
                </a:ext>
              </a:extLst>
            </p:cNvPr>
            <p:cNvGrpSpPr/>
            <p:nvPr/>
          </p:nvGrpSpPr>
          <p:grpSpPr>
            <a:xfrm>
              <a:off x="1640910" y="2450369"/>
              <a:ext cx="2296498" cy="2735406"/>
              <a:chOff x="1640910" y="2450369"/>
              <a:chExt cx="2296498" cy="2735406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3C6BB27A-8B40-4007-A4FF-00A1A6940D48}"/>
                  </a:ext>
                </a:extLst>
              </p:cNvPr>
              <p:cNvSpPr/>
              <p:nvPr/>
            </p:nvSpPr>
            <p:spPr>
              <a:xfrm>
                <a:off x="3569765" y="3963820"/>
                <a:ext cx="367643" cy="107754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127000" dist="88900" algn="l" rotWithShape="0">
                  <a:srgbClr val="0070C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1CC81FE1-4FC6-43A5-ACA1-CF165744ADFA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tx2">
                    <a:alpha val="40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FB8D1DD-353B-45F0-B631-85DAD115C5F2}"/>
                  </a:ext>
                </a:extLst>
              </p:cNvPr>
              <p:cNvSpPr txBox="1"/>
              <p:nvPr/>
            </p:nvSpPr>
            <p:spPr>
              <a:xfrm>
                <a:off x="1793631" y="3593367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2"/>
                    </a:solidFill>
                    <a:latin typeface="+mn-lt"/>
                    <a:ea typeface="+mn-ea"/>
                  </a:rPr>
                  <a:t>不可重入</a:t>
                </a:r>
                <a:endParaRPr lang="zh-CN" alt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DFCE568-E7E8-4B0D-B81A-0C6F8C7F8CDE}"/>
                  </a:ext>
                </a:extLst>
              </p:cNvPr>
              <p:cNvSpPr txBox="1"/>
              <p:nvPr/>
            </p:nvSpPr>
            <p:spPr>
              <a:xfrm>
                <a:off x="1798000" y="3971304"/>
                <a:ext cx="1946031" cy="461665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同一个线程无法多次获取同一把锁</a:t>
                </a:r>
              </a:p>
            </p:txBody>
          </p:sp>
        </p:grp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27D1B2C-75F0-4A37-BC5F-A4500F35D629}"/>
                </a:ext>
              </a:extLst>
            </p:cNvPr>
            <p:cNvSpPr/>
            <p:nvPr/>
          </p:nvSpPr>
          <p:spPr>
            <a:xfrm>
              <a:off x="1640910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01</a:t>
              </a:r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7C1564-6555-49E0-8508-8598A3EB2C91}"/>
              </a:ext>
            </a:extLst>
          </p:cNvPr>
          <p:cNvGrpSpPr/>
          <p:nvPr/>
        </p:nvGrpSpPr>
        <p:grpSpPr>
          <a:xfrm>
            <a:off x="3526322" y="3614821"/>
            <a:ext cx="2306658" cy="2741239"/>
            <a:chOff x="5022285" y="2444536"/>
            <a:chExt cx="2306658" cy="274123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F4BBAAB-60D2-4828-94FE-B8410E3582D6}"/>
                </a:ext>
              </a:extLst>
            </p:cNvPr>
            <p:cNvGrpSpPr/>
            <p:nvPr/>
          </p:nvGrpSpPr>
          <p:grpSpPr>
            <a:xfrm>
              <a:off x="5022285" y="2450369"/>
              <a:ext cx="2306658" cy="2735406"/>
              <a:chOff x="1640910" y="2450369"/>
              <a:chExt cx="2306658" cy="2735406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EA2E2FC8-D4B4-49D9-9AB0-7F6FFE9DD8F4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AD2B26"/>
              </a:solidFill>
              <a:ln>
                <a:noFill/>
              </a:ln>
              <a:effectLst>
                <a:outerShdw blurRad="127000" dist="88900" algn="l" rotWithShape="0">
                  <a:srgbClr val="AD2B2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425BE2EF-6489-4191-BEF8-5A6CCD4D0BE7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accent2">
                    <a:alpha val="40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530B75C-C169-4FB3-97F9-7C08C2308500}"/>
                  </a:ext>
                </a:extLst>
              </p:cNvPr>
              <p:cNvSpPr txBox="1"/>
              <p:nvPr/>
            </p:nvSpPr>
            <p:spPr>
              <a:xfrm>
                <a:off x="1768608" y="3529569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AD2B26"/>
                    </a:solidFill>
                  </a:rPr>
                  <a:t>不可重试</a:t>
                </a:r>
                <a:endParaRPr lang="zh-CN" altLang="en-US" sz="1600" dirty="0">
                  <a:solidFill>
                    <a:srgbClr val="AD2B26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CB6ADD1-4611-4DF3-8B77-A4A28AC86D12}"/>
                  </a:ext>
                </a:extLst>
              </p:cNvPr>
              <p:cNvSpPr txBox="1"/>
              <p:nvPr/>
            </p:nvSpPr>
            <p:spPr>
              <a:xfrm>
                <a:off x="1791192" y="3843257"/>
                <a:ext cx="1946031" cy="620426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获取锁只尝试一次就返回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false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，没有重试机制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8F59D43-7871-4021-B745-91D8ADC46B61}"/>
                </a:ext>
              </a:extLst>
            </p:cNvPr>
            <p:cNvSpPr/>
            <p:nvPr/>
          </p:nvSpPr>
          <p:spPr>
            <a:xfrm>
              <a:off x="5022285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02</a:t>
              </a:r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FEF5772-A0ED-41DD-ABBA-1E1106F9008D}"/>
              </a:ext>
            </a:extLst>
          </p:cNvPr>
          <p:cNvGrpSpPr/>
          <p:nvPr/>
        </p:nvGrpSpPr>
        <p:grpSpPr>
          <a:xfrm>
            <a:off x="6314514" y="2278182"/>
            <a:ext cx="2306658" cy="2738370"/>
            <a:chOff x="8434078" y="2447405"/>
            <a:chExt cx="2306658" cy="2738370"/>
          </a:xfrm>
          <a:effectLst/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B9BFAAF-9BFE-437E-B29A-C71D2E0DBA3B}"/>
                </a:ext>
              </a:extLst>
            </p:cNvPr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2B3675E3-8B6C-4FB9-8FFE-31BD66198115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127000" dist="88900" algn="l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07095812-A436-4F3D-83C4-58FE63FC1AA2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D830F55-C441-4D95-8322-D3D0FF4552D9}"/>
                  </a:ext>
                </a:extLst>
              </p:cNvPr>
              <p:cNvSpPr txBox="1"/>
              <p:nvPr/>
            </p:nvSpPr>
            <p:spPr>
              <a:xfrm>
                <a:off x="1793631" y="34213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</a:rPr>
                  <a:t>超时释放</a:t>
                </a:r>
                <a:endPara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0B6F4B5-E7AD-4EA4-B56C-D358F6301AA0}"/>
                  </a:ext>
                </a:extLst>
              </p:cNvPr>
              <p:cNvSpPr txBox="1"/>
              <p:nvPr/>
            </p:nvSpPr>
            <p:spPr>
              <a:xfrm>
                <a:off x="1793631" y="3799303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锁超时释放虽然可以避免死锁，但如果是业务执行耗时较长，也会导致锁释放，存在安全隐患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48955FAB-BD92-4FFF-A4A5-C0615B68809E}"/>
                </a:ext>
              </a:extLst>
            </p:cNvPr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03</a:t>
              </a:r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CCC759B-BAB7-4013-B9BB-0D3A2777DF60}"/>
              </a:ext>
            </a:extLst>
          </p:cNvPr>
          <p:cNvGrpSpPr/>
          <p:nvPr/>
        </p:nvGrpSpPr>
        <p:grpSpPr>
          <a:xfrm>
            <a:off x="9102705" y="3616255"/>
            <a:ext cx="2306658" cy="2738370"/>
            <a:chOff x="8434078" y="2447405"/>
            <a:chExt cx="2306658" cy="273837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D2CAAC7-BECA-4F3C-9577-F0954B394147}"/>
                </a:ext>
              </a:extLst>
            </p:cNvPr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575E01E-8762-4366-82E3-7298B11E32DC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127000" dist="88900" algn="l" rotWithShape="0">
                  <a:schemeClr val="accent4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7E74FE1C-170B-471B-ACD2-7F94C7EEE5AD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rgbClr val="7030A0">
                    <a:alpha val="40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2B8D2DF-8AD6-41F7-956E-5AA850D01050}"/>
                  </a:ext>
                </a:extLst>
              </p:cNvPr>
              <p:cNvSpPr txBox="1"/>
              <p:nvPr/>
            </p:nvSpPr>
            <p:spPr>
              <a:xfrm>
                <a:off x="1793631" y="3377887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accent4">
                        <a:lumMod val="75000"/>
                      </a:schemeClr>
                    </a:solidFill>
                    <a:latin typeface="+mn-lt"/>
                    <a:ea typeface="+mn-ea"/>
                  </a:rPr>
                  <a:t>主从一致性</a:t>
                </a:r>
                <a:endParaRPr lang="zh-CN" altLang="en-US" sz="1600" dirty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34734F1-93B1-4802-B18D-9128F92A941C}"/>
                  </a:ext>
                </a:extLst>
              </p:cNvPr>
              <p:cNvSpPr txBox="1"/>
              <p:nvPr/>
            </p:nvSpPr>
            <p:spPr>
              <a:xfrm>
                <a:off x="1793631" y="3755824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如果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Redis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提供了主从集群，主从同步存在延迟，当主宕机时，如果从并同步主中的锁数据，则会出现锁实现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1A48FA63-EB11-4754-B721-574C56FCFEC5}"/>
                </a:ext>
              </a:extLst>
            </p:cNvPr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04</a:t>
              </a:r>
              <a:endParaRPr lang="zh-CN" altLang="en-US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E87D6642-5521-4DB4-972B-9C0DDC0DAB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7211766"/>
                  </p:ext>
                </p:extLst>
              </p:nvPr>
            </p:nvGraphicFramePr>
            <p:xfrm>
              <a:off x="7198375" y="5768450"/>
              <a:ext cx="538935" cy="303151"/>
            </p:xfrm>
            <a:graphic>
              <a:graphicData uri="http://schemas.microsoft.com/office/powerpoint/2016/slidezoom">
                <pslz:sldZm>
                  <pslz:sldZmObj sldId="721" cId="1903048401">
                    <pslz:zmPr id="{FF39D0E3-7DC9-4BBB-849E-709C7C74402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935" cy="3031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87D6642-5521-4DB4-972B-9C0DDC0DAB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8375" y="5768450"/>
                <a:ext cx="538935" cy="3031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6B49B282-C0D4-4ED3-9973-9039C0D8B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0480266"/>
                  </p:ext>
                </p:extLst>
              </p:nvPr>
            </p:nvGraphicFramePr>
            <p:xfrm>
              <a:off x="8020270" y="5761090"/>
              <a:ext cx="600902" cy="338008"/>
            </p:xfrm>
            <a:graphic>
              <a:graphicData uri="http://schemas.microsoft.com/office/powerpoint/2016/slidezoom">
                <pslz:sldZm>
                  <pslz:sldZmObj sldId="764" cId="1269585937">
                    <pslz:zmPr id="{A5E7EB1A-A7EB-4298-B9A6-1DBA0C3EA02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0902" cy="3380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B49B282-C0D4-4ED3-9973-9039C0D8B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0270" y="5761090"/>
                <a:ext cx="600902" cy="3380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84198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是一个在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的基础上实现的</a:t>
            </a:r>
            <a:r>
              <a:rPr lang="en-US" altLang="zh-CN">
                <a:solidFill>
                  <a:srgbClr val="49504F"/>
                </a:solidFill>
              </a:rPr>
              <a:t>Java</a:t>
            </a:r>
            <a:r>
              <a:rPr lang="zh-CN" altLang="en-US">
                <a:solidFill>
                  <a:srgbClr val="49504F"/>
                </a:solidFill>
              </a:rPr>
              <a:t>驻内存数据网格（</a:t>
            </a:r>
            <a:r>
              <a:rPr lang="en-US" altLang="zh-CN">
                <a:solidFill>
                  <a:srgbClr val="49504F"/>
                </a:solidFill>
              </a:rPr>
              <a:t>In-Memory Data Grid</a:t>
            </a:r>
            <a:r>
              <a:rPr lang="zh-CN" altLang="en-US">
                <a:solidFill>
                  <a:srgbClr val="49504F"/>
                </a:solidFill>
              </a:rPr>
              <a:t>）。它不仅提供了一系列的分布式的</a:t>
            </a:r>
            <a:r>
              <a:rPr lang="en-US" altLang="zh-CN">
                <a:solidFill>
                  <a:srgbClr val="49504F"/>
                </a:solidFill>
              </a:rPr>
              <a:t>Java</a:t>
            </a:r>
            <a:r>
              <a:rPr lang="zh-CN" altLang="en-US">
                <a:solidFill>
                  <a:srgbClr val="49504F"/>
                </a:solidFill>
              </a:rPr>
              <a:t>常用对象，还提供了许多分布式服务，其中就包含了各种分布式锁的实现。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>
                <a:solidFill>
                  <a:srgbClr val="49504F"/>
                </a:solidFill>
              </a:rPr>
              <a:t>官网地址：</a:t>
            </a:r>
            <a:r>
              <a:rPr lang="en-US" altLang="zh-CN">
                <a:solidFill>
                  <a:srgbClr val="49504F"/>
                </a:solidFill>
              </a:rPr>
              <a:t> </a:t>
            </a:r>
            <a:r>
              <a:rPr lang="en-US" altLang="zh-CN">
                <a:solidFill>
                  <a:srgbClr val="49504F"/>
                </a:solidFill>
                <a:hlinkClick r:id="rId2"/>
              </a:rPr>
              <a:t>https://redisson.org</a:t>
            </a:r>
            <a:endParaRPr lang="en-US" altLang="zh-CN">
              <a:solidFill>
                <a:srgbClr val="49504F"/>
              </a:solidFill>
            </a:endParaRPr>
          </a:p>
          <a:p>
            <a:r>
              <a:rPr lang="en-US" altLang="zh-CN">
                <a:solidFill>
                  <a:srgbClr val="49504F"/>
                </a:solidFill>
              </a:rPr>
              <a:t>GitHub</a:t>
            </a:r>
            <a:r>
              <a:rPr lang="zh-CN" altLang="en-US">
                <a:solidFill>
                  <a:srgbClr val="49504F"/>
                </a:solidFill>
              </a:rPr>
              <a:t>地址：</a:t>
            </a:r>
            <a:r>
              <a:rPr lang="en-US" altLang="zh-CN">
                <a:solidFill>
                  <a:srgbClr val="49504F"/>
                </a:solidFill>
              </a:rPr>
              <a:t> </a:t>
            </a:r>
            <a:r>
              <a:rPr lang="en-US" altLang="zh-CN">
                <a:solidFill>
                  <a:srgbClr val="49504F"/>
                </a:solidFill>
                <a:hlinkClick r:id="rId3"/>
              </a:rPr>
              <a:t>https://github.com/redisson/redisson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835A85-D637-4D4B-A7C5-CFA92E80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79" y="2513998"/>
            <a:ext cx="6923809" cy="2971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32085"/>
      </p:ext>
    </p:extLst>
  </p:cSld>
  <p:clrMapOvr>
    <a:masterClrMapping/>
  </p:clrMapOvr>
  <p:transition spd="slow">
    <p:comb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入门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引入依赖：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配置</a:t>
            </a:r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客户端：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7CD3BE-E2EC-41F8-81C5-5CBD116A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2107997"/>
            <a:ext cx="5791200" cy="109260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&gt;org.redisson&lt;/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&gt;redisson&lt;/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&gt;3.13.6&lt;/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B04CB4-AB26-42FA-9732-93B8659A3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3684397"/>
            <a:ext cx="10023898" cy="2492990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@Configuration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RedisConfig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RedissonClient redissonClient()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配置类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 config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地址，这里添加了单点的地址，也可以使用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config.useClusterServers()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添加集群地址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config.useSingleServer().setAddress(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"redis://192.168.150.101:6379"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.setPassowrd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en-US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123321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lang="en-US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)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创建客户端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Redisson.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create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(config);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622661"/>
      </p:ext>
    </p:extLst>
  </p:cSld>
  <p:clrMapOvr>
    <a:masterClrMapping/>
  </p:clrMapOvr>
  <p:transition spd="slow">
    <p:comb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入门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>
                <a:solidFill>
                  <a:srgbClr val="49504F"/>
                </a:solidFill>
              </a:rPr>
              <a:t>使用</a:t>
            </a:r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的分布式锁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67EB6CA-DA1E-42D4-BAA6-24312FE88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130013"/>
            <a:ext cx="8267700" cy="3893374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@Resource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private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RedissonClient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redissonClient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testRedisson()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InterruptedException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获取锁（可重入），指定锁的名称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RLock lock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redissonClient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.getLock(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"anyLock"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尝试获取锁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，参数分别是：获取锁的最大等待时间（期间会重试），锁自动释放时间，时间单位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lock.tryLock(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TimeUnit.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SECONDS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判断释放获取成功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(isLock){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System.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执行业务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lock.unlock();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790997"/>
      </p:ext>
    </p:extLst>
  </p:cSld>
  <p:clrMapOvr>
    <a:masterClrMapping/>
  </p:clrMapOvr>
  <p:transition spd="slow">
    <p:comb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E695ACF2-9D5C-474E-86AA-2E9F8C637A0A}"/>
              </a:ext>
            </a:extLst>
          </p:cNvPr>
          <p:cNvSpPr/>
          <p:nvPr/>
        </p:nvSpPr>
        <p:spPr>
          <a:xfrm>
            <a:off x="7893917" y="1490201"/>
            <a:ext cx="3767637" cy="5016616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0FAB21B-73C9-4DD4-8FC5-F81A2D96B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446" y="1587001"/>
            <a:ext cx="3775739" cy="510139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创建锁对象</a:t>
            </a:r>
            <a:b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RLock lock = </a:t>
            </a:r>
            <a:r>
              <a:rPr lang="zh-CN" altLang="zh-CN" sz="1050" b="1">
                <a:solidFill>
                  <a:srgbClr val="660E7A"/>
                </a:solidFill>
                <a:latin typeface="Source Code Pro" panose="020B0509030403020204" pitchFamily="49" charset="0"/>
              </a:rPr>
              <a:t>redissonClient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.getLock(</a:t>
            </a:r>
            <a:r>
              <a:rPr lang="zh-CN" altLang="zh-CN" sz="1050" b="1">
                <a:solidFill>
                  <a:srgbClr val="008000"/>
                </a:solidFill>
                <a:latin typeface="Source Code Pro" panose="020B0509030403020204" pitchFamily="49" charset="0"/>
              </a:rPr>
              <a:t>"lock"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endParaRPr lang="zh-CN" altLang="zh-CN" sz="120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method1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 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lang="en-US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info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lang="en-US" altLang="zh-CN" sz="105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7A47C33F-3B80-4DB7-A322-FC2E80AD0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35208"/>
              </p:ext>
            </p:extLst>
          </p:nvPr>
        </p:nvGraphicFramePr>
        <p:xfrm>
          <a:off x="4942386" y="1903354"/>
          <a:ext cx="2235790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17895">
                  <a:extLst>
                    <a:ext uri="{9D8B030D-6E8A-4147-A177-3AD203B41FA5}">
                      <a16:colId xmlns:a16="http://schemas.microsoft.com/office/drawing/2014/main" val="3843670553"/>
                    </a:ext>
                  </a:extLst>
                </a:gridCol>
                <a:gridCol w="1117895">
                  <a:extLst>
                    <a:ext uri="{9D8B030D-6E8A-4147-A177-3AD203B41FA5}">
                      <a16:colId xmlns:a16="http://schemas.microsoft.com/office/drawing/2014/main" val="1048393939"/>
                    </a:ext>
                  </a:extLst>
                </a:gridCol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23720"/>
                  </a:ext>
                </a:extLst>
              </a:tr>
              <a:tr h="277695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12160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E610FCEA-66CA-4DCE-9921-FCD96DC0A675}"/>
              </a:ext>
            </a:extLst>
          </p:cNvPr>
          <p:cNvSpPr txBox="1"/>
          <p:nvPr/>
        </p:nvSpPr>
        <p:spPr>
          <a:xfrm>
            <a:off x="4942386" y="2224239"/>
            <a:ext cx="1117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E98099-DD3A-4C1D-BD90-34CADF624777}"/>
              </a:ext>
            </a:extLst>
          </p:cNvPr>
          <p:cNvSpPr txBox="1"/>
          <p:nvPr/>
        </p:nvSpPr>
        <p:spPr>
          <a:xfrm>
            <a:off x="6060281" y="2224239"/>
            <a:ext cx="1117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21912" y="1673177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9A8EDFC-421B-4942-A6FB-A8349F4842CD}"/>
              </a:ext>
            </a:extLst>
          </p:cNvPr>
          <p:cNvSpPr/>
          <p:nvPr/>
        </p:nvSpPr>
        <p:spPr>
          <a:xfrm>
            <a:off x="8562693" y="2286298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8927614" y="1907381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菱形 39">
            <a:extLst>
              <a:ext uri="{FF2B5EF4-FFF2-40B4-BE49-F238E27FC236}">
                <a16:creationId xmlns:a16="http://schemas.microsoft.com/office/drawing/2014/main" id="{8CF3288B-93A2-4D97-9B5B-B8E692B6AC52}"/>
              </a:ext>
            </a:extLst>
          </p:cNvPr>
          <p:cNvSpPr/>
          <p:nvPr/>
        </p:nvSpPr>
        <p:spPr>
          <a:xfrm>
            <a:off x="8348389" y="306532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717391C-0D6B-4FAF-A369-3B76EB804E3D}"/>
              </a:ext>
            </a:extLst>
          </p:cNvPr>
          <p:cNvSpPr txBox="1"/>
          <p:nvPr/>
        </p:nvSpPr>
        <p:spPr>
          <a:xfrm>
            <a:off x="9508340" y="3051003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0DDE072-FB74-4291-AE15-95D3CDD31651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>
            <a:off x="8928365" y="3544513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62518CA-ED3A-4392-8CB5-78C9C536A230}"/>
              </a:ext>
            </a:extLst>
          </p:cNvPr>
          <p:cNvSpPr txBox="1"/>
          <p:nvPr/>
        </p:nvSpPr>
        <p:spPr>
          <a:xfrm>
            <a:off x="8937656" y="357149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46981" y="397601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F952B0D-303C-420E-8741-5CBA334BAE1F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8929503" y="4376126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8927615" y="2686408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60EBC0C-368C-4E0C-AE71-02E0B07786A8}"/>
              </a:ext>
            </a:extLst>
          </p:cNvPr>
          <p:cNvSpPr/>
          <p:nvPr/>
        </p:nvSpPr>
        <p:spPr>
          <a:xfrm>
            <a:off x="8535011" y="4807629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763462" y="5662813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AC7033B-A600-4C56-A285-21DCBC28062E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>
          <a:xfrm>
            <a:off x="8929503" y="5207739"/>
            <a:ext cx="7419" cy="3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642042" y="3104864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0C2E572-D305-4089-8028-2CECB00A1E66}"/>
              </a:ext>
            </a:extLst>
          </p:cNvPr>
          <p:cNvCxnSpPr>
            <a:cxnSpLocks/>
            <a:stCxn id="40" idx="3"/>
            <a:endCxn id="50" idx="1"/>
          </p:cNvCxnSpPr>
          <p:nvPr/>
        </p:nvCxnSpPr>
        <p:spPr>
          <a:xfrm>
            <a:off x="9508340" y="3304919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9E6A34D-A50D-4EF9-AF3B-35394B1403F8}"/>
              </a:ext>
            </a:extLst>
          </p:cNvPr>
          <p:cNvSpPr/>
          <p:nvPr/>
        </p:nvSpPr>
        <p:spPr>
          <a:xfrm>
            <a:off x="8258865" y="3825410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BBACBFF-00FE-43B0-A9EC-9F4064B241F2}"/>
              </a:ext>
            </a:extLst>
          </p:cNvPr>
          <p:cNvSpPr txBox="1"/>
          <p:nvPr/>
        </p:nvSpPr>
        <p:spPr>
          <a:xfrm>
            <a:off x="9765867" y="4180857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10711051" y="4431779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36B9BA-4C03-4958-9E14-5D69BCB10B48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 flipV="1">
            <a:off x="9576009" y="4591877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菱形 55">
            <a:extLst>
              <a:ext uri="{FF2B5EF4-FFF2-40B4-BE49-F238E27FC236}">
                <a16:creationId xmlns:a16="http://schemas.microsoft.com/office/drawing/2014/main" id="{02AFAC0E-2833-4F41-BB12-7BE048C6A81E}"/>
              </a:ext>
            </a:extLst>
          </p:cNvPr>
          <p:cNvSpPr/>
          <p:nvPr/>
        </p:nvSpPr>
        <p:spPr>
          <a:xfrm>
            <a:off x="8238627" y="5583317"/>
            <a:ext cx="1396589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判断锁标示是否是自己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D1207B2-0E10-4C5F-8C77-B3AAE62D00C6}"/>
              </a:ext>
            </a:extLst>
          </p:cNvPr>
          <p:cNvCxnSpPr>
            <a:cxnSpLocks/>
            <a:stCxn id="56" idx="3"/>
            <a:endCxn id="48" idx="1"/>
          </p:cNvCxnSpPr>
          <p:nvPr/>
        </p:nvCxnSpPr>
        <p:spPr>
          <a:xfrm>
            <a:off x="9635216" y="5822911"/>
            <a:ext cx="1128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363B738C-E8E7-4D0C-91E7-A060E5D7498E}"/>
              </a:ext>
            </a:extLst>
          </p:cNvPr>
          <p:cNvSpPr txBox="1"/>
          <p:nvPr/>
        </p:nvSpPr>
        <p:spPr>
          <a:xfrm>
            <a:off x="9325360" y="2115530"/>
            <a:ext cx="1216192" cy="26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存入线程标示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10F5A76-8E26-4F41-B5CC-CF8245C7DE9E}"/>
              </a:ext>
            </a:extLst>
          </p:cNvPr>
          <p:cNvSpPr txBox="1"/>
          <p:nvPr/>
        </p:nvSpPr>
        <p:spPr>
          <a:xfrm>
            <a:off x="10006492" y="556183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415EC-826D-4F8B-8259-9B171D3B4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468EEC-C967-41AC-8E1F-9A5E1ECB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955" y="2350604"/>
            <a:ext cx="2258125" cy="280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55BA16-BBE2-4AE5-841A-1D7B39A1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957" y="6038931"/>
            <a:ext cx="1324291" cy="3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3373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5" grpId="0" animBg="1"/>
      <p:bldP spid="18" grpId="0"/>
      <p:bldP spid="19" grpId="0"/>
      <p:bldP spid="37" grpId="0" animBg="1"/>
      <p:bldP spid="38" grpId="0" animBg="1"/>
      <p:bldP spid="40" grpId="0" animBg="1"/>
      <p:bldP spid="41" grpId="0"/>
      <p:bldP spid="43" grpId="0"/>
      <p:bldP spid="44" grpId="0" animBg="1"/>
      <p:bldP spid="47" grpId="0" animBg="1"/>
      <p:bldP spid="48" grpId="0" animBg="1"/>
      <p:bldP spid="50" grpId="0" animBg="1"/>
      <p:bldP spid="52" grpId="0" animBg="1"/>
      <p:bldP spid="53" grpId="0"/>
      <p:bldP spid="54" grpId="0" animBg="1"/>
      <p:bldP spid="56" grpId="0" animBg="1"/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实现登录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DAA95322-1E0F-4DF0-81A8-15EB1491D173}"/>
              </a:ext>
            </a:extLst>
          </p:cNvPr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0FAB21B-73C9-4DD4-8FC5-F81A2D96B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446" y="1587001"/>
            <a:ext cx="3775739" cy="510139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创建锁对象</a:t>
            </a:r>
            <a:b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RLock lock = </a:t>
            </a:r>
            <a:r>
              <a:rPr lang="zh-CN" altLang="zh-CN" sz="1050" b="1">
                <a:solidFill>
                  <a:srgbClr val="660E7A"/>
                </a:solidFill>
                <a:latin typeface="Source Code Pro" panose="020B0509030403020204" pitchFamily="49" charset="0"/>
              </a:rPr>
              <a:t>redissonClient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.getLock(</a:t>
            </a:r>
            <a:r>
              <a:rPr lang="zh-CN" altLang="zh-CN" sz="1050" b="1">
                <a:solidFill>
                  <a:srgbClr val="008000"/>
                </a:solidFill>
                <a:latin typeface="Source Code Pro" panose="020B0509030403020204" pitchFamily="49" charset="0"/>
              </a:rPr>
              <a:t>"lock"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endParaRPr lang="zh-CN" altLang="zh-CN" sz="120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method1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 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lang="en-US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info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lang="en-US" altLang="zh-CN" sz="105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4E5D34-B2C2-463B-92D4-B53905FCD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19461"/>
              </p:ext>
            </p:extLst>
          </p:nvPr>
        </p:nvGraphicFramePr>
        <p:xfrm>
          <a:off x="4494066" y="3285159"/>
          <a:ext cx="2736738" cy="12504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37315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04033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759084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26886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59708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80175A2-2FE2-4827-978D-4A8017F4A868}"/>
              </a:ext>
            </a:extLst>
          </p:cNvPr>
          <p:cNvSpPr txBox="1"/>
          <p:nvPr/>
        </p:nvSpPr>
        <p:spPr>
          <a:xfrm>
            <a:off x="4486939" y="4125827"/>
            <a:ext cx="925105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E909EC-11BB-41B1-83C1-4210E822DFEF}"/>
              </a:ext>
            </a:extLst>
          </p:cNvPr>
          <p:cNvSpPr txBox="1"/>
          <p:nvPr/>
        </p:nvSpPr>
        <p:spPr>
          <a:xfrm>
            <a:off x="5585188" y="4125827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02C7AE1-DF5D-4235-8DF4-60E14C101C8B}"/>
              </a:ext>
            </a:extLst>
          </p:cNvPr>
          <p:cNvSpPr txBox="1"/>
          <p:nvPr/>
        </p:nvSpPr>
        <p:spPr>
          <a:xfrm>
            <a:off x="6432797" y="4112104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3A87E9-04B8-42AE-AEE7-7530641F47D3}"/>
              </a:ext>
            </a:extLst>
          </p:cNvPr>
          <p:cNvSpPr txBox="1"/>
          <p:nvPr/>
        </p:nvSpPr>
        <p:spPr>
          <a:xfrm>
            <a:off x="6430746" y="4125827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923DB7-A533-4AB3-9748-0F0291C659EC}"/>
              </a:ext>
            </a:extLst>
          </p:cNvPr>
          <p:cNvSpPr txBox="1"/>
          <p:nvPr/>
        </p:nvSpPr>
        <p:spPr>
          <a:xfrm>
            <a:off x="6430746" y="4112103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设置锁有效期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锁已释放</a:t>
            </a:r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A9516A58-8A21-4D1F-8F63-0696EE0C0416}"/>
              </a:ext>
            </a:extLst>
          </p:cNvPr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判断锁是否存在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2B1DC8-F785-459A-ABA1-36D91177E611}"/>
              </a:ext>
            </a:extLst>
          </p:cNvPr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B5E83D-7855-4767-9605-6EDF315F1E67}"/>
              </a:ext>
            </a:extLst>
          </p:cNvPr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FD23267B-8306-4D3E-9A7F-D63775D48937}"/>
              </a:ext>
            </a:extLst>
          </p:cNvPr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判断锁标示是否是自己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B5C7C9-82F6-4AF1-872E-D5958DC596B3}"/>
              </a:ext>
            </a:extLst>
          </p:cNvPr>
          <p:cNvCxnSpPr>
            <a:cxnSpLocks/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27F3016-C640-48CF-AAB3-7BB520F2F8FB}"/>
              </a:ext>
            </a:extLst>
          </p:cNvPr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A4D54D3-59FD-4967-8C4F-284810494B8D}"/>
              </a:ext>
            </a:extLst>
          </p:cNvPr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6C7AAF7-1DB2-4404-939D-9A16CD19298B}"/>
              </a:ext>
            </a:extLst>
          </p:cNvPr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37A7236F-7D04-4032-B576-790F853C5F79}"/>
              </a:ext>
            </a:extLst>
          </p:cNvPr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+1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EBC9DFB-5852-4303-B6C7-22DFA5D939EF}"/>
              </a:ext>
            </a:extLst>
          </p:cNvPr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A2C090B-CBBD-4F8C-AC18-FA53C27B8528}"/>
              </a:ext>
            </a:extLst>
          </p:cNvPr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800FFF5-D2CC-4D1C-AF97-AD3114F5BF09}"/>
              </a:ext>
            </a:extLst>
          </p:cNvPr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FE1CF66F-2FFE-44C6-A0AE-8B2F0807704C}"/>
              </a:ext>
            </a:extLst>
          </p:cNvPr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判断锁是否是自己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9F48ED4E-29E5-4460-AE5A-76DCBB62A02D}"/>
              </a:ext>
            </a:extLst>
          </p:cNvPr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90BD9BC-358C-45B1-B761-3EE91FD5FDD6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33AAD97-DAAE-4EF9-9CDB-6D72A8ABAC8D}"/>
              </a:ext>
            </a:extLst>
          </p:cNvPr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1EB7C56-AC24-4E55-873E-8C1163613BCB}"/>
              </a:ext>
            </a:extLst>
          </p:cNvPr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2D5E449-DED9-49C0-8758-6E7F87289354}"/>
              </a:ext>
            </a:extLst>
          </p:cNvPr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44C19C81-2D14-4F4A-8197-D345A4CF9181}"/>
              </a:ext>
            </a:extLst>
          </p:cNvPr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</a:rPr>
              <a:t>0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99F11ABF-8D09-4EC4-9B9F-C53EAF03DBAE}"/>
              </a:ext>
            </a:extLst>
          </p:cNvPr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2B4A13D-17D2-4810-9131-7F95DA8E7158}"/>
              </a:ext>
            </a:extLst>
          </p:cNvPr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98692A84-09AD-4676-B038-460E1B7B8A1E}"/>
              </a:ext>
            </a:extLst>
          </p:cNvPr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44B4DBE7-FD06-457B-8CA6-61D7D2425360}"/>
              </a:ext>
            </a:extLst>
          </p:cNvPr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获取锁并添加线程标示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E05E9DF-722B-4C97-935A-2DD02E5241F3}"/>
              </a:ext>
            </a:extLst>
          </p:cNvPr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7B629CD-6CCC-4FF3-9AD1-03922DC8732B}"/>
              </a:ext>
            </a:extLst>
          </p:cNvPr>
          <p:cNvCxnSpPr>
            <a:cxnSpLocks/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1B0279A-94D7-4090-9436-DCD0BEFC1930}"/>
              </a:ext>
            </a:extLst>
          </p:cNvPr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1FB180A-0D15-426F-90C5-C7E9C7BDE322}"/>
              </a:ext>
            </a:extLst>
          </p:cNvPr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EF519AE7-F7D9-4A31-95AB-ECAF0E0A7DCE}"/>
              </a:ext>
            </a:extLst>
          </p:cNvPr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重置锁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有效期</a:t>
            </a:r>
          </a:p>
        </p:txBody>
      </p: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DE263229-96B3-4D58-8756-12C38431332E}"/>
              </a:ext>
            </a:extLst>
          </p:cNvPr>
          <p:cNvCxnSpPr>
            <a:cxnSpLocks/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A64B18-DD0D-4AB0-9AA4-CDBBD3D993B3}"/>
              </a:ext>
            </a:extLst>
          </p:cNvPr>
          <p:cNvCxnSpPr>
            <a:cxnSpLocks/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8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7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7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3" grpId="2"/>
      <p:bldP spid="23" grpId="3"/>
      <p:bldP spid="24" grpId="0"/>
      <p:bldP spid="24" grpId="1"/>
      <p:bldP spid="24" grpId="2"/>
      <p:bldP spid="24" grpId="3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37" grpId="0" animBg="1"/>
      <p:bldP spid="44" grpId="0" animBg="1"/>
      <p:bldP spid="48" grpId="0" animBg="1"/>
      <p:bldP spid="50" grpId="0" animBg="1"/>
      <p:bldP spid="54" grpId="0" animBg="1"/>
      <p:bldP spid="61" grpId="0" animBg="1"/>
      <p:bldP spid="62" grpId="0"/>
      <p:bldP spid="63" grpId="0"/>
      <p:bldP spid="66" grpId="0" animBg="1"/>
      <p:bldP spid="115" grpId="0"/>
      <p:bldP spid="116" grpId="0"/>
      <p:bldP spid="122" grpId="0" animBg="1"/>
      <p:bldP spid="132" grpId="0" animBg="1"/>
      <p:bldP spid="133" grpId="0" animBg="1"/>
      <p:bldP spid="142" grpId="0"/>
      <p:bldP spid="143" grpId="0"/>
      <p:bldP spid="144" grpId="0" animBg="1"/>
      <p:bldP spid="147" grpId="0" animBg="1"/>
      <p:bldP spid="157" grpId="0" animBg="1"/>
      <p:bldP spid="173" grpId="0"/>
      <p:bldP spid="174" grpId="0"/>
      <p:bldP spid="17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DAA95322-1E0F-4DF0-81A8-15EB1491D173}"/>
              </a:ext>
            </a:extLst>
          </p:cNvPr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设置锁有效期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锁已释放</a:t>
            </a:r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A9516A58-8A21-4D1F-8F63-0696EE0C0416}"/>
              </a:ext>
            </a:extLst>
          </p:cNvPr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判断锁是否存在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2B1DC8-F785-459A-ABA1-36D91177E611}"/>
              </a:ext>
            </a:extLst>
          </p:cNvPr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B5E83D-7855-4767-9605-6EDF315F1E67}"/>
              </a:ext>
            </a:extLst>
          </p:cNvPr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FD23267B-8306-4D3E-9A7F-D63775D48937}"/>
              </a:ext>
            </a:extLst>
          </p:cNvPr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判断锁标示是否是自己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B5C7C9-82F6-4AF1-872E-D5958DC596B3}"/>
              </a:ext>
            </a:extLst>
          </p:cNvPr>
          <p:cNvCxnSpPr>
            <a:cxnSpLocks/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27F3016-C640-48CF-AAB3-7BB520F2F8FB}"/>
              </a:ext>
            </a:extLst>
          </p:cNvPr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A4D54D3-59FD-4967-8C4F-284810494B8D}"/>
              </a:ext>
            </a:extLst>
          </p:cNvPr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6C7AAF7-1DB2-4404-939D-9A16CD19298B}"/>
              </a:ext>
            </a:extLst>
          </p:cNvPr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37A7236F-7D04-4032-B576-790F853C5F79}"/>
              </a:ext>
            </a:extLst>
          </p:cNvPr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+1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EBC9DFB-5852-4303-B6C7-22DFA5D939EF}"/>
              </a:ext>
            </a:extLst>
          </p:cNvPr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A2C090B-CBBD-4F8C-AC18-FA53C27B8528}"/>
              </a:ext>
            </a:extLst>
          </p:cNvPr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800FFF5-D2CC-4D1C-AF97-AD3114F5BF09}"/>
              </a:ext>
            </a:extLst>
          </p:cNvPr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FE1CF66F-2FFE-44C6-A0AE-8B2F0807704C}"/>
              </a:ext>
            </a:extLst>
          </p:cNvPr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判断锁是否是自己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9F48ED4E-29E5-4460-AE5A-76DCBB62A02D}"/>
              </a:ext>
            </a:extLst>
          </p:cNvPr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90BD9BC-358C-45B1-B761-3EE91FD5FDD6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33AAD97-DAAE-4EF9-9CDB-6D72A8ABAC8D}"/>
              </a:ext>
            </a:extLst>
          </p:cNvPr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1EB7C56-AC24-4E55-873E-8C1163613BCB}"/>
              </a:ext>
            </a:extLst>
          </p:cNvPr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2D5E449-DED9-49C0-8758-6E7F87289354}"/>
              </a:ext>
            </a:extLst>
          </p:cNvPr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44C19C81-2D14-4F4A-8197-D345A4CF9181}"/>
              </a:ext>
            </a:extLst>
          </p:cNvPr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</a:rPr>
              <a:t>0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99F11ABF-8D09-4EC4-9B9F-C53EAF03DBAE}"/>
              </a:ext>
            </a:extLst>
          </p:cNvPr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2B4A13D-17D2-4810-9131-7F95DA8E7158}"/>
              </a:ext>
            </a:extLst>
          </p:cNvPr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98692A84-09AD-4676-B038-460E1B7B8A1E}"/>
              </a:ext>
            </a:extLst>
          </p:cNvPr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44B4DBE7-FD06-457B-8CA6-61D7D2425360}"/>
              </a:ext>
            </a:extLst>
          </p:cNvPr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获取锁并添加线程标示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E05E9DF-722B-4C97-935A-2DD02E5241F3}"/>
              </a:ext>
            </a:extLst>
          </p:cNvPr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7B629CD-6CCC-4FF3-9AD1-03922DC8732B}"/>
              </a:ext>
            </a:extLst>
          </p:cNvPr>
          <p:cNvCxnSpPr>
            <a:cxnSpLocks/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1B0279A-94D7-4090-9436-DCD0BEFC1930}"/>
              </a:ext>
            </a:extLst>
          </p:cNvPr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1FB180A-0D15-426F-90C5-C7E9C7BDE322}"/>
              </a:ext>
            </a:extLst>
          </p:cNvPr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EF519AE7-F7D9-4A31-95AB-ECAF0E0A7DCE}"/>
              </a:ext>
            </a:extLst>
          </p:cNvPr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重置锁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有效期</a:t>
            </a:r>
          </a:p>
        </p:txBody>
      </p: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DE263229-96B3-4D58-8756-12C38431332E}"/>
              </a:ext>
            </a:extLst>
          </p:cNvPr>
          <p:cNvCxnSpPr>
            <a:cxnSpLocks/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A64B18-DD0D-4AB0-9AA4-CDBBD3D993B3}"/>
              </a:ext>
            </a:extLst>
          </p:cNvPr>
          <p:cNvCxnSpPr>
            <a:cxnSpLocks/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1746126B-0827-4CBD-A5DE-8C6101637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54" y="2143691"/>
            <a:ext cx="5181289" cy="4510402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KEYS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key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线程唯一标识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锁的自动释放时间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判断是否存在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endParaRPr kumimoji="0" lang="en-US" altLang="zh-CN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>
                <a:solidFill>
                  <a:srgbClr val="000080"/>
                </a:solidFill>
                <a:latin typeface="Source Code Pro" panose="020B05090304030202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不存在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'hset'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'1'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设置有效期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返回结果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锁已经存在，判断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是否是自己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endParaRPr kumimoji="0" lang="en-US" altLang="zh-CN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>
                <a:solidFill>
                  <a:srgbClr val="000080"/>
                </a:solidFill>
                <a:latin typeface="Source Code Pro" panose="020B05090304030202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不存在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获取锁，重入次数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+1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'hincrby'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'1'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设置有效期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返回结果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代码走到这里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说明获取锁的不是自己，获取锁失败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文本占位符 3">
            <a:extLst>
              <a:ext uri="{FF2B5EF4-FFF2-40B4-BE49-F238E27FC236}">
                <a16:creationId xmlns:a16="http://schemas.microsoft.com/office/drawing/2014/main" id="{B5A81C5B-932A-40D9-A41B-D314AA40A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获取锁的</a:t>
            </a:r>
            <a:r>
              <a:rPr lang="en-US" altLang="zh-CN">
                <a:solidFill>
                  <a:srgbClr val="49504F"/>
                </a:solidFill>
              </a:rPr>
              <a:t>Lua</a:t>
            </a:r>
            <a:r>
              <a:rPr lang="zh-CN" altLang="en-US">
                <a:solidFill>
                  <a:srgbClr val="49504F"/>
                </a:solidFill>
              </a:rPr>
              <a:t>脚本：</a:t>
            </a:r>
            <a:endParaRPr lang="en-US" altLang="zh-CN">
              <a:solidFill>
                <a:srgbClr val="49504F"/>
              </a:solidFill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DA0A76F2-A5AD-4AA0-848F-F7311D8A0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976648"/>
              </p:ext>
            </p:extLst>
          </p:nvPr>
        </p:nvGraphicFramePr>
        <p:xfrm>
          <a:off x="4575880" y="991802"/>
          <a:ext cx="2736738" cy="13875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05785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87186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759084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DDD6230F-1A15-4C84-BA15-23B460234E23}"/>
              </a:ext>
            </a:extLst>
          </p:cNvPr>
          <p:cNvSpPr txBox="1"/>
          <p:nvPr/>
        </p:nvSpPr>
        <p:spPr>
          <a:xfrm>
            <a:off x="4575878" y="2000065"/>
            <a:ext cx="1096198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00EDDE0-175B-4EB3-957D-BC6D5D173CEA}"/>
              </a:ext>
            </a:extLst>
          </p:cNvPr>
          <p:cNvSpPr txBox="1"/>
          <p:nvPr/>
        </p:nvSpPr>
        <p:spPr>
          <a:xfrm>
            <a:off x="5674127" y="1986341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351EF0F-4B65-4BE9-82CE-85BC3BB7BB72}"/>
              </a:ext>
            </a:extLst>
          </p:cNvPr>
          <p:cNvSpPr txBox="1"/>
          <p:nvPr/>
        </p:nvSpPr>
        <p:spPr>
          <a:xfrm>
            <a:off x="6521736" y="1972618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34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DAA95322-1E0F-4DF0-81A8-15EB1491D173}"/>
              </a:ext>
            </a:extLst>
          </p:cNvPr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设置锁有效期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锁已释放</a:t>
            </a:r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A9516A58-8A21-4D1F-8F63-0696EE0C0416}"/>
              </a:ext>
            </a:extLst>
          </p:cNvPr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判断锁是否存在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2B1DC8-F785-459A-ABA1-36D91177E611}"/>
              </a:ext>
            </a:extLst>
          </p:cNvPr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B5E83D-7855-4767-9605-6EDF315F1E67}"/>
              </a:ext>
            </a:extLst>
          </p:cNvPr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FD23267B-8306-4D3E-9A7F-D63775D48937}"/>
              </a:ext>
            </a:extLst>
          </p:cNvPr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判断锁标示是否是自己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B5C7C9-82F6-4AF1-872E-D5958DC596B3}"/>
              </a:ext>
            </a:extLst>
          </p:cNvPr>
          <p:cNvCxnSpPr>
            <a:cxnSpLocks/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27F3016-C640-48CF-AAB3-7BB520F2F8FB}"/>
              </a:ext>
            </a:extLst>
          </p:cNvPr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A4D54D3-59FD-4967-8C4F-284810494B8D}"/>
              </a:ext>
            </a:extLst>
          </p:cNvPr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6C7AAF7-1DB2-4404-939D-9A16CD19298B}"/>
              </a:ext>
            </a:extLst>
          </p:cNvPr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37A7236F-7D04-4032-B576-790F853C5F79}"/>
              </a:ext>
            </a:extLst>
          </p:cNvPr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+1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EBC9DFB-5852-4303-B6C7-22DFA5D939EF}"/>
              </a:ext>
            </a:extLst>
          </p:cNvPr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A2C090B-CBBD-4F8C-AC18-FA53C27B8528}"/>
              </a:ext>
            </a:extLst>
          </p:cNvPr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800FFF5-D2CC-4D1C-AF97-AD3114F5BF09}"/>
              </a:ext>
            </a:extLst>
          </p:cNvPr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FE1CF66F-2FFE-44C6-A0AE-8B2F0807704C}"/>
              </a:ext>
            </a:extLst>
          </p:cNvPr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判断锁是否是自己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9F48ED4E-29E5-4460-AE5A-76DCBB62A02D}"/>
              </a:ext>
            </a:extLst>
          </p:cNvPr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90BD9BC-358C-45B1-B761-3EE91FD5FDD6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33AAD97-DAAE-4EF9-9CDB-6D72A8ABAC8D}"/>
              </a:ext>
            </a:extLst>
          </p:cNvPr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1EB7C56-AC24-4E55-873E-8C1163613BCB}"/>
              </a:ext>
            </a:extLst>
          </p:cNvPr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2D5E449-DED9-49C0-8758-6E7F87289354}"/>
              </a:ext>
            </a:extLst>
          </p:cNvPr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44C19C81-2D14-4F4A-8197-D345A4CF9181}"/>
              </a:ext>
            </a:extLst>
          </p:cNvPr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</a:rPr>
              <a:t>0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99F11ABF-8D09-4EC4-9B9F-C53EAF03DBAE}"/>
              </a:ext>
            </a:extLst>
          </p:cNvPr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2B4A13D-17D2-4810-9131-7F95DA8E7158}"/>
              </a:ext>
            </a:extLst>
          </p:cNvPr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98692A84-09AD-4676-B038-460E1B7B8A1E}"/>
              </a:ext>
            </a:extLst>
          </p:cNvPr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44B4DBE7-FD06-457B-8CA6-61D7D2425360}"/>
              </a:ext>
            </a:extLst>
          </p:cNvPr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获取锁并添加线程标示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E05E9DF-722B-4C97-935A-2DD02E5241F3}"/>
              </a:ext>
            </a:extLst>
          </p:cNvPr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7B629CD-6CCC-4FF3-9AD1-03922DC8732B}"/>
              </a:ext>
            </a:extLst>
          </p:cNvPr>
          <p:cNvCxnSpPr>
            <a:cxnSpLocks/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1B0279A-94D7-4090-9436-DCD0BEFC1930}"/>
              </a:ext>
            </a:extLst>
          </p:cNvPr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1FB180A-0D15-426F-90C5-C7E9C7BDE322}"/>
              </a:ext>
            </a:extLst>
          </p:cNvPr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EF519AE7-F7D9-4A31-95AB-ECAF0E0A7DCE}"/>
              </a:ext>
            </a:extLst>
          </p:cNvPr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重置锁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有效期</a:t>
            </a:r>
          </a:p>
        </p:txBody>
      </p: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DE263229-96B3-4D58-8756-12C38431332E}"/>
              </a:ext>
            </a:extLst>
          </p:cNvPr>
          <p:cNvCxnSpPr>
            <a:cxnSpLocks/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A64B18-DD0D-4AB0-9AA4-CDBBD3D993B3}"/>
              </a:ext>
            </a:extLst>
          </p:cNvPr>
          <p:cNvCxnSpPr>
            <a:cxnSpLocks/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1746126B-0827-4CBD-A5DE-8C6101637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54" y="2254490"/>
            <a:ext cx="5350447" cy="406476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KEYS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key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线程唯一标识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锁的自动释放时间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判断当前锁是否还是被自己持有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    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Source Code Pro" panose="020B0509030403020204" pitchFamily="49" charset="0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如果已经不是自己，则直接返回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是自己的锁，则重入次数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-1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count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'HINCRBY'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-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判断是否重入次数是否已经为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count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大于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说明不能释放锁，重置有效期然后返回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Source Code Pro" panose="020B0509030403020204" pitchFamily="49" charset="0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等于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说明可以释放锁，直接删除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'DEL'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Source Code Pro" panose="020B0509030403020204" pitchFamily="49" charset="0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文本占位符 3">
            <a:extLst>
              <a:ext uri="{FF2B5EF4-FFF2-40B4-BE49-F238E27FC236}">
                <a16:creationId xmlns:a16="http://schemas.microsoft.com/office/drawing/2014/main" id="{B5A81C5B-932A-40D9-A41B-D314AA40A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释放锁的</a:t>
            </a:r>
            <a:r>
              <a:rPr lang="en-US" altLang="zh-CN">
                <a:solidFill>
                  <a:srgbClr val="49504F"/>
                </a:solidFill>
              </a:rPr>
              <a:t>Lua</a:t>
            </a:r>
            <a:r>
              <a:rPr lang="zh-CN" altLang="en-US">
                <a:solidFill>
                  <a:srgbClr val="49504F"/>
                </a:solidFill>
              </a:rPr>
              <a:t>脚本：</a:t>
            </a:r>
            <a:endParaRPr lang="en-US" altLang="zh-CN">
              <a:solidFill>
                <a:srgbClr val="49504F"/>
              </a:solidFill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DA0A76F2-A5AD-4AA0-848F-F7311D8A01EF}"/>
              </a:ext>
            </a:extLst>
          </p:cNvPr>
          <p:cNvGraphicFramePr>
            <a:graphicFrameLocks noGrp="1"/>
          </p:cNvGraphicFramePr>
          <p:nvPr/>
        </p:nvGraphicFramePr>
        <p:xfrm>
          <a:off x="4575880" y="991802"/>
          <a:ext cx="2736738" cy="13875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05785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87186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759084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DDD6230F-1A15-4C84-BA15-23B460234E23}"/>
              </a:ext>
            </a:extLst>
          </p:cNvPr>
          <p:cNvSpPr txBox="1"/>
          <p:nvPr/>
        </p:nvSpPr>
        <p:spPr>
          <a:xfrm>
            <a:off x="4575878" y="2000065"/>
            <a:ext cx="1096198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lock:order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00EDDE0-175B-4EB3-957D-BC6D5D173CEA}"/>
              </a:ext>
            </a:extLst>
          </p:cNvPr>
          <p:cNvSpPr txBox="1"/>
          <p:nvPr/>
        </p:nvSpPr>
        <p:spPr>
          <a:xfrm>
            <a:off x="5674127" y="1986341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351EF0F-4B65-4BE9-82CE-85BC3BB7BB72}"/>
              </a:ext>
            </a:extLst>
          </p:cNvPr>
          <p:cNvSpPr txBox="1"/>
          <p:nvPr/>
        </p:nvSpPr>
        <p:spPr>
          <a:xfrm>
            <a:off x="6521736" y="1972618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186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分布式锁原理</a:t>
            </a:r>
            <a:endParaRPr lang="en-US" altLang="zh-CN" sz="240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B36F6A9-5DD9-4049-9355-50E8B5E47CDF}"/>
              </a:ext>
            </a:extLst>
          </p:cNvPr>
          <p:cNvSpPr/>
          <p:nvPr/>
        </p:nvSpPr>
        <p:spPr>
          <a:xfrm>
            <a:off x="1256834" y="17902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93C07D-DB98-4951-838D-D76E53EE1F17}"/>
              </a:ext>
            </a:extLst>
          </p:cNvPr>
          <p:cNvCxnSpPr>
            <a:cxnSpLocks/>
            <a:stCxn id="47" idx="4"/>
            <a:endCxn id="67" idx="0"/>
          </p:cNvCxnSpPr>
          <p:nvPr/>
        </p:nvCxnSpPr>
        <p:spPr>
          <a:xfrm flipH="1">
            <a:off x="1462535" y="2024472"/>
            <a:ext cx="1" cy="40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8F8F720-55C8-4E3D-ADEE-5F594520C8B0}"/>
              </a:ext>
            </a:extLst>
          </p:cNvPr>
          <p:cNvSpPr/>
          <p:nvPr/>
        </p:nvSpPr>
        <p:spPr>
          <a:xfrm>
            <a:off x="1078874" y="242817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尝试获取锁</a:t>
            </a:r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C7F05FB0-4A7E-41EA-BB67-306610EF56CC}"/>
              </a:ext>
            </a:extLst>
          </p:cNvPr>
          <p:cNvSpPr/>
          <p:nvPr/>
        </p:nvSpPr>
        <p:spPr>
          <a:xfrm>
            <a:off x="792298" y="3218496"/>
            <a:ext cx="1345485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</a:t>
            </a:r>
            <a:r>
              <a:rPr lang="en-US" altLang="zh-CN" sz="1050">
                <a:solidFill>
                  <a:srgbClr val="49504F"/>
                </a:solidFill>
              </a:rPr>
              <a:t>ttl</a:t>
            </a:r>
            <a:r>
              <a:rPr lang="zh-CN" altLang="en-US" sz="1050">
                <a:solidFill>
                  <a:srgbClr val="49504F"/>
                </a:solidFill>
              </a:rPr>
              <a:t>是否为</a:t>
            </a:r>
            <a:r>
              <a:rPr lang="en-US" altLang="zh-CN" sz="1050">
                <a:solidFill>
                  <a:srgbClr val="49504F"/>
                </a:solidFill>
              </a:rPr>
              <a:t>null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B1B88F1-57C4-48E4-9BD4-083B87E4BBAD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1462535" y="2828287"/>
            <a:ext cx="2506" cy="39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4403443C-B589-4741-9284-6923BEDAC416}"/>
              </a:ext>
            </a:extLst>
          </p:cNvPr>
          <p:cNvCxnSpPr>
            <a:cxnSpLocks/>
            <a:stCxn id="68" idx="2"/>
            <a:endCxn id="81" idx="0"/>
          </p:cNvCxnSpPr>
          <p:nvPr/>
        </p:nvCxnSpPr>
        <p:spPr>
          <a:xfrm flipH="1">
            <a:off x="1459253" y="3697684"/>
            <a:ext cx="5788" cy="53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AE365A1-F9F3-4E02-85DE-0E8FD892BAE9}"/>
              </a:ext>
            </a:extLst>
          </p:cNvPr>
          <p:cNvSpPr txBox="1"/>
          <p:nvPr/>
        </p:nvSpPr>
        <p:spPr>
          <a:xfrm>
            <a:off x="1462534" y="379899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CC48D09-B007-4CE0-9D67-22F8B08FB0D5}"/>
              </a:ext>
            </a:extLst>
          </p:cNvPr>
          <p:cNvCxnSpPr>
            <a:cxnSpLocks/>
            <a:stCxn id="81" idx="2"/>
            <a:endCxn id="75" idx="0"/>
          </p:cNvCxnSpPr>
          <p:nvPr/>
        </p:nvCxnSpPr>
        <p:spPr>
          <a:xfrm>
            <a:off x="1459253" y="4712926"/>
            <a:ext cx="3282" cy="46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654E6107-A2D3-4248-B581-FED767F816B7}"/>
              </a:ext>
            </a:extLst>
          </p:cNvPr>
          <p:cNvSpPr txBox="1"/>
          <p:nvPr/>
        </p:nvSpPr>
        <p:spPr>
          <a:xfrm>
            <a:off x="1490184" y="474931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EB89E0D5-3971-4290-A3FB-CF883B5962D0}"/>
              </a:ext>
            </a:extLst>
          </p:cNvPr>
          <p:cNvSpPr/>
          <p:nvPr/>
        </p:nvSpPr>
        <p:spPr>
          <a:xfrm>
            <a:off x="1078874" y="518074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true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4A880656-2FA9-4F92-9138-423F299EE58C}"/>
              </a:ext>
            </a:extLst>
          </p:cNvPr>
          <p:cNvSpPr/>
          <p:nvPr/>
        </p:nvSpPr>
        <p:spPr>
          <a:xfrm>
            <a:off x="1256834" y="5976170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E03DA90-25DC-4835-BC7D-B2323B33280F}"/>
              </a:ext>
            </a:extLst>
          </p:cNvPr>
          <p:cNvCxnSpPr>
            <a:stCxn id="75" idx="2"/>
            <a:endCxn id="77" idx="0"/>
          </p:cNvCxnSpPr>
          <p:nvPr/>
        </p:nvCxnSpPr>
        <p:spPr>
          <a:xfrm>
            <a:off x="1462535" y="5580858"/>
            <a:ext cx="1" cy="3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DB284FB7-8D69-4A7F-B989-A5316E7EED7A}"/>
              </a:ext>
            </a:extLst>
          </p:cNvPr>
          <p:cNvSpPr/>
          <p:nvPr/>
        </p:nvSpPr>
        <p:spPr>
          <a:xfrm>
            <a:off x="2719356" y="4273277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开启</a:t>
            </a:r>
            <a:r>
              <a:rPr lang="en-US" altLang="zh-CN" sz="1050">
                <a:solidFill>
                  <a:schemeClr val="bg1"/>
                </a:solidFill>
              </a:rPr>
              <a:t>watchDog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81" name="菱形 80">
            <a:extLst>
              <a:ext uri="{FF2B5EF4-FFF2-40B4-BE49-F238E27FC236}">
                <a16:creationId xmlns:a16="http://schemas.microsoft.com/office/drawing/2014/main" id="{310727BE-AD51-484A-B81C-DA84C2D45C8F}"/>
              </a:ext>
            </a:extLst>
          </p:cNvPr>
          <p:cNvSpPr/>
          <p:nvPr/>
        </p:nvSpPr>
        <p:spPr>
          <a:xfrm>
            <a:off x="711199" y="4233738"/>
            <a:ext cx="1496107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chemeClr val="bg1"/>
                </a:solidFill>
              </a:rPr>
              <a:t>leaseTime</a:t>
            </a:r>
            <a:r>
              <a:rPr lang="zh-CN" altLang="en-US" sz="1050">
                <a:solidFill>
                  <a:schemeClr val="bg1"/>
                </a:solidFill>
              </a:rPr>
              <a:t>是否为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59278413-A73C-4120-B638-D620D8F63813}"/>
              </a:ext>
            </a:extLst>
          </p:cNvPr>
          <p:cNvCxnSpPr>
            <a:cxnSpLocks/>
            <a:stCxn id="81" idx="3"/>
            <a:endCxn id="80" idx="1"/>
          </p:cNvCxnSpPr>
          <p:nvPr/>
        </p:nvCxnSpPr>
        <p:spPr>
          <a:xfrm>
            <a:off x="2207306" y="4473332"/>
            <a:ext cx="51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BA77D651-73B1-4D7D-8E7B-B5719B28AE49}"/>
              </a:ext>
            </a:extLst>
          </p:cNvPr>
          <p:cNvSpPr txBox="1"/>
          <p:nvPr/>
        </p:nvSpPr>
        <p:spPr>
          <a:xfrm>
            <a:off x="2303408" y="451354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1D427AC-F55A-4CF5-AA3F-380D2279CC99}"/>
              </a:ext>
            </a:extLst>
          </p:cNvPr>
          <p:cNvCxnSpPr>
            <a:cxnSpLocks/>
            <a:stCxn id="80" idx="2"/>
            <a:endCxn id="75" idx="3"/>
          </p:cNvCxnSpPr>
          <p:nvPr/>
        </p:nvCxnSpPr>
        <p:spPr>
          <a:xfrm rot="5400000">
            <a:off x="2120898" y="4398684"/>
            <a:ext cx="707416" cy="1256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36667C4D-6FD7-4D3B-9344-AF04805D0A06}"/>
              </a:ext>
            </a:extLst>
          </p:cNvPr>
          <p:cNvCxnSpPr>
            <a:cxnSpLocks/>
            <a:stCxn id="68" idx="3"/>
            <a:endCxn id="100" idx="1"/>
          </p:cNvCxnSpPr>
          <p:nvPr/>
        </p:nvCxnSpPr>
        <p:spPr>
          <a:xfrm flipV="1">
            <a:off x="2137783" y="3458089"/>
            <a:ext cx="8976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EA0B6211-DAD0-43A1-A255-FA32CE30D625}"/>
              </a:ext>
            </a:extLst>
          </p:cNvPr>
          <p:cNvSpPr txBox="1"/>
          <p:nvPr/>
        </p:nvSpPr>
        <p:spPr>
          <a:xfrm>
            <a:off x="2069504" y="3210291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79703DBA-24F4-4F68-BB6D-EA7AF035E758}"/>
              </a:ext>
            </a:extLst>
          </p:cNvPr>
          <p:cNvSpPr/>
          <p:nvPr/>
        </p:nvSpPr>
        <p:spPr>
          <a:xfrm>
            <a:off x="3035472" y="3167837"/>
            <a:ext cx="1748757" cy="580503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判断剩余等待时间是否大于</a:t>
            </a:r>
            <a:r>
              <a:rPr lang="en-US" altLang="zh-CN" sz="1050">
                <a:solidFill>
                  <a:srgbClr val="49504F"/>
                </a:solidFill>
              </a:rPr>
              <a:t>0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5EC5CD0C-038A-4A65-A26D-8C0D8920D1C8}"/>
              </a:ext>
            </a:extLst>
          </p:cNvPr>
          <p:cNvCxnSpPr>
            <a:cxnSpLocks/>
            <a:stCxn id="100" idx="2"/>
            <a:endCxn id="123" idx="0"/>
          </p:cNvCxnSpPr>
          <p:nvPr/>
        </p:nvCxnSpPr>
        <p:spPr>
          <a:xfrm flipH="1">
            <a:off x="3906611" y="3748340"/>
            <a:ext cx="3240" cy="141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7939F4A-72C7-40F7-AC11-BADBFEA5EB62}"/>
              </a:ext>
            </a:extLst>
          </p:cNvPr>
          <p:cNvSpPr txBox="1"/>
          <p:nvPr/>
        </p:nvSpPr>
        <p:spPr>
          <a:xfrm>
            <a:off x="3899086" y="379899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9B913848-2803-44C6-880C-3FB5C06B5F4A}"/>
              </a:ext>
            </a:extLst>
          </p:cNvPr>
          <p:cNvSpPr/>
          <p:nvPr/>
        </p:nvSpPr>
        <p:spPr>
          <a:xfrm>
            <a:off x="3522950" y="516174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false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AFE35437-31A3-412B-A6B8-B5E69C7B2B03}"/>
              </a:ext>
            </a:extLst>
          </p:cNvPr>
          <p:cNvCxnSpPr>
            <a:cxnSpLocks/>
            <a:stCxn id="123" idx="2"/>
            <a:endCxn id="77" idx="6"/>
          </p:cNvCxnSpPr>
          <p:nvPr/>
        </p:nvCxnSpPr>
        <p:spPr>
          <a:xfrm rot="5400000">
            <a:off x="2518438" y="4711654"/>
            <a:ext cx="537972" cy="22383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027E67F6-1A72-4D6B-BDD9-F63D67644F01}"/>
              </a:ext>
            </a:extLst>
          </p:cNvPr>
          <p:cNvCxnSpPr>
            <a:cxnSpLocks/>
            <a:stCxn id="100" idx="3"/>
            <a:endCxn id="134" idx="1"/>
          </p:cNvCxnSpPr>
          <p:nvPr/>
        </p:nvCxnSpPr>
        <p:spPr>
          <a:xfrm>
            <a:off x="4784229" y="3458089"/>
            <a:ext cx="721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56BC2185-191A-49B2-B873-7BE32172A94C}"/>
              </a:ext>
            </a:extLst>
          </p:cNvPr>
          <p:cNvSpPr/>
          <p:nvPr/>
        </p:nvSpPr>
        <p:spPr>
          <a:xfrm>
            <a:off x="5506084" y="3258034"/>
            <a:ext cx="921746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订阅并等待释放锁的信号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B02E1E9-DE11-4C91-B749-B72A011CAC45}"/>
              </a:ext>
            </a:extLst>
          </p:cNvPr>
          <p:cNvSpPr txBox="1"/>
          <p:nvPr/>
        </p:nvSpPr>
        <p:spPr>
          <a:xfrm>
            <a:off x="4836211" y="321849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BBAF9024-8377-4AE2-86BC-D465096AB710}"/>
              </a:ext>
            </a:extLst>
          </p:cNvPr>
          <p:cNvCxnSpPr>
            <a:cxnSpLocks/>
            <a:stCxn id="134" idx="2"/>
            <a:endCxn id="140" idx="0"/>
          </p:cNvCxnSpPr>
          <p:nvPr/>
        </p:nvCxnSpPr>
        <p:spPr>
          <a:xfrm>
            <a:off x="5966957" y="3658144"/>
            <a:ext cx="0" cy="96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菱形 139">
            <a:extLst>
              <a:ext uri="{FF2B5EF4-FFF2-40B4-BE49-F238E27FC236}">
                <a16:creationId xmlns:a16="http://schemas.microsoft.com/office/drawing/2014/main" id="{341549A9-3ADA-473C-BE2C-D13174F190C3}"/>
              </a:ext>
            </a:extLst>
          </p:cNvPr>
          <p:cNvSpPr/>
          <p:nvPr/>
        </p:nvSpPr>
        <p:spPr>
          <a:xfrm>
            <a:off x="5218903" y="4620002"/>
            <a:ext cx="149610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判断等待时间是否超时</a:t>
            </a:r>
          </a:p>
        </p:txBody>
      </p: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35113979-6392-443C-8889-5725593F9481}"/>
              </a:ext>
            </a:extLst>
          </p:cNvPr>
          <p:cNvCxnSpPr>
            <a:cxnSpLocks/>
            <a:stCxn id="140" idx="1"/>
            <a:endCxn id="123" idx="3"/>
          </p:cNvCxnSpPr>
          <p:nvPr/>
        </p:nvCxnSpPr>
        <p:spPr>
          <a:xfrm rot="10800000" flipV="1">
            <a:off x="4290271" y="4859596"/>
            <a:ext cx="928632" cy="5022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148A3593-001E-4ADA-99B1-236BD28BB4E5}"/>
              </a:ext>
            </a:extLst>
          </p:cNvPr>
          <p:cNvSpPr txBox="1"/>
          <p:nvPr/>
        </p:nvSpPr>
        <p:spPr>
          <a:xfrm>
            <a:off x="4834205" y="456771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C64E2DE2-5894-4CDB-9F6E-19C1828AEFEE}"/>
              </a:ext>
            </a:extLst>
          </p:cNvPr>
          <p:cNvSpPr txBox="1"/>
          <p:nvPr/>
        </p:nvSpPr>
        <p:spPr>
          <a:xfrm>
            <a:off x="6645954" y="458802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B43881D2-76A8-4B80-B217-F26709E21C57}"/>
              </a:ext>
            </a:extLst>
          </p:cNvPr>
          <p:cNvSpPr/>
          <p:nvPr/>
        </p:nvSpPr>
        <p:spPr>
          <a:xfrm>
            <a:off x="10131904" y="1787767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FD67CE76-9D1F-46AA-9B19-DA715F5CDB79}"/>
              </a:ext>
            </a:extLst>
          </p:cNvPr>
          <p:cNvCxnSpPr>
            <a:cxnSpLocks/>
            <a:stCxn id="213" idx="4"/>
            <a:endCxn id="215" idx="0"/>
          </p:cNvCxnSpPr>
          <p:nvPr/>
        </p:nvCxnSpPr>
        <p:spPr>
          <a:xfrm flipH="1">
            <a:off x="10337605" y="2021971"/>
            <a:ext cx="1" cy="42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矩形: 圆角 214">
            <a:extLst>
              <a:ext uri="{FF2B5EF4-FFF2-40B4-BE49-F238E27FC236}">
                <a16:creationId xmlns:a16="http://schemas.microsoft.com/office/drawing/2014/main" id="{3F3A888D-6DC6-43D8-9D25-7854F35EF03C}"/>
              </a:ext>
            </a:extLst>
          </p:cNvPr>
          <p:cNvSpPr/>
          <p:nvPr/>
        </p:nvSpPr>
        <p:spPr>
          <a:xfrm>
            <a:off x="9953944" y="244264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尝试释放锁</a:t>
            </a:r>
          </a:p>
        </p:txBody>
      </p:sp>
      <p:sp>
        <p:nvSpPr>
          <p:cNvPr id="217" name="菱形 216">
            <a:extLst>
              <a:ext uri="{FF2B5EF4-FFF2-40B4-BE49-F238E27FC236}">
                <a16:creationId xmlns:a16="http://schemas.microsoft.com/office/drawing/2014/main" id="{34D80FA6-F2B3-4147-A2AD-9D0BC79EC213}"/>
              </a:ext>
            </a:extLst>
          </p:cNvPr>
          <p:cNvSpPr/>
          <p:nvPr/>
        </p:nvSpPr>
        <p:spPr>
          <a:xfrm>
            <a:off x="9743455" y="3280966"/>
            <a:ext cx="1188300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判断是否成功</a:t>
            </a:r>
          </a:p>
        </p:txBody>
      </p: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413B886E-72F9-4075-A921-FE4BDAEBCEB1}"/>
              </a:ext>
            </a:extLst>
          </p:cNvPr>
          <p:cNvCxnSpPr>
            <a:cxnSpLocks/>
            <a:stCxn id="215" idx="2"/>
            <a:endCxn id="217" idx="0"/>
          </p:cNvCxnSpPr>
          <p:nvPr/>
        </p:nvCxnSpPr>
        <p:spPr>
          <a:xfrm>
            <a:off x="10337605" y="2842753"/>
            <a:ext cx="0" cy="43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9CACF58F-E2A1-447C-8671-30DC5017C464}"/>
              </a:ext>
            </a:extLst>
          </p:cNvPr>
          <p:cNvCxnSpPr>
            <a:cxnSpLocks/>
            <a:stCxn id="217" idx="2"/>
            <a:endCxn id="228" idx="0"/>
          </p:cNvCxnSpPr>
          <p:nvPr/>
        </p:nvCxnSpPr>
        <p:spPr>
          <a:xfrm>
            <a:off x="10337605" y="3760154"/>
            <a:ext cx="8199" cy="53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文本框 226">
            <a:extLst>
              <a:ext uri="{FF2B5EF4-FFF2-40B4-BE49-F238E27FC236}">
                <a16:creationId xmlns:a16="http://schemas.microsoft.com/office/drawing/2014/main" id="{34A1FABB-569E-4500-BBC7-788B94C23B71}"/>
              </a:ext>
            </a:extLst>
          </p:cNvPr>
          <p:cNvSpPr txBox="1"/>
          <p:nvPr/>
        </p:nvSpPr>
        <p:spPr>
          <a:xfrm>
            <a:off x="10373453" y="3858932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28" name="矩形: 圆角 227">
            <a:extLst>
              <a:ext uri="{FF2B5EF4-FFF2-40B4-BE49-F238E27FC236}">
                <a16:creationId xmlns:a16="http://schemas.microsoft.com/office/drawing/2014/main" id="{A83AEEB8-0BB0-49F3-A104-60EBBF5F9F72}"/>
              </a:ext>
            </a:extLst>
          </p:cNvPr>
          <p:cNvSpPr/>
          <p:nvPr/>
        </p:nvSpPr>
        <p:spPr>
          <a:xfrm>
            <a:off x="9962143" y="429036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记录异常</a:t>
            </a:r>
          </a:p>
        </p:txBody>
      </p:sp>
      <p:sp>
        <p:nvSpPr>
          <p:cNvPr id="229" name="椭圆 228">
            <a:extLst>
              <a:ext uri="{FF2B5EF4-FFF2-40B4-BE49-F238E27FC236}">
                <a16:creationId xmlns:a16="http://schemas.microsoft.com/office/drawing/2014/main" id="{A9BD6E5A-101E-4401-B5DF-2D575294C75B}"/>
              </a:ext>
            </a:extLst>
          </p:cNvPr>
          <p:cNvSpPr/>
          <p:nvPr/>
        </p:nvSpPr>
        <p:spPr>
          <a:xfrm>
            <a:off x="10140103" y="508578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ADF68351-2205-4903-884B-C0BE4446F980}"/>
              </a:ext>
            </a:extLst>
          </p:cNvPr>
          <p:cNvCxnSpPr>
            <a:stCxn id="228" idx="2"/>
            <a:endCxn id="229" idx="0"/>
          </p:cNvCxnSpPr>
          <p:nvPr/>
        </p:nvCxnSpPr>
        <p:spPr>
          <a:xfrm>
            <a:off x="10345804" y="4690473"/>
            <a:ext cx="1" cy="3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矩形: 圆角 232">
            <a:extLst>
              <a:ext uri="{FF2B5EF4-FFF2-40B4-BE49-F238E27FC236}">
                <a16:creationId xmlns:a16="http://schemas.microsoft.com/office/drawing/2014/main" id="{A676A47D-B663-4A85-86D7-E4CE50318CDF}"/>
              </a:ext>
            </a:extLst>
          </p:cNvPr>
          <p:cNvSpPr/>
          <p:nvPr/>
        </p:nvSpPr>
        <p:spPr>
          <a:xfrm>
            <a:off x="8266126" y="332050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发送释放锁消息</a:t>
            </a:r>
          </a:p>
        </p:txBody>
      </p:sp>
      <p:cxnSp>
        <p:nvCxnSpPr>
          <p:cNvPr id="235" name="直接箭头连接符 234">
            <a:extLst>
              <a:ext uri="{FF2B5EF4-FFF2-40B4-BE49-F238E27FC236}">
                <a16:creationId xmlns:a16="http://schemas.microsoft.com/office/drawing/2014/main" id="{71508377-672A-4769-9FC1-5789BA4E0DA2}"/>
              </a:ext>
            </a:extLst>
          </p:cNvPr>
          <p:cNvCxnSpPr>
            <a:stCxn id="217" idx="1"/>
            <a:endCxn id="233" idx="3"/>
          </p:cNvCxnSpPr>
          <p:nvPr/>
        </p:nvCxnSpPr>
        <p:spPr>
          <a:xfrm flipH="1">
            <a:off x="9033447" y="3520560"/>
            <a:ext cx="710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连接符: 肘形 236">
            <a:extLst>
              <a:ext uri="{FF2B5EF4-FFF2-40B4-BE49-F238E27FC236}">
                <a16:creationId xmlns:a16="http://schemas.microsoft.com/office/drawing/2014/main" id="{3C2329A7-F8C8-45D1-A0D5-6C4D614B4441}"/>
              </a:ext>
            </a:extLst>
          </p:cNvPr>
          <p:cNvCxnSpPr>
            <a:cxnSpLocks/>
            <a:stCxn id="104" idx="2"/>
            <a:endCxn id="229" idx="2"/>
          </p:cNvCxnSpPr>
          <p:nvPr/>
        </p:nvCxnSpPr>
        <p:spPr>
          <a:xfrm rot="16200000" flipH="1">
            <a:off x="9050467" y="4119806"/>
            <a:ext cx="688956" cy="1490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连接符: 肘形 238">
            <a:extLst>
              <a:ext uri="{FF2B5EF4-FFF2-40B4-BE49-F238E27FC236}">
                <a16:creationId xmlns:a16="http://schemas.microsoft.com/office/drawing/2014/main" id="{938591BC-7251-4FFE-86F4-0ABCF6506018}"/>
              </a:ext>
            </a:extLst>
          </p:cNvPr>
          <p:cNvCxnSpPr>
            <a:stCxn id="233" idx="0"/>
            <a:endCxn id="134" idx="0"/>
          </p:cNvCxnSpPr>
          <p:nvPr/>
        </p:nvCxnSpPr>
        <p:spPr>
          <a:xfrm rot="16200000" flipV="1">
            <a:off x="7277137" y="1947855"/>
            <a:ext cx="62471" cy="2682830"/>
          </a:xfrm>
          <a:prstGeom prst="bentConnector3">
            <a:avLst>
              <a:gd name="adj1" fmla="val 465930"/>
            </a:avLst>
          </a:prstGeom>
          <a:ln w="12700"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5438326-B611-43E3-9E11-2DD0A99F1484}"/>
              </a:ext>
            </a:extLst>
          </p:cNvPr>
          <p:cNvSpPr txBox="1"/>
          <p:nvPr/>
        </p:nvSpPr>
        <p:spPr>
          <a:xfrm>
            <a:off x="9359793" y="3266644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F28D2CCF-BF8F-422A-BB47-BBE68820173D}"/>
              </a:ext>
            </a:extLst>
          </p:cNvPr>
          <p:cNvSpPr/>
          <p:nvPr/>
        </p:nvSpPr>
        <p:spPr>
          <a:xfrm>
            <a:off x="8266126" y="4120376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取消</a:t>
            </a:r>
            <a:r>
              <a:rPr lang="en-US" altLang="zh-CN" sz="1050">
                <a:solidFill>
                  <a:schemeClr val="bg1"/>
                </a:solidFill>
              </a:rPr>
              <a:t>watchDog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C59E94C-6AAD-4166-90CC-05B7ED0A5A8C}"/>
              </a:ext>
            </a:extLst>
          </p:cNvPr>
          <p:cNvCxnSpPr>
            <a:cxnSpLocks/>
            <a:stCxn id="233" idx="2"/>
            <a:endCxn id="104" idx="0"/>
          </p:cNvCxnSpPr>
          <p:nvPr/>
        </p:nvCxnSpPr>
        <p:spPr>
          <a:xfrm>
            <a:off x="8649787" y="3720615"/>
            <a:ext cx="0" cy="399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连接符: 肘形 113">
            <a:extLst>
              <a:ext uri="{FF2B5EF4-FFF2-40B4-BE49-F238E27FC236}">
                <a16:creationId xmlns:a16="http://schemas.microsoft.com/office/drawing/2014/main" id="{A6DF649E-3706-46B4-A0AB-9426CBC834B3}"/>
              </a:ext>
            </a:extLst>
          </p:cNvPr>
          <p:cNvCxnSpPr>
            <a:cxnSpLocks/>
            <a:stCxn id="104" idx="1"/>
            <a:endCxn id="80" idx="3"/>
          </p:cNvCxnSpPr>
          <p:nvPr/>
        </p:nvCxnSpPr>
        <p:spPr>
          <a:xfrm rot="10800000" flipV="1">
            <a:off x="3486678" y="4320430"/>
            <a:ext cx="4779449" cy="152901"/>
          </a:xfrm>
          <a:prstGeom prst="bentConnector3">
            <a:avLst>
              <a:gd name="adj1" fmla="val 50000"/>
            </a:avLst>
          </a:prstGeom>
          <a:ln w="12700"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03E6451B-ADB7-4094-A19F-F59E0FFAB73E}"/>
              </a:ext>
            </a:extLst>
          </p:cNvPr>
          <p:cNvCxnSpPr>
            <a:cxnSpLocks/>
            <a:stCxn id="140" idx="3"/>
            <a:endCxn id="67" idx="3"/>
          </p:cNvCxnSpPr>
          <p:nvPr/>
        </p:nvCxnSpPr>
        <p:spPr>
          <a:xfrm flipH="1" flipV="1">
            <a:off x="1846195" y="2628232"/>
            <a:ext cx="4868815" cy="2231364"/>
          </a:xfrm>
          <a:prstGeom prst="bentConnector3">
            <a:avLst>
              <a:gd name="adj1" fmla="val -46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04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7" grpId="0" animBg="1"/>
      <p:bldP spid="68" grpId="0" animBg="1"/>
      <p:bldP spid="70" grpId="0"/>
      <p:bldP spid="74" grpId="0"/>
      <p:bldP spid="75" grpId="0" animBg="1"/>
      <p:bldP spid="77" grpId="0" animBg="1"/>
      <p:bldP spid="80" grpId="0" animBg="1"/>
      <p:bldP spid="81" grpId="0" animBg="1"/>
      <p:bldP spid="89" grpId="0"/>
      <p:bldP spid="97" grpId="0"/>
      <p:bldP spid="100" grpId="0" animBg="1"/>
      <p:bldP spid="121" grpId="0"/>
      <p:bldP spid="123" grpId="0" animBg="1"/>
      <p:bldP spid="134" grpId="0" animBg="1"/>
      <p:bldP spid="136" grpId="0"/>
      <p:bldP spid="140" grpId="0" animBg="1"/>
      <p:bldP spid="145" grpId="0"/>
      <p:bldP spid="150" grpId="0"/>
      <p:bldP spid="213" grpId="0" animBg="1"/>
      <p:bldP spid="215" grpId="0" animBg="1"/>
      <p:bldP spid="217" grpId="0" animBg="1"/>
      <p:bldP spid="227" grpId="0"/>
      <p:bldP spid="228" grpId="0" animBg="1"/>
      <p:bldP spid="229" grpId="0" animBg="1"/>
      <p:bldP spid="233" grpId="0" animBg="1"/>
      <p:bldP spid="103" grpId="0"/>
      <p:bldP spid="10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262326-784E-4A81-9DA3-F77251DA0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Redisson</a:t>
            </a:r>
            <a:r>
              <a:rPr lang="zh-CN" altLang="en-US"/>
              <a:t>分布式锁原理：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可重入</a:t>
            </a:r>
            <a:r>
              <a:rPr lang="zh-CN" altLang="en-US" sz="1600"/>
              <a:t>：利用</a:t>
            </a:r>
            <a:r>
              <a:rPr lang="en-US" altLang="zh-CN" sz="1600"/>
              <a:t>hash</a:t>
            </a:r>
            <a:r>
              <a:rPr lang="zh-CN" altLang="en-US" sz="1600"/>
              <a:t>结构记录线程</a:t>
            </a:r>
            <a:r>
              <a:rPr lang="en-US" altLang="zh-CN" sz="1600"/>
              <a:t>id</a:t>
            </a:r>
            <a:r>
              <a:rPr lang="zh-CN" altLang="en-US" sz="1600"/>
              <a:t>和重入次数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可重试</a:t>
            </a:r>
            <a:r>
              <a:rPr lang="zh-CN" altLang="en-US" sz="1600"/>
              <a:t>：利用信号量和</a:t>
            </a:r>
            <a:r>
              <a:rPr lang="en-US" altLang="zh-CN" sz="1600"/>
              <a:t>PubSub</a:t>
            </a:r>
            <a:r>
              <a:rPr lang="zh-CN" altLang="en-US" sz="1600"/>
              <a:t>功能实现等待、唤醒，获取锁失败的重试机制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超时续约</a:t>
            </a:r>
            <a:r>
              <a:rPr lang="zh-CN" altLang="en-US" sz="1600"/>
              <a:t>：利用</a:t>
            </a:r>
            <a:r>
              <a:rPr lang="en-US" altLang="zh-CN" sz="1600"/>
              <a:t>watchDog</a:t>
            </a:r>
            <a:r>
              <a:rPr lang="zh-CN" altLang="en-US" sz="1600"/>
              <a:t>，每隔一段时间（</a:t>
            </a:r>
            <a:r>
              <a:rPr lang="en-US" altLang="zh-CN" sz="1600"/>
              <a:t>releaseTime / 3</a:t>
            </a:r>
            <a:r>
              <a:rPr lang="zh-CN" altLang="en-US" sz="1600"/>
              <a:t>），重置超时时间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1839000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5844209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30181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3194048" y="324015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6096000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408096E-26FA-46E4-93C3-E2833ECC509D}"/>
              </a:ext>
            </a:extLst>
          </p:cNvPr>
          <p:cNvCxnSpPr>
            <a:stCxn id="2" idx="0"/>
            <a:endCxn id="55" idx="2"/>
          </p:cNvCxnSpPr>
          <p:nvPr/>
        </p:nvCxnSpPr>
        <p:spPr>
          <a:xfrm flipV="1">
            <a:off x="6828183" y="2537790"/>
            <a:ext cx="1563757" cy="70236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F43B8D2B-33CA-4A64-8773-41B0A174710C}"/>
              </a:ext>
            </a:extLst>
          </p:cNvPr>
          <p:cNvCxnSpPr>
            <a:cxnSpLocks/>
            <a:stCxn id="9" idx="2"/>
            <a:endCxn id="56" idx="0"/>
          </p:cNvCxnSpPr>
          <p:nvPr/>
        </p:nvCxnSpPr>
        <p:spPr>
          <a:xfrm>
            <a:off x="6831496" y="4065102"/>
            <a:ext cx="1560444" cy="70236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376C95D-7D4C-4045-BA69-D3B79CCE5F35}"/>
              </a:ext>
            </a:extLst>
          </p:cNvPr>
          <p:cNvSpPr txBox="1"/>
          <p:nvPr/>
        </p:nvSpPr>
        <p:spPr>
          <a:xfrm>
            <a:off x="7808632" y="275793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9E623FB-042C-47E9-8CB0-CCB754D22EA3}"/>
              </a:ext>
            </a:extLst>
          </p:cNvPr>
          <p:cNvSpPr txBox="1"/>
          <p:nvPr/>
        </p:nvSpPr>
        <p:spPr>
          <a:xfrm>
            <a:off x="7808632" y="4310860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闪电形 16">
            <a:extLst>
              <a:ext uri="{FF2B5EF4-FFF2-40B4-BE49-F238E27FC236}">
                <a16:creationId xmlns:a16="http://schemas.microsoft.com/office/drawing/2014/main" id="{BAE10CE0-D559-4CEB-8718-E1E4FBF63BBD}"/>
              </a:ext>
            </a:extLst>
          </p:cNvPr>
          <p:cNvSpPr/>
          <p:nvPr/>
        </p:nvSpPr>
        <p:spPr>
          <a:xfrm rot="276132">
            <a:off x="5836885" y="3253023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58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5" grpId="0" animBg="1"/>
      <p:bldP spid="56" grpId="0" animBg="1"/>
      <p:bldP spid="58" grpId="0" animBg="1"/>
      <p:bldP spid="8" grpId="0"/>
      <p:bldP spid="9" grpId="0"/>
      <p:bldP spid="16" grpId="0"/>
      <p:bldP spid="72" grpId="0"/>
      <p:bldP spid="1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5844209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30181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3194048" y="324015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6096000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408096E-26FA-46E4-93C3-E2833ECC509D}"/>
              </a:ext>
            </a:extLst>
          </p:cNvPr>
          <p:cNvCxnSpPr>
            <a:cxnSpLocks/>
            <a:stCxn id="56" idx="0"/>
            <a:endCxn id="55" idx="2"/>
          </p:cNvCxnSpPr>
          <p:nvPr/>
        </p:nvCxnSpPr>
        <p:spPr>
          <a:xfrm flipV="1">
            <a:off x="8391940" y="2537790"/>
            <a:ext cx="0" cy="222967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376C95D-7D4C-4045-BA69-D3B79CCE5F35}"/>
              </a:ext>
            </a:extLst>
          </p:cNvPr>
          <p:cNvSpPr txBox="1"/>
          <p:nvPr/>
        </p:nvSpPr>
        <p:spPr>
          <a:xfrm>
            <a:off x="8437699" y="381118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闪电形 16">
            <a:extLst>
              <a:ext uri="{FF2B5EF4-FFF2-40B4-BE49-F238E27FC236}">
                <a16:creationId xmlns:a16="http://schemas.microsoft.com/office/drawing/2014/main" id="{BAE10CE0-D559-4CEB-8718-E1E4FBF63BBD}"/>
              </a:ext>
            </a:extLst>
          </p:cNvPr>
          <p:cNvSpPr/>
          <p:nvPr/>
        </p:nvSpPr>
        <p:spPr>
          <a:xfrm rot="276132">
            <a:off x="5836885" y="3253023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22B61EA-C768-426D-8D6C-6A555DED307D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253E57-EAC6-496B-B1C1-B4F896CDD3E2}"/>
              </a:ext>
            </a:extLst>
          </p:cNvPr>
          <p:cNvSpPr txBox="1"/>
          <p:nvPr/>
        </p:nvSpPr>
        <p:spPr>
          <a:xfrm>
            <a:off x="6612477" y="5281494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</a:rPr>
              <a:t>锁失效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A612FCB-2967-463E-8AA8-8EA56B4C17D0}"/>
              </a:ext>
            </a:extLst>
          </p:cNvPr>
          <p:cNvSpPr/>
          <p:nvPr/>
        </p:nvSpPr>
        <p:spPr>
          <a:xfrm>
            <a:off x="7407966" y="3227551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E50B5CD-6E5A-469F-911D-DA5D3C9172C4}"/>
              </a:ext>
            </a:extLst>
          </p:cNvPr>
          <p:cNvSpPr/>
          <p:nvPr/>
        </p:nvSpPr>
        <p:spPr>
          <a:xfrm>
            <a:off x="7407966" y="4742260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12F2CA4-959B-42DE-848B-E3FB5F0029C5}"/>
              </a:ext>
            </a:extLst>
          </p:cNvPr>
          <p:cNvSpPr/>
          <p:nvPr/>
        </p:nvSpPr>
        <p:spPr>
          <a:xfrm>
            <a:off x="7407966" y="1712842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7407966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4581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4069238" y="3250093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7656444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22B61EA-C768-426D-8D6C-6A555DED307D}"/>
              </a:ext>
            </a:extLst>
          </p:cNvPr>
          <p:cNvCxnSpPr>
            <a:cxnSpLocks/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2DAA612-3363-4F14-87D1-B38629A9591C}"/>
              </a:ext>
            </a:extLst>
          </p:cNvPr>
          <p:cNvCxnSpPr>
            <a:cxnSpLocks/>
            <a:stCxn id="58" idx="3"/>
            <a:endCxn id="55" idx="1"/>
          </p:cNvCxnSpPr>
          <p:nvPr/>
        </p:nvCxnSpPr>
        <p:spPr>
          <a:xfrm flipV="1">
            <a:off x="2826027" y="2125317"/>
            <a:ext cx="4581939" cy="15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22EF6-B1A0-4FC4-8AE7-BE648D562227}"/>
              </a:ext>
            </a:extLst>
          </p:cNvPr>
          <p:cNvSpPr txBox="1"/>
          <p:nvPr/>
        </p:nvSpPr>
        <p:spPr>
          <a:xfrm>
            <a:off x="7656443" y="2283874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F72EDA-877E-4F61-BC81-72859BC5F759}"/>
              </a:ext>
            </a:extLst>
          </p:cNvPr>
          <p:cNvSpPr txBox="1"/>
          <p:nvPr/>
        </p:nvSpPr>
        <p:spPr>
          <a:xfrm>
            <a:off x="7656442" y="5338500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F2C2E7-DE9A-4150-BFB6-E1B9FA2678E6}"/>
              </a:ext>
            </a:extLst>
          </p:cNvPr>
          <p:cNvSpPr txBox="1"/>
          <p:nvPr/>
        </p:nvSpPr>
        <p:spPr>
          <a:xfrm rot="20412642">
            <a:off x="3889346" y="2472262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49DE1F-6316-4C9F-9F56-A56E91211624}"/>
              </a:ext>
            </a:extLst>
          </p:cNvPr>
          <p:cNvSpPr txBox="1"/>
          <p:nvPr/>
        </p:nvSpPr>
        <p:spPr>
          <a:xfrm rot="980350">
            <a:off x="3962673" y="399297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01DDB-C1D6-4DFF-BC16-A3E9F99E815E}"/>
              </a:ext>
            </a:extLst>
          </p:cNvPr>
          <p:cNvSpPr/>
          <p:nvPr/>
        </p:nvSpPr>
        <p:spPr>
          <a:xfrm>
            <a:off x="10035210" y="1712842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31F8C5-F41B-4A2B-8002-0C54F6898BC7}"/>
              </a:ext>
            </a:extLst>
          </p:cNvPr>
          <p:cNvCxnSpPr>
            <a:cxnSpLocks/>
            <a:stCxn id="55" idx="3"/>
            <a:endCxn id="26" idx="1"/>
          </p:cNvCxnSpPr>
          <p:nvPr/>
        </p:nvCxnSpPr>
        <p:spPr>
          <a:xfrm flipV="1">
            <a:off x="9375914" y="2125316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E51974D-1B92-401B-8671-4957919E20D9}"/>
              </a:ext>
            </a:extLst>
          </p:cNvPr>
          <p:cNvSpPr txBox="1"/>
          <p:nvPr/>
        </p:nvSpPr>
        <p:spPr>
          <a:xfrm>
            <a:off x="9365973" y="215691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闪电形 31">
            <a:extLst>
              <a:ext uri="{FF2B5EF4-FFF2-40B4-BE49-F238E27FC236}">
                <a16:creationId xmlns:a16="http://schemas.microsoft.com/office/drawing/2014/main" id="{AA9F6A96-5098-4904-B29F-CDE74E8862FF}"/>
              </a:ext>
            </a:extLst>
          </p:cNvPr>
          <p:cNvSpPr/>
          <p:nvPr/>
        </p:nvSpPr>
        <p:spPr>
          <a:xfrm rot="276132">
            <a:off x="7381064" y="1738316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8E80985-9693-4F4C-84D4-587F9CAF22CC}"/>
              </a:ext>
            </a:extLst>
          </p:cNvPr>
          <p:cNvSpPr/>
          <p:nvPr/>
        </p:nvSpPr>
        <p:spPr>
          <a:xfrm>
            <a:off x="10035210" y="3227551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A41C9AC-FFC6-480F-BB7B-CCC23147196E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75914" y="3640025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9547479-F4B9-4A31-AE54-D5C357C202B3}"/>
              </a:ext>
            </a:extLst>
          </p:cNvPr>
          <p:cNvSpPr txBox="1"/>
          <p:nvPr/>
        </p:nvSpPr>
        <p:spPr>
          <a:xfrm>
            <a:off x="9365973" y="367162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5335FFC-656A-4D0C-BB42-83F7EFB6E31F}"/>
              </a:ext>
            </a:extLst>
          </p:cNvPr>
          <p:cNvSpPr/>
          <p:nvPr/>
        </p:nvSpPr>
        <p:spPr>
          <a:xfrm>
            <a:off x="10035210" y="4742260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8B9B07D-DDD1-4A87-A512-E3733AE0C46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75914" y="5154734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053C5B5-BA99-4119-A5B4-125BD62E16A9}"/>
              </a:ext>
            </a:extLst>
          </p:cNvPr>
          <p:cNvSpPr txBox="1"/>
          <p:nvPr/>
        </p:nvSpPr>
        <p:spPr>
          <a:xfrm>
            <a:off x="9365973" y="518633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229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489 0 E" pathEditMode="relative" ptsTypes="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489 0 L 0 0 E" pathEditMode="relative" ptsTypes="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2155 2.96296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5 2.96296E-6 L 3.95833E-6 2.96296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2155 2.96296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5 2.96296E-6 L 3.95833E-6 2.96296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3" grpId="3" animBg="1"/>
      <p:bldP spid="37" grpId="0" animBg="1"/>
      <p:bldP spid="37" grpId="1" animBg="1"/>
      <p:bldP spid="37" grpId="2" animBg="1"/>
      <p:bldP spid="37" grpId="3" animBg="1"/>
      <p:bldP spid="25" grpId="0" animBg="1"/>
      <p:bldP spid="25" grpId="1" animBg="1"/>
      <p:bldP spid="25" grpId="2" animBg="1"/>
      <p:bldP spid="25" grpId="3" animBg="1"/>
      <p:bldP spid="8" grpId="0"/>
      <p:bldP spid="9" grpId="0"/>
      <p:bldP spid="21" grpId="0"/>
      <p:bldP spid="22" grpId="0"/>
      <p:bldP spid="23" grpId="0"/>
      <p:bldP spid="24" grpId="0"/>
      <p:bldP spid="26" grpId="1" animBg="1"/>
      <p:bldP spid="26" grpId="2" animBg="1"/>
      <p:bldP spid="26" grpId="3" animBg="1"/>
      <p:bldP spid="28" grpId="0"/>
      <p:bldP spid="32" grpId="0" animBg="1"/>
      <p:bldP spid="34" grpId="0" animBg="1"/>
      <p:bldP spid="34" grpId="1" animBg="1"/>
      <p:bldP spid="34" grpId="2" animBg="1"/>
      <p:bldP spid="36" grpId="0"/>
      <p:bldP spid="38" grpId="0" animBg="1"/>
      <p:bldP spid="38" grpId="1" animBg="1"/>
      <p:bldP spid="38" grpId="2" animBg="1"/>
      <p:bldP spid="4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7407966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4581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4069238" y="3250093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7656444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22B61EA-C768-426D-8D6C-6A555DED307D}"/>
              </a:ext>
            </a:extLst>
          </p:cNvPr>
          <p:cNvCxnSpPr>
            <a:cxnSpLocks/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2DAA612-3363-4F14-87D1-B38629A9591C}"/>
              </a:ext>
            </a:extLst>
          </p:cNvPr>
          <p:cNvCxnSpPr>
            <a:cxnSpLocks/>
            <a:stCxn id="58" idx="3"/>
            <a:endCxn id="55" idx="1"/>
          </p:cNvCxnSpPr>
          <p:nvPr/>
        </p:nvCxnSpPr>
        <p:spPr>
          <a:xfrm flipV="1">
            <a:off x="2826027" y="2125317"/>
            <a:ext cx="4581939" cy="15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22EF6-B1A0-4FC4-8AE7-BE648D562227}"/>
              </a:ext>
            </a:extLst>
          </p:cNvPr>
          <p:cNvSpPr txBox="1"/>
          <p:nvPr/>
        </p:nvSpPr>
        <p:spPr>
          <a:xfrm>
            <a:off x="7656443" y="2283874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F72EDA-877E-4F61-BC81-72859BC5F759}"/>
              </a:ext>
            </a:extLst>
          </p:cNvPr>
          <p:cNvSpPr txBox="1"/>
          <p:nvPr/>
        </p:nvSpPr>
        <p:spPr>
          <a:xfrm>
            <a:off x="7656442" y="5338500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F2C2E7-DE9A-4150-BFB6-E1B9FA2678E6}"/>
              </a:ext>
            </a:extLst>
          </p:cNvPr>
          <p:cNvSpPr txBox="1"/>
          <p:nvPr/>
        </p:nvSpPr>
        <p:spPr>
          <a:xfrm rot="20412642">
            <a:off x="3889346" y="2472262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49DE1F-6316-4C9F-9F56-A56E91211624}"/>
              </a:ext>
            </a:extLst>
          </p:cNvPr>
          <p:cNvSpPr txBox="1"/>
          <p:nvPr/>
        </p:nvSpPr>
        <p:spPr>
          <a:xfrm rot="980350">
            <a:off x="3962673" y="399297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01DDB-C1D6-4DFF-BC16-A3E9F99E815E}"/>
              </a:ext>
            </a:extLst>
          </p:cNvPr>
          <p:cNvSpPr/>
          <p:nvPr/>
        </p:nvSpPr>
        <p:spPr>
          <a:xfrm>
            <a:off x="10035210" y="1712842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31F8C5-F41B-4A2B-8002-0C54F6898BC7}"/>
              </a:ext>
            </a:extLst>
          </p:cNvPr>
          <p:cNvCxnSpPr>
            <a:cxnSpLocks/>
            <a:stCxn id="55" idx="3"/>
            <a:endCxn id="26" idx="1"/>
          </p:cNvCxnSpPr>
          <p:nvPr/>
        </p:nvCxnSpPr>
        <p:spPr>
          <a:xfrm flipV="1">
            <a:off x="9375914" y="2125316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E51974D-1B92-401B-8671-4957919E20D9}"/>
              </a:ext>
            </a:extLst>
          </p:cNvPr>
          <p:cNvSpPr txBox="1"/>
          <p:nvPr/>
        </p:nvSpPr>
        <p:spPr>
          <a:xfrm>
            <a:off x="9365973" y="215691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闪电形 31">
            <a:extLst>
              <a:ext uri="{FF2B5EF4-FFF2-40B4-BE49-F238E27FC236}">
                <a16:creationId xmlns:a16="http://schemas.microsoft.com/office/drawing/2014/main" id="{AA9F6A96-5098-4904-B29F-CDE74E8862FF}"/>
              </a:ext>
            </a:extLst>
          </p:cNvPr>
          <p:cNvSpPr/>
          <p:nvPr/>
        </p:nvSpPr>
        <p:spPr>
          <a:xfrm rot="276132">
            <a:off x="7381064" y="1738316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8E80985-9693-4F4C-84D4-587F9CAF22CC}"/>
              </a:ext>
            </a:extLst>
          </p:cNvPr>
          <p:cNvSpPr/>
          <p:nvPr/>
        </p:nvSpPr>
        <p:spPr>
          <a:xfrm>
            <a:off x="10035210" y="3227551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A41C9AC-FFC6-480F-BB7B-CCC23147196E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75914" y="3640025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9547479-F4B9-4A31-AE54-D5C357C202B3}"/>
              </a:ext>
            </a:extLst>
          </p:cNvPr>
          <p:cNvSpPr txBox="1"/>
          <p:nvPr/>
        </p:nvSpPr>
        <p:spPr>
          <a:xfrm>
            <a:off x="9365973" y="367162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5335FFC-656A-4D0C-BB42-83F7EFB6E31F}"/>
              </a:ext>
            </a:extLst>
          </p:cNvPr>
          <p:cNvSpPr/>
          <p:nvPr/>
        </p:nvSpPr>
        <p:spPr>
          <a:xfrm>
            <a:off x="10035210" y="4742260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8B9B07D-DDD1-4A87-A512-E3733AE0C46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75914" y="5154734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053C5B5-BA99-4119-A5B4-125BD62E16A9}"/>
              </a:ext>
            </a:extLst>
          </p:cNvPr>
          <p:cNvSpPr txBox="1"/>
          <p:nvPr/>
        </p:nvSpPr>
        <p:spPr>
          <a:xfrm>
            <a:off x="9365973" y="518633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814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BA54F0-DDDE-473A-8F62-96D3E1A37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675075"/>
            <a:ext cx="5760538" cy="45110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1</a:t>
            </a:r>
            <a:r>
              <a:rPr lang="zh-CN" altLang="en-US" b="1"/>
              <a:t>）不可重入</a:t>
            </a:r>
            <a:r>
              <a:rPr lang="en-US" altLang="zh-CN" b="1"/>
              <a:t>Redis</a:t>
            </a:r>
            <a:r>
              <a:rPr lang="zh-CN" altLang="en-US" b="1"/>
              <a:t>分布式锁：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原理：利用</a:t>
            </a:r>
            <a:r>
              <a:rPr lang="en-US" altLang="zh-CN" sz="1600"/>
              <a:t>setnx</a:t>
            </a:r>
            <a:r>
              <a:rPr lang="zh-CN" altLang="en-US" sz="1600"/>
              <a:t>的互斥性；利用</a:t>
            </a:r>
            <a:r>
              <a:rPr lang="en-US" altLang="zh-CN" sz="1600"/>
              <a:t>ex</a:t>
            </a:r>
            <a:r>
              <a:rPr lang="zh-CN" altLang="en-US" sz="1600"/>
              <a:t>避免死锁；释放锁时判断线程标示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缺陷：不可重入、无法重试、锁超时失效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2</a:t>
            </a:r>
            <a:r>
              <a:rPr lang="zh-CN" altLang="en-US" b="1"/>
              <a:t>）可重入的</a:t>
            </a:r>
            <a:r>
              <a:rPr lang="en-US" altLang="zh-CN" b="1"/>
              <a:t>Redis</a:t>
            </a:r>
            <a:r>
              <a:rPr lang="zh-CN" altLang="en-US" b="1"/>
              <a:t>分布式锁：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原理：利用</a:t>
            </a:r>
            <a:r>
              <a:rPr lang="en-US" altLang="zh-CN" sz="1600"/>
              <a:t>hash</a:t>
            </a:r>
            <a:r>
              <a:rPr lang="zh-CN" altLang="en-US" sz="1600"/>
              <a:t>结构，记录线程标示和重入次数；利用</a:t>
            </a:r>
            <a:r>
              <a:rPr lang="en-US" altLang="zh-CN" sz="1600"/>
              <a:t>watchDog</a:t>
            </a:r>
            <a:r>
              <a:rPr lang="zh-CN" altLang="en-US" sz="1600"/>
              <a:t>延续锁时间；利用信号量控制锁重试等待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</a:t>
            </a:r>
            <a:r>
              <a:rPr lang="en-US" altLang="zh-CN" sz="1600"/>
              <a:t>redis</a:t>
            </a:r>
            <a:r>
              <a:rPr lang="zh-CN" altLang="en-US" sz="1600"/>
              <a:t>宕机引起锁失效问题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3</a:t>
            </a:r>
            <a:r>
              <a:rPr lang="zh-CN" altLang="en-US" b="1"/>
              <a:t>）</a:t>
            </a:r>
            <a:r>
              <a:rPr lang="en-US" altLang="zh-CN" b="1"/>
              <a:t>Redisson</a:t>
            </a:r>
            <a:r>
              <a:rPr lang="zh-CN" altLang="en-US" b="1"/>
              <a:t>的</a:t>
            </a:r>
            <a:r>
              <a:rPr lang="en-US" altLang="zh-CN" b="1"/>
              <a:t>multiLock</a:t>
            </a:r>
            <a:r>
              <a:rPr lang="zh-CN" altLang="en-US" b="1"/>
              <a:t>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原理：多个独立的</a:t>
            </a:r>
            <a:r>
              <a:rPr lang="en-US" altLang="zh-CN" sz="1600"/>
              <a:t>Redis</a:t>
            </a:r>
            <a:r>
              <a:rPr lang="zh-CN" altLang="en-US" sz="1600"/>
              <a:t>节点，必须在所有节点都获取重入锁，才算获取锁成功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缺陷：运维成本高、实现复杂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8629522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8404C832-313F-4BA3-9754-4E91341A4859}"/>
              </a:ext>
            </a:extLst>
          </p:cNvPr>
          <p:cNvSpPr/>
          <p:nvPr/>
        </p:nvSpPr>
        <p:spPr>
          <a:xfrm>
            <a:off x="4053202" y="1460530"/>
            <a:ext cx="4014504" cy="4886340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短信验证码登录、注册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CEF1A384-93CC-4D5F-A387-5468DA44D43E}"/>
              </a:ext>
            </a:extLst>
          </p:cNvPr>
          <p:cNvSpPr/>
          <p:nvPr/>
        </p:nvSpPr>
        <p:spPr>
          <a:xfrm>
            <a:off x="668337" y="1461636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发送短信验证码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实现登录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BA0D730-57AE-4C0A-ACB3-C0BBDD784AC9}"/>
              </a:ext>
            </a:extLst>
          </p:cNvPr>
          <p:cNvSpPr/>
          <p:nvPr/>
        </p:nvSpPr>
        <p:spPr>
          <a:xfrm>
            <a:off x="1606324" y="1796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C018C82-F308-4D1B-97F9-45777885E106}"/>
              </a:ext>
            </a:extLst>
          </p:cNvPr>
          <p:cNvSpPr/>
          <p:nvPr/>
        </p:nvSpPr>
        <p:spPr>
          <a:xfrm>
            <a:off x="1451918" y="2279731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798AA91-878E-4FA8-9186-6FFBB93885A6}"/>
              </a:ext>
            </a:extLst>
          </p:cNvPr>
          <p:cNvCxnSpPr>
            <a:cxnSpLocks/>
            <a:stCxn id="2" idx="4"/>
            <a:endCxn id="10" idx="0"/>
          </p:cNvCxnSpPr>
          <p:nvPr/>
        </p:nvCxnSpPr>
        <p:spPr>
          <a:xfrm>
            <a:off x="1812026" y="2030346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A0CDC3-5EFC-4A75-897E-5AB86B00A60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1816840" y="2679841"/>
            <a:ext cx="1" cy="3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7FE78A6-9D3F-4325-BB55-59FDFDF49A5E}"/>
              </a:ext>
            </a:extLst>
          </p:cNvPr>
          <p:cNvSpPr/>
          <p:nvPr/>
        </p:nvSpPr>
        <p:spPr>
          <a:xfrm>
            <a:off x="1451917" y="3819320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生成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D8D7E51E-9463-4244-B7B1-74C3FF3CBAFE}"/>
              </a:ext>
            </a:extLst>
          </p:cNvPr>
          <p:cNvSpPr/>
          <p:nvPr/>
        </p:nvSpPr>
        <p:spPr>
          <a:xfrm>
            <a:off x="1242196" y="2981819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D68A222D-DD01-4EF1-B7E0-1EBCD761E48C}"/>
              </a:ext>
            </a:extLst>
          </p:cNvPr>
          <p:cNvCxnSpPr>
            <a:stCxn id="17" idx="3"/>
            <a:endCxn id="10" idx="3"/>
          </p:cNvCxnSpPr>
          <p:nvPr/>
        </p:nvCxnSpPr>
        <p:spPr>
          <a:xfrm flipH="1" flipV="1">
            <a:off x="2181761" y="2479786"/>
            <a:ext cx="209725" cy="725214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D9AEDBE-3616-4718-8057-250A65605DC5}"/>
              </a:ext>
            </a:extLst>
          </p:cNvPr>
          <p:cNvSpPr txBox="1"/>
          <p:nvPr/>
        </p:nvSpPr>
        <p:spPr>
          <a:xfrm>
            <a:off x="2546684" y="288341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935501D-A1AD-46F5-8DD5-6821ADEDF28B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1816839" y="3428181"/>
            <a:ext cx="2" cy="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1C4C0FD7-2AFA-401B-A01C-A6178D55B10A}"/>
              </a:ext>
            </a:extLst>
          </p:cNvPr>
          <p:cNvSpPr txBox="1"/>
          <p:nvPr/>
        </p:nvSpPr>
        <p:spPr>
          <a:xfrm>
            <a:off x="1816838" y="3496493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73ACC93-1506-43D7-B872-0F50EC6A6394}"/>
              </a:ext>
            </a:extLst>
          </p:cNvPr>
          <p:cNvSpPr/>
          <p:nvPr/>
        </p:nvSpPr>
        <p:spPr>
          <a:xfrm>
            <a:off x="1391437" y="4593096"/>
            <a:ext cx="84899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保存验证码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到</a:t>
            </a:r>
            <a:r>
              <a:rPr lang="en-US" altLang="zh-CN" sz="1050">
                <a:solidFill>
                  <a:schemeClr val="bg1"/>
                </a:solidFill>
              </a:rPr>
              <a:t>session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2876B22-6E89-466E-9BE6-C439A2346BB5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 flipH="1">
            <a:off x="1815934" y="4219430"/>
            <a:ext cx="905" cy="37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53B3064-5A41-4908-9AEF-2179DABD325E}"/>
              </a:ext>
            </a:extLst>
          </p:cNvPr>
          <p:cNvSpPr/>
          <p:nvPr/>
        </p:nvSpPr>
        <p:spPr>
          <a:xfrm>
            <a:off x="1451916" y="532645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发送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D509D95-C70B-4064-B10F-D4BF1A23427C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1815934" y="4993206"/>
            <a:ext cx="904" cy="33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38E8098A-44D4-4956-9BB7-94024FA4391B}"/>
              </a:ext>
            </a:extLst>
          </p:cNvPr>
          <p:cNvSpPr/>
          <p:nvPr/>
        </p:nvSpPr>
        <p:spPr>
          <a:xfrm>
            <a:off x="1606323" y="5960382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E3D9CC0-F9DE-4AC6-AE88-B4362634F70A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 flipH="1">
            <a:off x="1812025" y="5726568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7226296C-9836-48C3-B334-1F1A2D62770A}"/>
              </a:ext>
            </a:extLst>
          </p:cNvPr>
          <p:cNvSpPr/>
          <p:nvPr/>
        </p:nvSpPr>
        <p:spPr>
          <a:xfrm>
            <a:off x="4741830" y="178050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F25F8473-F1B2-454E-886B-799C6E10B388}"/>
              </a:ext>
            </a:extLst>
          </p:cNvPr>
          <p:cNvSpPr/>
          <p:nvPr/>
        </p:nvSpPr>
        <p:spPr>
          <a:xfrm>
            <a:off x="4587424" y="226409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提交手机号和验证码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1F8A9B1-0535-493C-8BD6-FF047AB92414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>
            <a:off x="4947532" y="2014707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BFFC28D-47B6-45FE-8C13-2609812E927F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4952346" y="2664202"/>
            <a:ext cx="1" cy="3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菱形 59">
            <a:extLst>
              <a:ext uri="{FF2B5EF4-FFF2-40B4-BE49-F238E27FC236}">
                <a16:creationId xmlns:a16="http://schemas.microsoft.com/office/drawing/2014/main" id="{F5B680E3-2298-4917-8199-9FC3B3164850}"/>
              </a:ext>
            </a:extLst>
          </p:cNvPr>
          <p:cNvSpPr/>
          <p:nvPr/>
        </p:nvSpPr>
        <p:spPr>
          <a:xfrm>
            <a:off x="4377702" y="2966180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58DDDE16-C945-4C90-8C39-36B4772E54A9}"/>
              </a:ext>
            </a:extLst>
          </p:cNvPr>
          <p:cNvCxnSpPr>
            <a:stCxn id="60" idx="3"/>
            <a:endCxn id="56" idx="3"/>
          </p:cNvCxnSpPr>
          <p:nvPr/>
        </p:nvCxnSpPr>
        <p:spPr>
          <a:xfrm flipH="1" flipV="1">
            <a:off x="5317267" y="2464147"/>
            <a:ext cx="209725" cy="725214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88B62063-31EA-45E8-8FAF-070871D5E6AD}"/>
              </a:ext>
            </a:extLst>
          </p:cNvPr>
          <p:cNvSpPr txBox="1"/>
          <p:nvPr/>
        </p:nvSpPr>
        <p:spPr>
          <a:xfrm>
            <a:off x="5682190" y="2867775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26A40C4-FEEB-4FC1-AAA1-2F226A431B02}"/>
              </a:ext>
            </a:extLst>
          </p:cNvPr>
          <p:cNvCxnSpPr>
            <a:cxnSpLocks/>
            <a:stCxn id="60" idx="2"/>
            <a:endCxn id="90" idx="0"/>
          </p:cNvCxnSpPr>
          <p:nvPr/>
        </p:nvCxnSpPr>
        <p:spPr>
          <a:xfrm flipH="1">
            <a:off x="4947530" y="3412542"/>
            <a:ext cx="4817" cy="40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5605E7BF-3260-4E7C-8143-E289C5F21540}"/>
              </a:ext>
            </a:extLst>
          </p:cNvPr>
          <p:cNvSpPr txBox="1"/>
          <p:nvPr/>
        </p:nvSpPr>
        <p:spPr>
          <a:xfrm>
            <a:off x="4952344" y="3480854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1C8D3C7-984E-492F-B091-AB662B02B0F3}"/>
              </a:ext>
            </a:extLst>
          </p:cNvPr>
          <p:cNvCxnSpPr>
            <a:cxnSpLocks/>
            <a:stCxn id="90" idx="2"/>
            <a:endCxn id="89" idx="0"/>
          </p:cNvCxnSpPr>
          <p:nvPr/>
        </p:nvCxnSpPr>
        <p:spPr>
          <a:xfrm>
            <a:off x="4947530" y="4219430"/>
            <a:ext cx="4817" cy="37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3B21D63-FC9D-4025-AB5F-3E4AEBF0E7A1}"/>
              </a:ext>
            </a:extLst>
          </p:cNvPr>
          <p:cNvSpPr/>
          <p:nvPr/>
        </p:nvSpPr>
        <p:spPr>
          <a:xfrm>
            <a:off x="4533274" y="5310819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C3F1FF5-F25D-450C-951D-DB1B27E4EADF}"/>
              </a:ext>
            </a:extLst>
          </p:cNvPr>
          <p:cNvCxnSpPr>
            <a:cxnSpLocks/>
            <a:stCxn id="89" idx="2"/>
            <a:endCxn id="67" idx="0"/>
          </p:cNvCxnSpPr>
          <p:nvPr/>
        </p:nvCxnSpPr>
        <p:spPr>
          <a:xfrm flipH="1">
            <a:off x="4947529" y="5041488"/>
            <a:ext cx="4818" cy="26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F41BED0C-C405-42DD-9D3E-2E808CEBAD01}"/>
              </a:ext>
            </a:extLst>
          </p:cNvPr>
          <p:cNvSpPr/>
          <p:nvPr/>
        </p:nvSpPr>
        <p:spPr>
          <a:xfrm>
            <a:off x="4741829" y="594474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EB2E256-6C32-4803-9A76-125AEB853F36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4947529" y="5710929"/>
            <a:ext cx="2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F401990C-11DA-4357-85F2-C97E89730871}"/>
              </a:ext>
            </a:extLst>
          </p:cNvPr>
          <p:cNvSpPr/>
          <p:nvPr/>
        </p:nvSpPr>
        <p:spPr>
          <a:xfrm>
            <a:off x="4377702" y="4595126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C8135AC0-64AD-4C2E-9B66-BDEF36A66CBA}"/>
              </a:ext>
            </a:extLst>
          </p:cNvPr>
          <p:cNvSpPr/>
          <p:nvPr/>
        </p:nvSpPr>
        <p:spPr>
          <a:xfrm>
            <a:off x="4582608" y="381932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根据手机号查询用户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889B3A2-13FA-4939-B085-F3DC56DFDA8F}"/>
              </a:ext>
            </a:extLst>
          </p:cNvPr>
          <p:cNvSpPr txBox="1"/>
          <p:nvPr/>
        </p:nvSpPr>
        <p:spPr>
          <a:xfrm>
            <a:off x="4947529" y="5041488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A53C3D5A-1407-4879-8667-D7210C1999EF}"/>
              </a:ext>
            </a:extLst>
          </p:cNvPr>
          <p:cNvSpPr/>
          <p:nvPr/>
        </p:nvSpPr>
        <p:spPr>
          <a:xfrm>
            <a:off x="6957611" y="407199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创建新用户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A90543E3-F572-4CEB-A336-2D2B22CE047C}"/>
              </a:ext>
            </a:extLst>
          </p:cNvPr>
          <p:cNvSpPr/>
          <p:nvPr/>
        </p:nvSpPr>
        <p:spPr>
          <a:xfrm>
            <a:off x="6964355" y="484779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到数据库</a:t>
            </a:r>
          </a:p>
        </p:txBody>
      </p: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52766BEC-44F6-4E32-B06E-F8566377FA88}"/>
              </a:ext>
            </a:extLst>
          </p:cNvPr>
          <p:cNvCxnSpPr>
            <a:stCxn id="89" idx="3"/>
            <a:endCxn id="100" idx="1"/>
          </p:cNvCxnSpPr>
          <p:nvPr/>
        </p:nvCxnSpPr>
        <p:spPr>
          <a:xfrm flipV="1">
            <a:off x="5526992" y="4272047"/>
            <a:ext cx="1430619" cy="546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BDACD12-5B7E-483F-9092-25A4C52967F1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7322533" y="4472102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D18CD4C0-980F-4572-9AEF-9A615CBDF02D}"/>
              </a:ext>
            </a:extLst>
          </p:cNvPr>
          <p:cNvCxnSpPr>
            <a:stCxn id="101" idx="2"/>
            <a:endCxn id="67" idx="3"/>
          </p:cNvCxnSpPr>
          <p:nvPr/>
        </p:nvCxnSpPr>
        <p:spPr>
          <a:xfrm rot="5400000">
            <a:off x="6214047" y="4395644"/>
            <a:ext cx="262968" cy="1967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6A255EE-1343-4B94-B516-69B08A43B0F7}"/>
              </a:ext>
            </a:extLst>
          </p:cNvPr>
          <p:cNvSpPr txBox="1"/>
          <p:nvPr/>
        </p:nvSpPr>
        <p:spPr>
          <a:xfrm>
            <a:off x="5670158" y="4596802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5453C0D-E713-456B-B167-45FC5F6E9507}"/>
              </a:ext>
            </a:extLst>
          </p:cNvPr>
          <p:cNvSpPr/>
          <p:nvPr/>
        </p:nvSpPr>
        <p:spPr>
          <a:xfrm>
            <a:off x="8803503" y="146053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1D345D04-45FF-4E39-A336-657BFCF9B701}"/>
              </a:ext>
            </a:extLst>
          </p:cNvPr>
          <p:cNvSpPr/>
          <p:nvPr/>
        </p:nvSpPr>
        <p:spPr>
          <a:xfrm>
            <a:off x="9741490" y="179503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B1976F84-8A9F-41A4-9B12-B05FC9D6B3F8}"/>
              </a:ext>
            </a:extLst>
          </p:cNvPr>
          <p:cNvSpPr/>
          <p:nvPr/>
        </p:nvSpPr>
        <p:spPr>
          <a:xfrm>
            <a:off x="9587084" y="227862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B05407A2-7B0D-4FD1-BADB-12BD188B496A}"/>
              </a:ext>
            </a:extLst>
          </p:cNvPr>
          <p:cNvCxnSpPr>
            <a:cxnSpLocks/>
            <a:stCxn id="126" idx="4"/>
            <a:endCxn id="127" idx="0"/>
          </p:cNvCxnSpPr>
          <p:nvPr/>
        </p:nvCxnSpPr>
        <p:spPr>
          <a:xfrm>
            <a:off x="9947192" y="202924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5BBC1984-7C48-4644-A2E8-B83B72ACB77E}"/>
              </a:ext>
            </a:extLst>
          </p:cNvPr>
          <p:cNvSpPr/>
          <p:nvPr/>
        </p:nvSpPr>
        <p:spPr>
          <a:xfrm>
            <a:off x="9446211" y="4541874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ThreadLocal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131" name="菱形 130">
            <a:extLst>
              <a:ext uri="{FF2B5EF4-FFF2-40B4-BE49-F238E27FC236}">
                <a16:creationId xmlns:a16="http://schemas.microsoft.com/office/drawing/2014/main" id="{83BC938A-8B1D-4AB0-A1BD-8CAA2927EAF1}"/>
              </a:ext>
            </a:extLst>
          </p:cNvPr>
          <p:cNvSpPr/>
          <p:nvPr/>
        </p:nvSpPr>
        <p:spPr>
          <a:xfrm>
            <a:off x="9266667" y="367284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A62C7A0E-E3C8-4459-9DDF-0174DBDFD92D}"/>
              </a:ext>
            </a:extLst>
          </p:cNvPr>
          <p:cNvCxnSpPr>
            <a:cxnSpLocks/>
            <a:stCxn id="131" idx="3"/>
            <a:endCxn id="189" idx="0"/>
          </p:cNvCxnSpPr>
          <p:nvPr/>
        </p:nvCxnSpPr>
        <p:spPr>
          <a:xfrm>
            <a:off x="10624680" y="391243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E08D4BF-A0EE-412B-8F5F-BB59C6590BD3}"/>
              </a:ext>
            </a:extLst>
          </p:cNvPr>
          <p:cNvSpPr txBox="1"/>
          <p:nvPr/>
        </p:nvSpPr>
        <p:spPr>
          <a:xfrm>
            <a:off x="10647932" y="434695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C6C999EF-530A-44C1-A088-E653B013C233}"/>
              </a:ext>
            </a:extLst>
          </p:cNvPr>
          <p:cNvCxnSpPr>
            <a:cxnSpLocks/>
            <a:stCxn id="131" idx="2"/>
            <a:endCxn id="130" idx="0"/>
          </p:cNvCxnSpPr>
          <p:nvPr/>
        </p:nvCxnSpPr>
        <p:spPr>
          <a:xfrm>
            <a:off x="9945674" y="4152032"/>
            <a:ext cx="5426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6F05E47-2B3D-4B50-BEDB-1C28047F8713}"/>
              </a:ext>
            </a:extLst>
          </p:cNvPr>
          <p:cNvSpPr txBox="1"/>
          <p:nvPr/>
        </p:nvSpPr>
        <p:spPr>
          <a:xfrm>
            <a:off x="9914112" y="418279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25928A33-5AD8-4771-BE01-74136A78C029}"/>
              </a:ext>
            </a:extLst>
          </p:cNvPr>
          <p:cNvSpPr/>
          <p:nvPr/>
        </p:nvSpPr>
        <p:spPr>
          <a:xfrm>
            <a:off x="9627119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放行</a:t>
            </a: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E3CA233C-4D35-45E0-B813-E2C1DED24703}"/>
              </a:ext>
            </a:extLst>
          </p:cNvPr>
          <p:cNvCxnSpPr>
            <a:cxnSpLocks/>
            <a:stCxn id="130" idx="2"/>
            <a:endCxn id="136" idx="0"/>
          </p:cNvCxnSpPr>
          <p:nvPr/>
        </p:nvCxnSpPr>
        <p:spPr>
          <a:xfrm>
            <a:off x="9951100" y="4941984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椭圆 139">
            <a:extLst>
              <a:ext uri="{FF2B5EF4-FFF2-40B4-BE49-F238E27FC236}">
                <a16:creationId xmlns:a16="http://schemas.microsoft.com/office/drawing/2014/main" id="{ABF27115-5B25-4CF8-B4A7-50EC0C639B73}"/>
              </a:ext>
            </a:extLst>
          </p:cNvPr>
          <p:cNvSpPr/>
          <p:nvPr/>
        </p:nvSpPr>
        <p:spPr>
          <a:xfrm>
            <a:off x="9741489" y="595927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E355586F-8D47-4583-B05D-051576B83E6B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9947191" y="572546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72B10F31-E6CE-49CC-A6A0-728D101678A9}"/>
              </a:ext>
            </a:extLst>
          </p:cNvPr>
          <p:cNvSpPr/>
          <p:nvPr/>
        </p:nvSpPr>
        <p:spPr>
          <a:xfrm>
            <a:off x="9580753" y="292883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72C03210-8F5E-4D7D-BF54-704030436F89}"/>
              </a:ext>
            </a:extLst>
          </p:cNvPr>
          <p:cNvCxnSpPr>
            <a:cxnSpLocks/>
            <a:stCxn id="127" idx="2"/>
            <a:endCxn id="143" idx="0"/>
          </p:cNvCxnSpPr>
          <p:nvPr/>
        </p:nvCxnSpPr>
        <p:spPr>
          <a:xfrm flipH="1">
            <a:off x="9945675" y="267873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668E00D3-5042-4080-9E1E-2024206667D8}"/>
              </a:ext>
            </a:extLst>
          </p:cNvPr>
          <p:cNvCxnSpPr>
            <a:cxnSpLocks/>
            <a:stCxn id="143" idx="2"/>
            <a:endCxn id="131" idx="0"/>
          </p:cNvCxnSpPr>
          <p:nvPr/>
        </p:nvCxnSpPr>
        <p:spPr>
          <a:xfrm flipH="1">
            <a:off x="9945674" y="332894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07C70E36-4229-47E9-B7F2-6E06730A3C99}"/>
              </a:ext>
            </a:extLst>
          </p:cNvPr>
          <p:cNvSpPr/>
          <p:nvPr/>
        </p:nvSpPr>
        <p:spPr>
          <a:xfrm>
            <a:off x="10688453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192" name="连接符: 肘形 191">
            <a:extLst>
              <a:ext uri="{FF2B5EF4-FFF2-40B4-BE49-F238E27FC236}">
                <a16:creationId xmlns:a16="http://schemas.microsoft.com/office/drawing/2014/main" id="{24231B7E-CD90-41C2-808D-6DF9DB10C527}"/>
              </a:ext>
            </a:extLst>
          </p:cNvPr>
          <p:cNvCxnSpPr>
            <a:cxnSpLocks/>
            <a:stCxn id="189" idx="2"/>
            <a:endCxn id="140" idx="6"/>
          </p:cNvCxnSpPr>
          <p:nvPr/>
        </p:nvCxnSpPr>
        <p:spPr>
          <a:xfrm rot="5400000">
            <a:off x="10380926" y="544986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3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00"/>
                            </p:stCondLst>
                            <p:childTnLst>
                              <p:par>
                                <p:cTn id="2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2" grpId="0" animBg="1"/>
      <p:bldP spid="10" grpId="0" animBg="1"/>
      <p:bldP spid="18" grpId="0" animBg="1"/>
      <p:bldP spid="17" grpId="0" animBg="1"/>
      <p:bldP spid="28" grpId="0"/>
      <p:bldP spid="32" grpId="0"/>
      <p:bldP spid="33" grpId="0" animBg="1"/>
      <p:bldP spid="37" grpId="0" animBg="1"/>
      <p:bldP spid="41" grpId="0" animBg="1"/>
      <p:bldP spid="55" grpId="0" animBg="1"/>
      <p:bldP spid="56" grpId="0" animBg="1"/>
      <p:bldP spid="60" grpId="0" animBg="1"/>
      <p:bldP spid="62" grpId="0"/>
      <p:bldP spid="64" grpId="0"/>
      <p:bldP spid="67" grpId="0" animBg="1"/>
      <p:bldP spid="69" grpId="0" animBg="1"/>
      <p:bldP spid="89" grpId="0" animBg="1"/>
      <p:bldP spid="90" grpId="0" animBg="1"/>
      <p:bldP spid="95" grpId="0"/>
      <p:bldP spid="100" grpId="0" animBg="1"/>
      <p:bldP spid="101" grpId="0" animBg="1"/>
      <p:bldP spid="110" grpId="0"/>
      <p:bldP spid="125" grpId="0" animBg="1"/>
      <p:bldP spid="126" grpId="0" animBg="1"/>
      <p:bldP spid="127" grpId="0" animBg="1"/>
      <p:bldP spid="130" grpId="0" animBg="1"/>
      <p:bldP spid="131" grpId="0" animBg="1"/>
      <p:bldP spid="133" grpId="0"/>
      <p:bldP spid="135" grpId="0"/>
      <p:bldP spid="136" grpId="0" animBg="1"/>
      <p:bldP spid="140" grpId="0" animBg="1"/>
      <p:bldP spid="143" grpId="0" animBg="1"/>
      <p:bldP spid="18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21483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014224B-3A46-4608-A38F-B7F53A8743E9}"/>
              </a:ext>
            </a:extLst>
          </p:cNvPr>
          <p:cNvSpPr/>
          <p:nvPr/>
        </p:nvSpPr>
        <p:spPr>
          <a:xfrm>
            <a:off x="6613445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355DC-FCD0-4185-AE47-BC28E1C65419}"/>
              </a:ext>
            </a:extLst>
          </p:cNvPr>
          <p:cNvSpPr/>
          <p:nvPr/>
        </p:nvSpPr>
        <p:spPr>
          <a:xfrm>
            <a:off x="6936685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查询优惠券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E7B6D8-9EE1-4570-BDA5-99C02DBC227A}"/>
              </a:ext>
            </a:extLst>
          </p:cNvPr>
          <p:cNvSpPr/>
          <p:nvPr/>
        </p:nvSpPr>
        <p:spPr>
          <a:xfrm>
            <a:off x="6936685" y="2769245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判断秒杀库存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0795F7-C374-47A0-B882-93288A27066D}"/>
              </a:ext>
            </a:extLst>
          </p:cNvPr>
          <p:cNvSpPr/>
          <p:nvPr/>
        </p:nvSpPr>
        <p:spPr>
          <a:xfrm>
            <a:off x="6936685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2B5AD3-2CEF-4A15-8910-526985237033}"/>
              </a:ext>
            </a:extLst>
          </p:cNvPr>
          <p:cNvSpPr/>
          <p:nvPr/>
        </p:nvSpPr>
        <p:spPr>
          <a:xfrm>
            <a:off x="6936685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减库存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EF7EBD-FD01-45C4-9E3D-17D526BD887B}"/>
              </a:ext>
            </a:extLst>
          </p:cNvPr>
          <p:cNvSpPr/>
          <p:nvPr/>
        </p:nvSpPr>
        <p:spPr>
          <a:xfrm>
            <a:off x="6936685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创建订单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7D9E3-C989-476E-9D0D-725107B09097}"/>
              </a:ext>
            </a:extLst>
          </p:cNvPr>
          <p:cNvSpPr/>
          <p:nvPr/>
        </p:nvSpPr>
        <p:spPr>
          <a:xfrm>
            <a:off x="6936685" y="4249307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校验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一人一单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87C273-232A-4335-96A0-EF10EEAA3021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463735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BE6553-B5A2-49F3-AFF8-6DBBF46939F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463735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AF9DAF-77A1-42F8-A82B-A9874959AD4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463735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262780-DDA0-4378-BEBD-B3DADC92F77B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7463735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2B4996-7DDB-450E-A985-3C8AA7C2D3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463735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116302-032F-4FEF-8AE3-E28E9D3583BF}"/>
              </a:ext>
            </a:extLst>
          </p:cNvPr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ircular-database_20778">
            <a:extLst>
              <a:ext uri="{FF2B5EF4-FFF2-40B4-BE49-F238E27FC236}">
                <a16:creationId xmlns:a16="http://schemas.microsoft.com/office/drawing/2014/main" id="{BD7E3801-B306-4B01-98BC-D006D0D780CA}"/>
              </a:ext>
            </a:extLst>
          </p:cNvPr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ular-database_20778">
            <a:extLst>
              <a:ext uri="{FF2B5EF4-FFF2-40B4-BE49-F238E27FC236}">
                <a16:creationId xmlns:a16="http://schemas.microsoft.com/office/drawing/2014/main" id="{C4E82649-71D5-46FF-BFF6-BF126FB9F593}"/>
              </a:ext>
            </a:extLst>
          </p:cNvPr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ular-database_20778">
            <a:extLst>
              <a:ext uri="{FF2B5EF4-FFF2-40B4-BE49-F238E27FC236}">
                <a16:creationId xmlns:a16="http://schemas.microsoft.com/office/drawing/2014/main" id="{1ABF556A-9CF8-4609-95D7-C5AC34662143}"/>
              </a:ext>
            </a:extLst>
          </p:cNvPr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CE16F-C412-4F12-B39C-0C4019893FEB}"/>
              </a:ext>
            </a:extLst>
          </p:cNvPr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880D47-3E19-4FFB-9A05-0B79AD3F531D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7990785" y="2229269"/>
            <a:ext cx="1881197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EC8DF7D-39B6-44E0-B710-079B3330207C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7990785" y="3709331"/>
            <a:ext cx="1881197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C7524AA-FB84-48A3-955B-4D85A81B795A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7990785" y="4049920"/>
            <a:ext cx="1881197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241159-2132-4E5D-BF9C-1230F72419BF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7990785" y="4049920"/>
            <a:ext cx="1881197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2B88EF8-82E4-44C5-9A18-A3BDD5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76" y="4595851"/>
            <a:ext cx="980954" cy="22576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55087F-C023-4518-9D7F-DEE5E4D85CEA}"/>
              </a:ext>
            </a:extLst>
          </p:cNvPr>
          <p:cNvGrpSpPr/>
          <p:nvPr/>
        </p:nvGrpSpPr>
        <p:grpSpPr>
          <a:xfrm>
            <a:off x="3220697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77FADB-7073-4A58-AEA4-812169625CEE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C3AB2A-44DE-4EA2-ABC6-F11AE0D4A29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A824CCD-0CFE-4E2C-96E7-356E1F923898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F22B035-231B-4D3A-9434-E4ABF93DD91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F07DCA3-3D65-45B6-86AB-A910915467DA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17EBB75-7374-4575-ADB7-368337FC196B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75CF001-A977-49B8-9152-C69CCBCE52D5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3AACB-C618-4E10-B285-E01023F28D2C}"/>
              </a:ext>
            </a:extLst>
          </p:cNvPr>
          <p:cNvSpPr txBox="1"/>
          <p:nvPr/>
        </p:nvSpPr>
        <p:spPr>
          <a:xfrm>
            <a:off x="6613445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5321B9C-2C2C-4676-B1A6-3DF7AD8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7180848-D59D-4FD9-9947-01100A995CCC}"/>
              </a:ext>
            </a:extLst>
          </p:cNvPr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948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BBB7F1-C121-4B22-A3B3-7089D3F6F03A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 flipV="1">
            <a:off x="4158078" y="4048539"/>
            <a:ext cx="2455367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8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2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5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014224B-3A46-4608-A38F-B7F53A8743E9}"/>
              </a:ext>
            </a:extLst>
          </p:cNvPr>
          <p:cNvSpPr/>
          <p:nvPr/>
        </p:nvSpPr>
        <p:spPr>
          <a:xfrm>
            <a:off x="6613445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355DC-FCD0-4185-AE47-BC28E1C65419}"/>
              </a:ext>
            </a:extLst>
          </p:cNvPr>
          <p:cNvSpPr/>
          <p:nvPr/>
        </p:nvSpPr>
        <p:spPr>
          <a:xfrm>
            <a:off x="6936685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查询优惠券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E7B6D8-9EE1-4570-BDA5-99C02DBC227A}"/>
              </a:ext>
            </a:extLst>
          </p:cNvPr>
          <p:cNvSpPr/>
          <p:nvPr/>
        </p:nvSpPr>
        <p:spPr>
          <a:xfrm>
            <a:off x="6936685" y="27692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0795F7-C374-47A0-B882-93288A27066D}"/>
              </a:ext>
            </a:extLst>
          </p:cNvPr>
          <p:cNvSpPr/>
          <p:nvPr/>
        </p:nvSpPr>
        <p:spPr>
          <a:xfrm>
            <a:off x="6936685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2B5AD3-2CEF-4A15-8910-526985237033}"/>
              </a:ext>
            </a:extLst>
          </p:cNvPr>
          <p:cNvSpPr/>
          <p:nvPr/>
        </p:nvSpPr>
        <p:spPr>
          <a:xfrm>
            <a:off x="6936685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减库存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EF7EBD-FD01-45C4-9E3D-17D526BD887B}"/>
              </a:ext>
            </a:extLst>
          </p:cNvPr>
          <p:cNvSpPr/>
          <p:nvPr/>
        </p:nvSpPr>
        <p:spPr>
          <a:xfrm>
            <a:off x="6936685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创建订单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7D9E3-C989-476E-9D0D-725107B09097}"/>
              </a:ext>
            </a:extLst>
          </p:cNvPr>
          <p:cNvSpPr/>
          <p:nvPr/>
        </p:nvSpPr>
        <p:spPr>
          <a:xfrm>
            <a:off x="6936685" y="424930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87C273-232A-4335-96A0-EF10EEAA3021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463735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BE6553-B5A2-49F3-AFF8-6DBBF46939F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463735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AF9DAF-77A1-42F8-A82B-A9874959AD4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463735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262780-DDA0-4378-BEBD-B3DADC92F77B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7463735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2B4996-7DDB-450E-A985-3C8AA7C2D3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463735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116302-032F-4FEF-8AE3-E28E9D3583BF}"/>
              </a:ext>
            </a:extLst>
          </p:cNvPr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ircular-database_20778">
            <a:extLst>
              <a:ext uri="{FF2B5EF4-FFF2-40B4-BE49-F238E27FC236}">
                <a16:creationId xmlns:a16="http://schemas.microsoft.com/office/drawing/2014/main" id="{BD7E3801-B306-4B01-98BC-D006D0D780CA}"/>
              </a:ext>
            </a:extLst>
          </p:cNvPr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ular-database_20778">
            <a:extLst>
              <a:ext uri="{FF2B5EF4-FFF2-40B4-BE49-F238E27FC236}">
                <a16:creationId xmlns:a16="http://schemas.microsoft.com/office/drawing/2014/main" id="{C4E82649-71D5-46FF-BFF6-BF126FB9F593}"/>
              </a:ext>
            </a:extLst>
          </p:cNvPr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ular-database_20778">
            <a:extLst>
              <a:ext uri="{FF2B5EF4-FFF2-40B4-BE49-F238E27FC236}">
                <a16:creationId xmlns:a16="http://schemas.microsoft.com/office/drawing/2014/main" id="{1ABF556A-9CF8-4609-95D7-C5AC34662143}"/>
              </a:ext>
            </a:extLst>
          </p:cNvPr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CE16F-C412-4F12-B39C-0C4019893FEB}"/>
              </a:ext>
            </a:extLst>
          </p:cNvPr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880D47-3E19-4FFB-9A05-0B79AD3F531D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7990785" y="2229269"/>
            <a:ext cx="1881197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EC8DF7D-39B6-44E0-B710-079B3330207C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7990785" y="3709331"/>
            <a:ext cx="1881197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C7524AA-FB84-48A3-955B-4D85A81B795A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7990785" y="4049920"/>
            <a:ext cx="1881197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241159-2132-4E5D-BF9C-1230F72419BF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7990785" y="4049920"/>
            <a:ext cx="1881197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2B88EF8-82E4-44C5-9A18-A3BDD5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76" y="4595851"/>
            <a:ext cx="980954" cy="22576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55087F-C023-4518-9D7F-DEE5E4D85CEA}"/>
              </a:ext>
            </a:extLst>
          </p:cNvPr>
          <p:cNvGrpSpPr/>
          <p:nvPr/>
        </p:nvGrpSpPr>
        <p:grpSpPr>
          <a:xfrm>
            <a:off x="3220697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77FADB-7073-4A58-AEA4-812169625CEE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C3AB2A-44DE-4EA2-ABC6-F11AE0D4A29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A824CCD-0CFE-4E2C-96E7-356E1F923898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F22B035-231B-4D3A-9434-E4ABF93DD91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F07DCA3-3D65-45B6-86AB-A910915467DA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17EBB75-7374-4575-ADB7-368337FC196B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75CF001-A977-49B8-9152-C69CCBCE52D5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3AACB-C618-4E10-B285-E01023F28D2C}"/>
              </a:ext>
            </a:extLst>
          </p:cNvPr>
          <p:cNvSpPr txBox="1"/>
          <p:nvPr/>
        </p:nvSpPr>
        <p:spPr>
          <a:xfrm>
            <a:off x="6613445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5321B9C-2C2C-4676-B1A6-3DF7AD8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7180848-D59D-4FD9-9947-01100A995CCC}"/>
              </a:ext>
            </a:extLst>
          </p:cNvPr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948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BBB7F1-C121-4B22-A3B3-7089D3F6F03A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 flipV="1">
            <a:off x="4158078" y="4048539"/>
            <a:ext cx="2455367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17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29E14E02-5184-42EA-BFD4-9DF4604F0654}"/>
              </a:ext>
            </a:extLst>
          </p:cNvPr>
          <p:cNvSpPr/>
          <p:nvPr/>
        </p:nvSpPr>
        <p:spPr>
          <a:xfrm>
            <a:off x="7345895" y="4254619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9F8E42D5-5E64-4A69-8FE0-89BFB7C68936}"/>
              </a:ext>
            </a:extLst>
          </p:cNvPr>
          <p:cNvSpPr/>
          <p:nvPr/>
        </p:nvSpPr>
        <p:spPr>
          <a:xfrm>
            <a:off x="7334249" y="276714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014224B-3A46-4608-A38F-B7F53A8743E9}"/>
              </a:ext>
            </a:extLst>
          </p:cNvPr>
          <p:cNvSpPr/>
          <p:nvPr/>
        </p:nvSpPr>
        <p:spPr>
          <a:xfrm>
            <a:off x="7011009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355DC-FCD0-4185-AE47-BC28E1C65419}"/>
              </a:ext>
            </a:extLst>
          </p:cNvPr>
          <p:cNvSpPr/>
          <p:nvPr/>
        </p:nvSpPr>
        <p:spPr>
          <a:xfrm>
            <a:off x="7334249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查询优惠券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E7B6D8-9EE1-4570-BDA5-99C02DBC227A}"/>
              </a:ext>
            </a:extLst>
          </p:cNvPr>
          <p:cNvSpPr/>
          <p:nvPr/>
        </p:nvSpPr>
        <p:spPr>
          <a:xfrm>
            <a:off x="7334249" y="27692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0795F7-C374-47A0-B882-93288A27066D}"/>
              </a:ext>
            </a:extLst>
          </p:cNvPr>
          <p:cNvSpPr/>
          <p:nvPr/>
        </p:nvSpPr>
        <p:spPr>
          <a:xfrm>
            <a:off x="7334249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2B5AD3-2CEF-4A15-8910-526985237033}"/>
              </a:ext>
            </a:extLst>
          </p:cNvPr>
          <p:cNvSpPr/>
          <p:nvPr/>
        </p:nvSpPr>
        <p:spPr>
          <a:xfrm>
            <a:off x="7334249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减库存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EF7EBD-FD01-45C4-9E3D-17D526BD887B}"/>
              </a:ext>
            </a:extLst>
          </p:cNvPr>
          <p:cNvSpPr/>
          <p:nvPr/>
        </p:nvSpPr>
        <p:spPr>
          <a:xfrm>
            <a:off x="7334249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创建订单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7D9E3-C989-476E-9D0D-725107B09097}"/>
              </a:ext>
            </a:extLst>
          </p:cNvPr>
          <p:cNvSpPr/>
          <p:nvPr/>
        </p:nvSpPr>
        <p:spPr>
          <a:xfrm>
            <a:off x="7334249" y="424930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87C273-232A-4335-96A0-EF10EEAA3021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861299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BE6553-B5A2-49F3-AFF8-6DBBF46939F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861299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AF9DAF-77A1-42F8-A82B-A9874959AD4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861299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262780-DDA0-4378-BEBD-B3DADC92F77B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7861299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2B4996-7DDB-450E-A985-3C8AA7C2D3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861299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116302-032F-4FEF-8AE3-E28E9D3583BF}"/>
              </a:ext>
            </a:extLst>
          </p:cNvPr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ircular-database_20778">
            <a:extLst>
              <a:ext uri="{FF2B5EF4-FFF2-40B4-BE49-F238E27FC236}">
                <a16:creationId xmlns:a16="http://schemas.microsoft.com/office/drawing/2014/main" id="{BD7E3801-B306-4B01-98BC-D006D0D780CA}"/>
              </a:ext>
            </a:extLst>
          </p:cNvPr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ular-database_20778">
            <a:extLst>
              <a:ext uri="{FF2B5EF4-FFF2-40B4-BE49-F238E27FC236}">
                <a16:creationId xmlns:a16="http://schemas.microsoft.com/office/drawing/2014/main" id="{C4E82649-71D5-46FF-BFF6-BF126FB9F593}"/>
              </a:ext>
            </a:extLst>
          </p:cNvPr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ular-database_20778">
            <a:extLst>
              <a:ext uri="{FF2B5EF4-FFF2-40B4-BE49-F238E27FC236}">
                <a16:creationId xmlns:a16="http://schemas.microsoft.com/office/drawing/2014/main" id="{1ABF556A-9CF8-4609-95D7-C5AC34662143}"/>
              </a:ext>
            </a:extLst>
          </p:cNvPr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CE16F-C412-4F12-B39C-0C4019893FEB}"/>
              </a:ext>
            </a:extLst>
          </p:cNvPr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880D47-3E19-4FFB-9A05-0B79AD3F531D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8388349" y="2229269"/>
            <a:ext cx="1483633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EC8DF7D-39B6-44E0-B710-079B3330207C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8388349" y="3709331"/>
            <a:ext cx="1483633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C7524AA-FB84-48A3-955B-4D85A81B795A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8388349" y="4049920"/>
            <a:ext cx="1483633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241159-2132-4E5D-BF9C-1230F72419BF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8388349" y="4049920"/>
            <a:ext cx="1483633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2B88EF8-82E4-44C5-9A18-A3BDD5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49" y="4595851"/>
            <a:ext cx="980954" cy="22576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55087F-C023-4518-9D7F-DEE5E4D85CEA}"/>
              </a:ext>
            </a:extLst>
          </p:cNvPr>
          <p:cNvGrpSpPr/>
          <p:nvPr/>
        </p:nvGrpSpPr>
        <p:grpSpPr>
          <a:xfrm>
            <a:off x="2452070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77FADB-7073-4A58-AEA4-812169625CEE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C3AB2A-44DE-4EA2-ABC6-F11AE0D4A29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A824CCD-0CFE-4E2C-96E7-356E1F923898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F22B035-231B-4D3A-9434-E4ABF93DD91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F07DCA3-3D65-45B6-86AB-A910915467DA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17EBB75-7374-4575-ADB7-368337FC196B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75CF001-A977-49B8-9152-C69CCBCE52D5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3AACB-C618-4E10-B285-E01023F28D2C}"/>
              </a:ext>
            </a:extLst>
          </p:cNvPr>
          <p:cNvSpPr txBox="1"/>
          <p:nvPr/>
        </p:nvSpPr>
        <p:spPr>
          <a:xfrm>
            <a:off x="7011009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5321B9C-2C2C-4676-B1A6-3DF7AD8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7180848-D59D-4FD9-9947-01100A995CCC}"/>
              </a:ext>
            </a:extLst>
          </p:cNvPr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17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BBB7F1-C121-4B22-A3B3-7089D3F6F03A}"/>
              </a:ext>
            </a:extLst>
          </p:cNvPr>
          <p:cNvCxnSpPr>
            <a:cxnSpLocks/>
            <a:stCxn id="45" idx="3"/>
            <a:endCxn id="38" idx="1"/>
          </p:cNvCxnSpPr>
          <p:nvPr/>
        </p:nvCxnSpPr>
        <p:spPr>
          <a:xfrm>
            <a:off x="3389451" y="4049920"/>
            <a:ext cx="941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C4DD1EBE-7F6B-40C2-81CB-061017DF23FB}"/>
              </a:ext>
            </a:extLst>
          </p:cNvPr>
          <p:cNvSpPr/>
          <p:nvPr/>
        </p:nvSpPr>
        <p:spPr>
          <a:xfrm>
            <a:off x="4330702" y="3110501"/>
            <a:ext cx="1669164" cy="1878837"/>
          </a:xfrm>
          <a:prstGeom prst="roundRect">
            <a:avLst>
              <a:gd name="adj" fmla="val 4041"/>
            </a:avLst>
          </a:prstGeom>
          <a:noFill/>
          <a:ln w="12700">
            <a:solidFill>
              <a:srgbClr val="B6000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5ABB11B-4E4A-4DC2-975E-0CBE4634C94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 flipV="1">
            <a:off x="5999866" y="4048539"/>
            <a:ext cx="1011143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841ED5DD-29C4-475A-A89B-D144FE41417C}"/>
              </a:ext>
            </a:extLst>
          </p:cNvPr>
          <p:cNvSpPr/>
          <p:nvPr/>
        </p:nvSpPr>
        <p:spPr>
          <a:xfrm>
            <a:off x="4638234" y="3429000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A6E26990-0D56-4738-8CEE-6BAEB6BAC5C8}"/>
              </a:ext>
            </a:extLst>
          </p:cNvPr>
          <p:cNvSpPr/>
          <p:nvPr/>
        </p:nvSpPr>
        <p:spPr>
          <a:xfrm>
            <a:off x="4638234" y="42581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AF5D13C-62DD-42CE-A3DF-C9B4350E236F}"/>
              </a:ext>
            </a:extLst>
          </p:cNvPr>
          <p:cNvSpPr txBox="1"/>
          <p:nvPr/>
        </p:nvSpPr>
        <p:spPr>
          <a:xfrm>
            <a:off x="4330701" y="2721114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AD2B26"/>
                </a:solidFill>
                <a:latin typeface="+mn-lt"/>
                <a:ea typeface="+mn-ea"/>
              </a:rPr>
              <a:t>Redis</a:t>
            </a:r>
            <a:endParaRPr lang="zh-CN" altLang="en-US" sz="1600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D47E30C1-A3E1-4BAA-B6F6-794ADEE9F65B}"/>
              </a:ext>
            </a:extLst>
          </p:cNvPr>
          <p:cNvSpPr/>
          <p:nvPr/>
        </p:nvSpPr>
        <p:spPr>
          <a:xfrm>
            <a:off x="4500517" y="5521499"/>
            <a:ext cx="1339964" cy="55216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保存优惠券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、用户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、订单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到阻塞队列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3BB3AD1-3857-4C3D-858A-443778B717CB}"/>
              </a:ext>
            </a:extLst>
          </p:cNvPr>
          <p:cNvCxnSpPr>
            <a:stCxn id="38" idx="2"/>
            <a:endCxn id="60" idx="0"/>
          </p:cNvCxnSpPr>
          <p:nvPr/>
        </p:nvCxnSpPr>
        <p:spPr>
          <a:xfrm>
            <a:off x="5165284" y="4989338"/>
            <a:ext cx="5215" cy="53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4D837655-3DA7-4B07-8F7F-1AEE61DF8730}"/>
              </a:ext>
            </a:extLst>
          </p:cNvPr>
          <p:cNvCxnSpPr>
            <a:stCxn id="42" idx="2"/>
            <a:endCxn id="60" idx="2"/>
          </p:cNvCxnSpPr>
          <p:nvPr/>
        </p:nvCxnSpPr>
        <p:spPr>
          <a:xfrm rot="5400000" flipH="1">
            <a:off x="6404110" y="4840049"/>
            <a:ext cx="207870" cy="2675092"/>
          </a:xfrm>
          <a:prstGeom prst="bentConnector3">
            <a:avLst>
              <a:gd name="adj1" fmla="val -129099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F50E060A-8A40-471E-BFD9-A6F7F2F44D4A}"/>
              </a:ext>
            </a:extLst>
          </p:cNvPr>
          <p:cNvSpPr txBox="1"/>
          <p:nvPr/>
        </p:nvSpPr>
        <p:spPr>
          <a:xfrm>
            <a:off x="5367144" y="6316266"/>
            <a:ext cx="22765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异步读取队列中的信息，完成下单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34BEB0BD-1045-4A26-BF93-DB7B36C0AF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376633"/>
                  </p:ext>
                </p:extLst>
              </p:nvPr>
            </p:nvGraphicFramePr>
            <p:xfrm>
              <a:off x="4816794" y="3888795"/>
              <a:ext cx="594871" cy="334614"/>
            </p:xfrm>
            <a:graphic>
              <a:graphicData uri="http://schemas.microsoft.com/office/powerpoint/2016/slidezoom">
                <pslz:sldZm>
                  <pslz:sldZmObj sldId="730" cId="2305371291">
                    <pslz:zmPr id="{B142FA5D-D7E1-4048-8A2A-D9DA2066325A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4871" cy="3346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4BEB0BD-1045-4A26-BF93-DB7B36C0A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6794" y="3888795"/>
                <a:ext cx="594871" cy="3346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6E542F3B-E085-4B7B-9722-04F0657B31A4}"/>
              </a:ext>
            </a:extLst>
          </p:cNvPr>
          <p:cNvCxnSpPr>
            <a:stCxn id="60" idx="1"/>
            <a:endCxn id="53" idx="2"/>
          </p:cNvCxnSpPr>
          <p:nvPr/>
        </p:nvCxnSpPr>
        <p:spPr>
          <a:xfrm rot="10800000">
            <a:off x="1092787" y="4354746"/>
            <a:ext cx="3407730" cy="1442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C6510EFD-2D8E-4300-9A55-72B784B85346}"/>
              </a:ext>
            </a:extLst>
          </p:cNvPr>
          <p:cNvSpPr txBox="1"/>
          <p:nvPr/>
        </p:nvSpPr>
        <p:spPr>
          <a:xfrm>
            <a:off x="2157748" y="5821647"/>
            <a:ext cx="912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返回订单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613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0.22109 0.0937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46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13 -0.093641 L 0 0 E" pathEditMode="relative" ptsTypes="">
                                      <p:cBhvr>
                                        <p:cTn id="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2085 0.000514 E" pathEditMode="relative" ptsTypes="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085 -0.000514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63" grpId="3" animBg="1"/>
      <p:bldP spid="61" grpId="0" animBg="1"/>
      <p:bldP spid="61" grpId="1" animBg="1"/>
      <p:bldP spid="61" grpId="2" animBg="1"/>
      <p:bldP spid="61" grpId="3" animBg="1"/>
      <p:bldP spid="38" grpId="0" animBg="1"/>
      <p:bldP spid="56" grpId="0" animBg="1"/>
      <p:bldP spid="56" grpId="1" animBg="1"/>
      <p:bldP spid="56" grpId="2" animBg="1"/>
      <p:bldP spid="58" grpId="0" animBg="1"/>
      <p:bldP spid="58" grpId="1" animBg="1"/>
      <p:bldP spid="58" grpId="2" animBg="1"/>
      <p:bldP spid="59" grpId="0"/>
      <p:bldP spid="60" grpId="0" animBg="1"/>
      <p:bldP spid="62" grpId="0"/>
      <p:bldP spid="6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692317FD-529A-4438-A90B-E4053DEABD6F}"/>
              </a:ext>
            </a:extLst>
          </p:cNvPr>
          <p:cNvSpPr/>
          <p:nvPr/>
        </p:nvSpPr>
        <p:spPr>
          <a:xfrm>
            <a:off x="711201" y="2252010"/>
            <a:ext cx="5769112" cy="4147930"/>
          </a:xfrm>
          <a:prstGeom prst="roundRect">
            <a:avLst>
              <a:gd name="adj" fmla="val 85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>
                <a:solidFill>
                  <a:srgbClr val="AD2B26"/>
                </a:solidFill>
              </a:rPr>
              <a:t>Lua</a:t>
            </a:r>
            <a:r>
              <a:rPr lang="zh-CN" altLang="en-US">
                <a:solidFill>
                  <a:srgbClr val="AD2B26"/>
                </a:solidFill>
              </a:rPr>
              <a:t>脚本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BFC93DAE-AD75-4FD6-8586-109310657C67}"/>
              </a:ext>
            </a:extLst>
          </p:cNvPr>
          <p:cNvSpPr/>
          <p:nvPr/>
        </p:nvSpPr>
        <p:spPr>
          <a:xfrm>
            <a:off x="1409234" y="296414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E50363D9-44AD-4688-A9C6-9628E6021A2C}"/>
              </a:ext>
            </a:extLst>
          </p:cNvPr>
          <p:cNvSpPr/>
          <p:nvPr/>
        </p:nvSpPr>
        <p:spPr>
          <a:xfrm>
            <a:off x="859744" y="3761212"/>
            <a:ext cx="151037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714214F-96D1-4E29-86E2-77A34CFBCD86}"/>
              </a:ext>
            </a:extLst>
          </p:cNvPr>
          <p:cNvCxnSpPr>
            <a:cxnSpLocks/>
            <a:stCxn id="77" idx="4"/>
            <a:endCxn id="80" idx="0"/>
          </p:cNvCxnSpPr>
          <p:nvPr/>
        </p:nvCxnSpPr>
        <p:spPr>
          <a:xfrm flipH="1">
            <a:off x="1614933" y="3198350"/>
            <a:ext cx="3" cy="56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484ACCBC-6A76-469E-9250-745592FBE6D7}"/>
              </a:ext>
            </a:extLst>
          </p:cNvPr>
          <p:cNvSpPr/>
          <p:nvPr/>
        </p:nvSpPr>
        <p:spPr>
          <a:xfrm>
            <a:off x="1409231" y="5661832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A3AE358D-05E5-4647-8A8C-739D98B164C9}"/>
              </a:ext>
            </a:extLst>
          </p:cNvPr>
          <p:cNvCxnSpPr>
            <a:cxnSpLocks/>
            <a:stCxn id="88" idx="2"/>
            <a:endCxn id="82" idx="0"/>
          </p:cNvCxnSpPr>
          <p:nvPr/>
        </p:nvCxnSpPr>
        <p:spPr>
          <a:xfrm>
            <a:off x="1614932" y="5219261"/>
            <a:ext cx="1" cy="44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E09BF04-134B-48FD-BC36-D7F0C1B4BE89}"/>
              </a:ext>
            </a:extLst>
          </p:cNvPr>
          <p:cNvCxnSpPr>
            <a:cxnSpLocks/>
            <a:stCxn id="80" idx="2"/>
            <a:endCxn id="88" idx="0"/>
          </p:cNvCxnSpPr>
          <p:nvPr/>
        </p:nvCxnSpPr>
        <p:spPr>
          <a:xfrm flipH="1">
            <a:off x="1614932" y="4240400"/>
            <a:ext cx="1" cy="57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6BAEE258-463D-417B-BFA4-6A2081761715}"/>
              </a:ext>
            </a:extLst>
          </p:cNvPr>
          <p:cNvSpPr txBox="1"/>
          <p:nvPr/>
        </p:nvSpPr>
        <p:spPr>
          <a:xfrm>
            <a:off x="1642581" y="4387720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7A5BB40F-DB4B-4260-9C36-EF358734C565}"/>
              </a:ext>
            </a:extLst>
          </p:cNvPr>
          <p:cNvSpPr/>
          <p:nvPr/>
        </p:nvSpPr>
        <p:spPr>
          <a:xfrm>
            <a:off x="1231271" y="481915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1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E55F744B-D891-4E48-A8B1-6FBCBFE3616C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2370121" y="4000806"/>
            <a:ext cx="76544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95F8E7E-94AC-4A6D-B6EE-CE4837605B6A}"/>
              </a:ext>
            </a:extLst>
          </p:cNvPr>
          <p:cNvSpPr txBox="1"/>
          <p:nvPr/>
        </p:nvSpPr>
        <p:spPr>
          <a:xfrm>
            <a:off x="2423049" y="37414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14ACAF7A-584D-40FC-9C42-ABAF6AE2EA43}"/>
              </a:ext>
            </a:extLst>
          </p:cNvPr>
          <p:cNvSpPr/>
          <p:nvPr/>
        </p:nvSpPr>
        <p:spPr>
          <a:xfrm>
            <a:off x="3135562" y="3710556"/>
            <a:ext cx="1188294" cy="580503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判断用户是否下单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503A4082-E4AD-4E5D-B8BC-593AEAB73594}"/>
              </a:ext>
            </a:extLst>
          </p:cNvPr>
          <p:cNvSpPr/>
          <p:nvPr/>
        </p:nvSpPr>
        <p:spPr>
          <a:xfrm>
            <a:off x="5430573" y="379535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4DB37DBF-7FD4-4C51-A046-8C9A6F503D1B}"/>
              </a:ext>
            </a:extLst>
          </p:cNvPr>
          <p:cNvCxnSpPr>
            <a:cxnSpLocks/>
            <a:stCxn id="91" idx="3"/>
            <a:endCxn id="99" idx="1"/>
          </p:cNvCxnSpPr>
          <p:nvPr/>
        </p:nvCxnSpPr>
        <p:spPr>
          <a:xfrm flipV="1">
            <a:off x="4323856" y="3995413"/>
            <a:ext cx="1106717" cy="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8D9FE0E-148A-4255-9FF6-436567CA1526}"/>
              </a:ext>
            </a:extLst>
          </p:cNvPr>
          <p:cNvSpPr txBox="1"/>
          <p:nvPr/>
        </p:nvSpPr>
        <p:spPr>
          <a:xfrm>
            <a:off x="4698007" y="37414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2447529-CBB9-4836-B2E8-319EE7B976E1}"/>
              </a:ext>
            </a:extLst>
          </p:cNvPr>
          <p:cNvSpPr/>
          <p:nvPr/>
        </p:nvSpPr>
        <p:spPr>
          <a:xfrm>
            <a:off x="5345569" y="4729273"/>
            <a:ext cx="937327" cy="55817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将</a:t>
            </a:r>
            <a:r>
              <a:rPr lang="en-US" altLang="zh-CN" sz="1050">
                <a:solidFill>
                  <a:srgbClr val="49504F"/>
                </a:solidFill>
              </a:rPr>
              <a:t>userId</a:t>
            </a:r>
            <a:r>
              <a:rPr lang="zh-CN" altLang="en-US" sz="1050">
                <a:solidFill>
                  <a:srgbClr val="49504F"/>
                </a:solidFill>
              </a:rPr>
              <a:t>存入当前优惠券的</a:t>
            </a:r>
            <a:r>
              <a:rPr lang="en-US" altLang="zh-CN" sz="1050">
                <a:solidFill>
                  <a:srgbClr val="49504F"/>
                </a:solidFill>
              </a:rPr>
              <a:t>set</a:t>
            </a:r>
            <a:r>
              <a:rPr lang="zh-CN" altLang="en-US" sz="1050">
                <a:solidFill>
                  <a:srgbClr val="49504F"/>
                </a:solidFill>
              </a:rPr>
              <a:t>集合</a:t>
            </a:r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C6BE7EFF-C7B6-46DB-BAB4-AE2832D9CF19}"/>
              </a:ext>
            </a:extLst>
          </p:cNvPr>
          <p:cNvCxnSpPr>
            <a:cxnSpLocks/>
            <a:stCxn id="99" idx="2"/>
            <a:endCxn id="107" idx="0"/>
          </p:cNvCxnSpPr>
          <p:nvPr/>
        </p:nvCxnSpPr>
        <p:spPr>
          <a:xfrm flipH="1">
            <a:off x="5814233" y="4195468"/>
            <a:ext cx="1" cy="53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FE813481-782E-4D33-B7ED-2608D41B2E2A}"/>
              </a:ext>
            </a:extLst>
          </p:cNvPr>
          <p:cNvSpPr/>
          <p:nvPr/>
        </p:nvSpPr>
        <p:spPr>
          <a:xfrm>
            <a:off x="4454437" y="558049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0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0770862D-88B0-4D00-BFBD-E5AD1E1E5F7A}"/>
              </a:ext>
            </a:extLst>
          </p:cNvPr>
          <p:cNvCxnSpPr>
            <a:cxnSpLocks/>
            <a:stCxn id="107" idx="2"/>
            <a:endCxn id="125" idx="3"/>
          </p:cNvCxnSpPr>
          <p:nvPr/>
        </p:nvCxnSpPr>
        <p:spPr>
          <a:xfrm rot="5400000">
            <a:off x="5271447" y="5237760"/>
            <a:ext cx="493098" cy="592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45A26317-7FF0-453E-A30F-ED32350ABC3E}"/>
              </a:ext>
            </a:extLst>
          </p:cNvPr>
          <p:cNvCxnSpPr>
            <a:stCxn id="125" idx="1"/>
            <a:endCxn id="82" idx="6"/>
          </p:cNvCxnSpPr>
          <p:nvPr/>
        </p:nvCxnSpPr>
        <p:spPr>
          <a:xfrm flipH="1">
            <a:off x="1820634" y="5780546"/>
            <a:ext cx="2633803" cy="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椭圆 132">
            <a:extLst>
              <a:ext uri="{FF2B5EF4-FFF2-40B4-BE49-F238E27FC236}">
                <a16:creationId xmlns:a16="http://schemas.microsoft.com/office/drawing/2014/main" id="{2622E1CC-D436-4994-8C50-2D0B868DB702}"/>
              </a:ext>
            </a:extLst>
          </p:cNvPr>
          <p:cNvSpPr/>
          <p:nvPr/>
        </p:nvSpPr>
        <p:spPr>
          <a:xfrm>
            <a:off x="8218095" y="2535945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78083349-1B60-485A-AFE1-AB75ACC694A5}"/>
              </a:ext>
            </a:extLst>
          </p:cNvPr>
          <p:cNvCxnSpPr>
            <a:cxnSpLocks/>
            <a:stCxn id="133" idx="4"/>
            <a:endCxn id="135" idx="0"/>
          </p:cNvCxnSpPr>
          <p:nvPr/>
        </p:nvCxnSpPr>
        <p:spPr>
          <a:xfrm flipH="1">
            <a:off x="8423796" y="2770149"/>
            <a:ext cx="1" cy="55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C5DAA12D-FF16-4774-AED3-2AEE5773617A}"/>
              </a:ext>
            </a:extLst>
          </p:cNvPr>
          <p:cNvSpPr/>
          <p:nvPr/>
        </p:nvSpPr>
        <p:spPr>
          <a:xfrm>
            <a:off x="7982570" y="3326245"/>
            <a:ext cx="88245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</a:t>
            </a:r>
            <a:r>
              <a:rPr lang="en-US" altLang="zh-CN" sz="1050">
                <a:solidFill>
                  <a:srgbClr val="49504F"/>
                </a:solidFill>
              </a:rPr>
              <a:t>lua</a:t>
            </a:r>
            <a:r>
              <a:rPr lang="zh-CN" altLang="en-US" sz="1050">
                <a:solidFill>
                  <a:srgbClr val="49504F"/>
                </a:solidFill>
              </a:rPr>
              <a:t>脚本</a:t>
            </a: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9DA11E08-04F7-4EB0-99BA-74D13EAB677D}"/>
              </a:ext>
            </a:extLst>
          </p:cNvPr>
          <p:cNvCxnSpPr>
            <a:stCxn id="135" idx="1"/>
            <a:endCxn id="139" idx="3"/>
          </p:cNvCxnSpPr>
          <p:nvPr/>
        </p:nvCxnSpPr>
        <p:spPr>
          <a:xfrm flipH="1">
            <a:off x="6480313" y="3526300"/>
            <a:ext cx="1502257" cy="799675"/>
          </a:xfrm>
          <a:prstGeom prst="straightConnector1">
            <a:avLst/>
          </a:prstGeom>
          <a:ln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菱形 141">
            <a:extLst>
              <a:ext uri="{FF2B5EF4-FFF2-40B4-BE49-F238E27FC236}">
                <a16:creationId xmlns:a16="http://schemas.microsoft.com/office/drawing/2014/main" id="{EFBFE108-C7A2-4E73-9DEC-13A8C6EA2CCB}"/>
              </a:ext>
            </a:extLst>
          </p:cNvPr>
          <p:cNvSpPr/>
          <p:nvPr/>
        </p:nvSpPr>
        <p:spPr>
          <a:xfrm>
            <a:off x="7668607" y="4240400"/>
            <a:ext cx="151037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判断结果是否为</a:t>
            </a:r>
            <a:r>
              <a:rPr lang="en-US" altLang="zh-CN" sz="1050">
                <a:solidFill>
                  <a:srgbClr val="49504F"/>
                </a:solidFill>
              </a:rPr>
              <a:t>0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EF3A4380-8DFB-43E4-BFE8-C123180D2E33}"/>
              </a:ext>
            </a:extLst>
          </p:cNvPr>
          <p:cNvCxnSpPr>
            <a:cxnSpLocks/>
            <a:stCxn id="135" idx="2"/>
            <a:endCxn id="142" idx="0"/>
          </p:cNvCxnSpPr>
          <p:nvPr/>
        </p:nvCxnSpPr>
        <p:spPr>
          <a:xfrm>
            <a:off x="8423796" y="3726355"/>
            <a:ext cx="0" cy="51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DA8B40E4-AF9B-4BF0-9FFF-FE173807954C}"/>
              </a:ext>
            </a:extLst>
          </p:cNvPr>
          <p:cNvCxnSpPr>
            <a:cxnSpLocks/>
            <a:stCxn id="142" idx="2"/>
            <a:endCxn id="150" idx="0"/>
          </p:cNvCxnSpPr>
          <p:nvPr/>
        </p:nvCxnSpPr>
        <p:spPr>
          <a:xfrm>
            <a:off x="8423796" y="4719588"/>
            <a:ext cx="0" cy="50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DB16289-2EE2-4C36-8B9D-EDBAD1C86B6D}"/>
              </a:ext>
            </a:extLst>
          </p:cNvPr>
          <p:cNvSpPr txBox="1"/>
          <p:nvPr/>
        </p:nvSpPr>
        <p:spPr>
          <a:xfrm>
            <a:off x="8423795" y="4754445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FB52549D-63DB-4F21-8B6B-5C8794758C96}"/>
              </a:ext>
            </a:extLst>
          </p:cNvPr>
          <p:cNvSpPr/>
          <p:nvPr/>
        </p:nvSpPr>
        <p:spPr>
          <a:xfrm>
            <a:off x="8040135" y="522588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异常信息</a:t>
            </a: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D32E3CB1-DC23-467E-A4A9-0502BE0FB379}"/>
              </a:ext>
            </a:extLst>
          </p:cNvPr>
          <p:cNvSpPr/>
          <p:nvPr/>
        </p:nvSpPr>
        <p:spPr>
          <a:xfrm>
            <a:off x="8218094" y="6132288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A1389933-3C72-461A-B1B5-CA23B999269E}"/>
              </a:ext>
            </a:extLst>
          </p:cNvPr>
          <p:cNvCxnSpPr>
            <a:cxnSpLocks/>
            <a:stCxn id="150" idx="2"/>
            <a:endCxn id="153" idx="0"/>
          </p:cNvCxnSpPr>
          <p:nvPr/>
        </p:nvCxnSpPr>
        <p:spPr>
          <a:xfrm>
            <a:off x="8423796" y="5625993"/>
            <a:ext cx="0" cy="50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99229D02-B1EC-40DC-A228-B206CEE0DB1B}"/>
              </a:ext>
            </a:extLst>
          </p:cNvPr>
          <p:cNvSpPr/>
          <p:nvPr/>
        </p:nvSpPr>
        <p:spPr>
          <a:xfrm>
            <a:off x="9934173" y="4212990"/>
            <a:ext cx="1196247" cy="534007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将优惠券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、用户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和订单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存入阻塞队列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7EA29F2D-51D0-4024-8ECF-97E25B2CAD63}"/>
              </a:ext>
            </a:extLst>
          </p:cNvPr>
          <p:cNvCxnSpPr>
            <a:cxnSpLocks/>
            <a:stCxn id="142" idx="3"/>
            <a:endCxn id="156" idx="1"/>
          </p:cNvCxnSpPr>
          <p:nvPr/>
        </p:nvCxnSpPr>
        <p:spPr>
          <a:xfrm>
            <a:off x="9178984" y="4479994"/>
            <a:ext cx="755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6AF0B2A1-4A26-4A4B-B488-B8CA2F056B24}"/>
              </a:ext>
            </a:extLst>
          </p:cNvPr>
          <p:cNvSpPr txBox="1"/>
          <p:nvPr/>
        </p:nvSpPr>
        <p:spPr>
          <a:xfrm>
            <a:off x="9228235" y="42371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BBAECF7B-5D8E-460D-BBDB-31DF57CB29A0}"/>
              </a:ext>
            </a:extLst>
          </p:cNvPr>
          <p:cNvSpPr/>
          <p:nvPr/>
        </p:nvSpPr>
        <p:spPr>
          <a:xfrm>
            <a:off x="10148635" y="524049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订单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3A24E51E-1D47-4E40-B6AF-FC63D91BC091}"/>
              </a:ext>
            </a:extLst>
          </p:cNvPr>
          <p:cNvCxnSpPr>
            <a:cxnSpLocks/>
            <a:stCxn id="91" idx="2"/>
            <a:endCxn id="164" idx="0"/>
          </p:cNvCxnSpPr>
          <p:nvPr/>
        </p:nvCxnSpPr>
        <p:spPr>
          <a:xfrm>
            <a:off x="3729709" y="4291059"/>
            <a:ext cx="0" cy="53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3683C7F2-324A-46FB-BD96-51C91AF6AA7F}"/>
              </a:ext>
            </a:extLst>
          </p:cNvPr>
          <p:cNvSpPr txBox="1"/>
          <p:nvPr/>
        </p:nvSpPr>
        <p:spPr>
          <a:xfrm>
            <a:off x="3735531" y="4405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7FA654CB-B0FB-48CA-910D-AE8ECB71F111}"/>
              </a:ext>
            </a:extLst>
          </p:cNvPr>
          <p:cNvSpPr/>
          <p:nvPr/>
        </p:nvSpPr>
        <p:spPr>
          <a:xfrm>
            <a:off x="3346048" y="482180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2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EEC14D3E-D80D-4106-90C3-9A083E48D21E}"/>
              </a:ext>
            </a:extLst>
          </p:cNvPr>
          <p:cNvCxnSpPr>
            <a:cxnSpLocks/>
            <a:stCxn id="164" idx="2"/>
            <a:endCxn id="82" idx="6"/>
          </p:cNvCxnSpPr>
          <p:nvPr/>
        </p:nvCxnSpPr>
        <p:spPr>
          <a:xfrm rot="5400000">
            <a:off x="2493387" y="4549166"/>
            <a:ext cx="563571" cy="1909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A9A6F48E-7CA7-4A57-94A5-14F1DE08EACF}"/>
              </a:ext>
            </a:extLst>
          </p:cNvPr>
          <p:cNvCxnSpPr>
            <a:cxnSpLocks/>
            <a:stCxn id="156" idx="2"/>
            <a:endCxn id="161" idx="0"/>
          </p:cNvCxnSpPr>
          <p:nvPr/>
        </p:nvCxnSpPr>
        <p:spPr>
          <a:xfrm flipH="1">
            <a:off x="10532296" y="4746997"/>
            <a:ext cx="1" cy="49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4CA6392D-730B-4F09-893E-62EA6B76BA9E}"/>
              </a:ext>
            </a:extLst>
          </p:cNvPr>
          <p:cNvCxnSpPr>
            <a:cxnSpLocks/>
            <a:stCxn id="161" idx="2"/>
            <a:endCxn id="153" idx="6"/>
          </p:cNvCxnSpPr>
          <p:nvPr/>
        </p:nvCxnSpPr>
        <p:spPr>
          <a:xfrm rot="5400000">
            <a:off x="9273225" y="4996874"/>
            <a:ext cx="615344" cy="1902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表格 17">
            <a:extLst>
              <a:ext uri="{FF2B5EF4-FFF2-40B4-BE49-F238E27FC236}">
                <a16:creationId xmlns:a16="http://schemas.microsoft.com/office/drawing/2014/main" id="{D20629B5-4ADC-4731-9D89-5C15E9EA6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31419"/>
              </p:ext>
            </p:extLst>
          </p:nvPr>
        </p:nvGraphicFramePr>
        <p:xfrm>
          <a:off x="3109779" y="1477908"/>
          <a:ext cx="2235790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95696">
                  <a:extLst>
                    <a:ext uri="{9D8B030D-6E8A-4147-A177-3AD203B41FA5}">
                      <a16:colId xmlns:a16="http://schemas.microsoft.com/office/drawing/2014/main" val="3843670553"/>
                    </a:ext>
                  </a:extLst>
                </a:gridCol>
                <a:gridCol w="940094">
                  <a:extLst>
                    <a:ext uri="{9D8B030D-6E8A-4147-A177-3AD203B41FA5}">
                      <a16:colId xmlns:a16="http://schemas.microsoft.com/office/drawing/2014/main" val="1048393939"/>
                    </a:ext>
                  </a:extLst>
                </a:gridCol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23720"/>
                  </a:ext>
                </a:extLst>
              </a:tr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stock:vid:7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100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12160"/>
                  </a:ext>
                </a:extLst>
              </a:tr>
            </a:tbl>
          </a:graphicData>
        </a:graphic>
      </p:graphicFrame>
      <p:graphicFrame>
        <p:nvGraphicFramePr>
          <p:cNvPr id="59" name="表格 17">
            <a:extLst>
              <a:ext uri="{FF2B5EF4-FFF2-40B4-BE49-F238E27FC236}">
                <a16:creationId xmlns:a16="http://schemas.microsoft.com/office/drawing/2014/main" id="{278F4857-E6C9-4F6E-BCBA-80993B632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2586"/>
              </p:ext>
            </p:extLst>
          </p:nvPr>
        </p:nvGraphicFramePr>
        <p:xfrm>
          <a:off x="5864850" y="1461560"/>
          <a:ext cx="4929181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550934">
                  <a:extLst>
                    <a:ext uri="{9D8B030D-6E8A-4147-A177-3AD203B41FA5}">
                      <a16:colId xmlns:a16="http://schemas.microsoft.com/office/drawing/2014/main" val="3843670553"/>
                    </a:ext>
                  </a:extLst>
                </a:gridCol>
                <a:gridCol w="3378247">
                  <a:extLst>
                    <a:ext uri="{9D8B030D-6E8A-4147-A177-3AD203B41FA5}">
                      <a16:colId xmlns:a16="http://schemas.microsoft.com/office/drawing/2014/main" val="1048393939"/>
                    </a:ext>
                  </a:extLst>
                </a:gridCol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23720"/>
                  </a:ext>
                </a:extLst>
              </a:tr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order:vid:7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12160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59B04110-B078-4BFA-BE46-1FFC363462E0}"/>
              </a:ext>
            </a:extLst>
          </p:cNvPr>
          <p:cNvSpPr txBox="1"/>
          <p:nvPr/>
        </p:nvSpPr>
        <p:spPr>
          <a:xfrm>
            <a:off x="7759557" y="1763833"/>
            <a:ext cx="290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60D69D4-CCE7-4495-A291-6CF9EF01E67F}"/>
              </a:ext>
            </a:extLst>
          </p:cNvPr>
          <p:cNvSpPr txBox="1"/>
          <p:nvPr/>
        </p:nvSpPr>
        <p:spPr>
          <a:xfrm>
            <a:off x="7904581" y="1760610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2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CD72024-D4CF-4588-A643-4E41976B3756}"/>
              </a:ext>
            </a:extLst>
          </p:cNvPr>
          <p:cNvSpPr txBox="1"/>
          <p:nvPr/>
        </p:nvSpPr>
        <p:spPr>
          <a:xfrm>
            <a:off x="8290671" y="1758716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3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2C5DC55-EE3A-432B-B5A3-72F25210AF6E}"/>
              </a:ext>
            </a:extLst>
          </p:cNvPr>
          <p:cNvSpPr txBox="1"/>
          <p:nvPr/>
        </p:nvSpPr>
        <p:spPr>
          <a:xfrm>
            <a:off x="8676761" y="1756822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5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AE65C13-55DA-449E-8846-4B2652F808C1}"/>
              </a:ext>
            </a:extLst>
          </p:cNvPr>
          <p:cNvSpPr txBox="1"/>
          <p:nvPr/>
        </p:nvSpPr>
        <p:spPr>
          <a:xfrm>
            <a:off x="9062851" y="1754928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7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798FEC9-820A-48CD-B231-D1972440AD95}"/>
              </a:ext>
            </a:extLst>
          </p:cNvPr>
          <p:cNvSpPr txBox="1"/>
          <p:nvPr/>
        </p:nvSpPr>
        <p:spPr>
          <a:xfrm>
            <a:off x="9448941" y="1753034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8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8" name="动作按钮: 后退或前一项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137314C-CF6B-4762-A897-7689A373C299}"/>
              </a:ext>
            </a:extLst>
          </p:cNvPr>
          <p:cNvSpPr/>
          <p:nvPr/>
        </p:nvSpPr>
        <p:spPr>
          <a:xfrm>
            <a:off x="11670890" y="6132288"/>
            <a:ext cx="358102" cy="316704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circular-database_20778">
            <a:extLst>
              <a:ext uri="{FF2B5EF4-FFF2-40B4-BE49-F238E27FC236}">
                <a16:creationId xmlns:a16="http://schemas.microsoft.com/office/drawing/2014/main" id="{B20C2F89-6473-4680-94CA-C165A3171B51}"/>
              </a:ext>
            </a:extLst>
          </p:cNvPr>
          <p:cNvSpPr/>
          <p:nvPr/>
        </p:nvSpPr>
        <p:spPr>
          <a:xfrm>
            <a:off x="11345690" y="3216821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C9D818AD-07C1-4D5C-9A56-C18924DB67CD}"/>
              </a:ext>
            </a:extLst>
          </p:cNvPr>
          <p:cNvCxnSpPr>
            <a:stCxn id="156" idx="0"/>
          </p:cNvCxnSpPr>
          <p:nvPr/>
        </p:nvCxnSpPr>
        <p:spPr>
          <a:xfrm rot="5400000" flipH="1" flipV="1">
            <a:off x="10546998" y="3414299"/>
            <a:ext cx="783990" cy="813393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05A802BA-D49A-4B4F-B3E4-6C67DCF981A8}"/>
              </a:ext>
            </a:extLst>
          </p:cNvPr>
          <p:cNvSpPr txBox="1"/>
          <p:nvPr/>
        </p:nvSpPr>
        <p:spPr>
          <a:xfrm>
            <a:off x="10476315" y="3502807"/>
            <a:ext cx="497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异步下单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53712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77" grpId="0" animBg="1"/>
      <p:bldP spid="80" grpId="0" animBg="1"/>
      <p:bldP spid="82" grpId="0" animBg="1"/>
      <p:bldP spid="87" grpId="0"/>
      <p:bldP spid="88" grpId="0" animBg="1"/>
      <p:bldP spid="90" grpId="0"/>
      <p:bldP spid="91" grpId="0" animBg="1"/>
      <p:bldP spid="99" grpId="0" animBg="1"/>
      <p:bldP spid="103" grpId="0"/>
      <p:bldP spid="107" grpId="0" animBg="1"/>
      <p:bldP spid="125" grpId="0" animBg="1"/>
      <p:bldP spid="133" grpId="0" animBg="1"/>
      <p:bldP spid="135" grpId="0" animBg="1"/>
      <p:bldP spid="142" grpId="0" animBg="1"/>
      <p:bldP spid="149" grpId="0"/>
      <p:bldP spid="150" grpId="0" animBg="1"/>
      <p:bldP spid="153" grpId="0" animBg="1"/>
      <p:bldP spid="156" grpId="0" animBg="1"/>
      <p:bldP spid="158" grpId="0"/>
      <p:bldP spid="161" grpId="0" animBg="1"/>
      <p:bldP spid="163" grpId="0"/>
      <p:bldP spid="164" grpId="0" animBg="1"/>
      <p:bldP spid="17" grpId="0"/>
      <p:bldP spid="62" grpId="0"/>
      <p:bldP spid="63" grpId="0"/>
      <p:bldP spid="64" grpId="0"/>
      <p:bldP spid="65" grpId="0"/>
      <p:bldP spid="66" grpId="0"/>
      <p:bldP spid="28" grpId="0" animBg="1"/>
      <p:bldP spid="78" grpId="0" animBg="1"/>
      <p:bldP spid="8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1F9E6D-5574-4CCA-833D-15DD73B93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改进秒杀业务，提高并发性能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623FE8-98A7-484A-A6E7-DD5895382C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新增秒杀优惠券的同时，将优惠券信息保存到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基于</a:t>
            </a:r>
            <a:r>
              <a:rPr lang="en-US" altLang="zh-CN"/>
              <a:t>Lua</a:t>
            </a:r>
            <a:r>
              <a:rPr lang="zh-CN" altLang="en-US"/>
              <a:t>脚本，判断秒杀库存、一人一单，决定用户是否抢购成功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如果抢购成功，将优惠券</a:t>
            </a:r>
            <a:r>
              <a:rPr lang="en-US" altLang="zh-CN"/>
              <a:t>id</a:t>
            </a:r>
            <a:r>
              <a:rPr lang="zh-CN" altLang="en-US"/>
              <a:t>和用户</a:t>
            </a:r>
            <a:r>
              <a:rPr lang="en-US" altLang="zh-CN"/>
              <a:t>id</a:t>
            </a:r>
            <a:r>
              <a:rPr lang="zh-CN" altLang="en-US"/>
              <a:t>封装后存入阻塞队列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开启线程任务，不断从阻塞队列中获取信息，实现异步下单功能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475154"/>
      </p:ext>
    </p:extLst>
  </p:cSld>
  <p:clrMapOvr>
    <a:masterClrMapping/>
  </p:clrMapOvr>
  <p:transition spd="med">
    <p:pull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BF345-4A51-462E-990A-0DE37B6B53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秒杀业务的优化思路是什么？</a:t>
            </a:r>
            <a:endParaRPr lang="en-US" altLang="zh-CN"/>
          </a:p>
          <a:p>
            <a:pPr>
              <a:buFont typeface="+mj-ea"/>
              <a:buAutoNum type="circleNumDbPlain"/>
            </a:pPr>
            <a:r>
              <a:rPr lang="zh-CN" altLang="en-US" sz="1600"/>
              <a:t>先利用</a:t>
            </a:r>
            <a:r>
              <a:rPr lang="en-US" altLang="zh-CN" sz="1600"/>
              <a:t>Redis</a:t>
            </a:r>
            <a:r>
              <a:rPr lang="zh-CN" altLang="en-US" sz="1600"/>
              <a:t>完成库存余量、一人一单判断，完成抢单业务</a:t>
            </a:r>
            <a:endParaRPr lang="en-US" altLang="zh-CN" sz="1600"/>
          </a:p>
          <a:p>
            <a:pPr>
              <a:buFont typeface="+mj-ea"/>
              <a:buAutoNum type="circleNumDbPlain"/>
            </a:pPr>
            <a:r>
              <a:rPr lang="zh-CN" altLang="en-US" sz="1600"/>
              <a:t>再将下单业务放入阻塞队列，利用独立线程异步下单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基于阻塞队列的异步秒杀存在哪些问题？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/>
              <a:t>内存限制问题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/>
              <a:t>数据安全问题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l"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7093071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0120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消息队列</a:t>
            </a:r>
            <a:r>
              <a:rPr lang="zh-CN" altLang="en-US"/>
              <a:t>（</a:t>
            </a:r>
            <a:r>
              <a:rPr lang="en-US" altLang="zh-CN" b="1"/>
              <a:t>M</a:t>
            </a:r>
            <a:r>
              <a:rPr lang="en-US" altLang="zh-CN"/>
              <a:t>essage </a:t>
            </a:r>
            <a:r>
              <a:rPr lang="en-US" altLang="zh-CN" b="1"/>
              <a:t>Q</a:t>
            </a:r>
            <a:r>
              <a:rPr lang="en-US" altLang="zh-CN"/>
              <a:t>ueue</a:t>
            </a:r>
            <a:r>
              <a:rPr lang="zh-CN" altLang="en-US"/>
              <a:t>），字面意思就是存放消息的队列。最简单的消息队列模型包括</a:t>
            </a:r>
            <a:r>
              <a:rPr lang="en-US" altLang="zh-CN"/>
              <a:t>3</a:t>
            </a:r>
            <a:r>
              <a:rPr lang="zh-CN" altLang="en-US"/>
              <a:t>个角色：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消息队列：存储和管理消息，也被称为消息代理（</a:t>
            </a:r>
            <a:r>
              <a:rPr lang="en-US" altLang="zh-CN"/>
              <a:t>Message Broker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生产者：发送消息到消息队列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消费者：从消息队列获取消息并处理消息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403744" y="3811914"/>
            <a:ext cx="161676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78F2E83-EA41-49E1-8B00-0AE5DB032564}"/>
              </a:ext>
            </a:extLst>
          </p:cNvPr>
          <p:cNvSpPr/>
          <p:nvPr/>
        </p:nvSpPr>
        <p:spPr>
          <a:xfrm>
            <a:off x="1529627" y="4745362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判断秒杀时间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和库存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6F82C6-2C22-41A9-82AF-DCDE3739B1C6}"/>
              </a:ext>
            </a:extLst>
          </p:cNvPr>
          <p:cNvSpPr/>
          <p:nvPr/>
        </p:nvSpPr>
        <p:spPr>
          <a:xfrm>
            <a:off x="1529627" y="5362436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校验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一人一单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358202" y="2914458"/>
            <a:ext cx="747711" cy="2385094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1200"/>
              <a:t>Message Queue</a:t>
            </a:r>
            <a:endParaRPr lang="zh-CN" altLang="en-US" sz="120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64B35-7372-49D7-9A39-DB10D89F58A9}"/>
              </a:ext>
            </a:extLst>
          </p:cNvPr>
          <p:cNvSpPr/>
          <p:nvPr/>
        </p:nvSpPr>
        <p:spPr>
          <a:xfrm>
            <a:off x="1529627" y="6006404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发送优惠券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和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用户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到消息队列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020510" y="4107004"/>
            <a:ext cx="15190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8443605" y="3811914"/>
            <a:ext cx="1561007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924605" y="4107004"/>
            <a:ext cx="151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C26923-2663-44A2-8892-83114E0A5AB7}"/>
              </a:ext>
            </a:extLst>
          </p:cNvPr>
          <p:cNvSpPr/>
          <p:nvPr/>
        </p:nvSpPr>
        <p:spPr>
          <a:xfrm>
            <a:off x="8697058" y="4745362"/>
            <a:ext cx="1054100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接收消息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完成下单</a:t>
            </a:r>
          </a:p>
        </p:txBody>
      </p:sp>
    </p:spTree>
    <p:extLst>
      <p:ext uri="{BB962C8B-B14F-4D97-AF65-F5344CB8AC3E}">
        <p14:creationId xmlns:p14="http://schemas.microsoft.com/office/powerpoint/2010/main" val="31552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  <p:bldP spid="11" grpId="0" animBg="1"/>
      <p:bldP spid="1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消息队列</a:t>
            </a:r>
            <a:r>
              <a:rPr lang="zh-CN" altLang="en-US"/>
              <a:t>（</a:t>
            </a:r>
            <a:r>
              <a:rPr lang="en-US" altLang="zh-CN" b="1"/>
              <a:t>M</a:t>
            </a:r>
            <a:r>
              <a:rPr lang="en-US" altLang="zh-CN"/>
              <a:t>essage </a:t>
            </a:r>
            <a:r>
              <a:rPr lang="en-US" altLang="zh-CN" b="1"/>
              <a:t>Q</a:t>
            </a:r>
            <a:r>
              <a:rPr lang="en-US" altLang="zh-CN"/>
              <a:t>ueue</a:t>
            </a:r>
            <a:r>
              <a:rPr lang="zh-CN" altLang="en-US"/>
              <a:t>），字面意思就是存放消息的队列。最简单的消息队列模型包括</a:t>
            </a:r>
            <a:r>
              <a:rPr lang="en-US" altLang="zh-CN"/>
              <a:t>3</a:t>
            </a:r>
            <a:r>
              <a:rPr lang="zh-CN" altLang="en-US"/>
              <a:t>个角色：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消息队列：存储和管理消息，也被称为消息代理（</a:t>
            </a:r>
            <a:r>
              <a:rPr lang="en-US" altLang="zh-CN"/>
              <a:t>Message Broker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生产者：发送消息到消息队列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消费者：从消息队列获取消息并处理消息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403744" y="5546577"/>
            <a:ext cx="161676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358202" y="4649121"/>
            <a:ext cx="747711" cy="2385094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1200"/>
              <a:t>Message Queue</a:t>
            </a:r>
            <a:endParaRPr lang="zh-CN" altLang="en-US" sz="12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020510" y="5841667"/>
            <a:ext cx="15190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8443605" y="5546577"/>
            <a:ext cx="1561007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924605" y="5841667"/>
            <a:ext cx="151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4733C14-006A-440C-9BFC-D6C3A1B4BCB9}"/>
              </a:ext>
            </a:extLst>
          </p:cNvPr>
          <p:cNvSpPr txBox="1">
            <a:spLocks/>
          </p:cNvSpPr>
          <p:nvPr/>
        </p:nvSpPr>
        <p:spPr>
          <a:xfrm>
            <a:off x="710563" y="3327440"/>
            <a:ext cx="10698800" cy="4909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提供了三种不同的方式来实现消息队列：</a:t>
            </a:r>
            <a:endParaRPr lang="en-US" altLang="zh-CN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/>
              <a:t>list</a:t>
            </a:r>
            <a:r>
              <a:rPr lang="zh-CN" altLang="en-US"/>
              <a:t>结构：基于</a:t>
            </a:r>
            <a:r>
              <a:rPr lang="en-US" altLang="zh-CN"/>
              <a:t>List</a:t>
            </a:r>
            <a:r>
              <a:rPr lang="zh-CN" altLang="en-US"/>
              <a:t>结构模拟消息队列</a:t>
            </a:r>
            <a:endParaRPr lang="en-US" altLang="zh-CN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/>
              <a:t>PubSub</a:t>
            </a:r>
            <a:r>
              <a:rPr lang="zh-CN" altLang="en-US"/>
              <a:t>：基本的点对点消息模型</a:t>
            </a:r>
            <a:endParaRPr lang="en-US" altLang="zh-CN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/>
              <a:t>Stream</a:t>
            </a:r>
            <a:r>
              <a:rPr lang="zh-CN" altLang="en-US"/>
              <a:t>：比较完善的消息队列模型</a:t>
            </a:r>
          </a:p>
        </p:txBody>
      </p:sp>
    </p:spTree>
    <p:extLst>
      <p:ext uri="{BB962C8B-B14F-4D97-AF65-F5344CB8AC3E}">
        <p14:creationId xmlns:p14="http://schemas.microsoft.com/office/powerpoint/2010/main" val="413749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发送短信验证码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659BD-6DAD-4D36-8A61-5FAD1527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83183"/>
            <a:ext cx="2549678" cy="4549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FF2896-7E68-44D3-9F21-E1E6BB4A1F21}"/>
              </a:ext>
            </a:extLst>
          </p:cNvPr>
          <p:cNvSpPr/>
          <p:nvPr/>
        </p:nvSpPr>
        <p:spPr>
          <a:xfrm>
            <a:off x="2835564" y="5787190"/>
            <a:ext cx="360218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463576-ED9D-4208-B307-F8CC6496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18" y="1583183"/>
            <a:ext cx="2619159" cy="4561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84F2D88A-5901-4F4D-84B2-5EFAFE6999A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3195782" y="3863912"/>
            <a:ext cx="1335036" cy="210200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8E4899FB-C3DE-46D3-B093-E64B5A342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692" y="1554242"/>
            <a:ext cx="3214428" cy="1535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8888AB-80A9-4665-84B6-DF5D740CAF41}"/>
              </a:ext>
            </a:extLst>
          </p:cNvPr>
          <p:cNvSpPr/>
          <p:nvPr/>
        </p:nvSpPr>
        <p:spPr>
          <a:xfrm>
            <a:off x="6095999" y="1964570"/>
            <a:ext cx="1053977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212E79E-01D4-4832-8BFF-7455DDE5CEA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7149976" y="2143295"/>
            <a:ext cx="1116716" cy="17872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A6E58C22-369B-494E-BEBF-5DED1004A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19228"/>
              </p:ext>
            </p:extLst>
          </p:nvPr>
        </p:nvGraphicFramePr>
        <p:xfrm>
          <a:off x="8266692" y="4325236"/>
          <a:ext cx="3214428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61064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2053364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/user/code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phone,</a:t>
                      </a:r>
                      <a:r>
                        <a:rPr lang="zh-CN" altLang="en-US" sz="1400"/>
                        <a:t>电话号码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7B7F650-D662-4CAF-B06B-4369CDB12CE0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9873906" y="3089797"/>
            <a:ext cx="0" cy="1235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2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消息队列</a:t>
            </a:r>
            <a:r>
              <a:rPr lang="zh-CN" altLang="en-US"/>
              <a:t>（</a:t>
            </a:r>
            <a:r>
              <a:rPr lang="en-US" altLang="zh-CN" b="1"/>
              <a:t>M</a:t>
            </a:r>
            <a:r>
              <a:rPr lang="en-US" altLang="zh-CN"/>
              <a:t>essage </a:t>
            </a:r>
            <a:r>
              <a:rPr lang="en-US" altLang="zh-CN" b="1"/>
              <a:t>Q</a:t>
            </a:r>
            <a:r>
              <a:rPr lang="en-US" altLang="zh-CN"/>
              <a:t>ueue</a:t>
            </a:r>
            <a:r>
              <a:rPr lang="zh-CN" altLang="en-US"/>
              <a:t>），字面意思就是存放消息的队列。而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list</a:t>
            </a:r>
            <a:r>
              <a:rPr lang="zh-CN" altLang="en-US"/>
              <a:t>数据结构是一个双向链表，很容易模拟出队列效果。</a:t>
            </a:r>
            <a:endParaRPr lang="en-US" altLang="zh-CN"/>
          </a:p>
          <a:p>
            <a:r>
              <a:rPr lang="zh-CN" altLang="en-US"/>
              <a:t>队列是入口和出口不在一边，因此我们可以利用：</a:t>
            </a:r>
            <a:r>
              <a:rPr lang="en-US" altLang="zh-CN"/>
              <a:t>LPUSH </a:t>
            </a:r>
            <a:r>
              <a:rPr lang="zh-CN" altLang="en-US"/>
              <a:t>结合 </a:t>
            </a:r>
            <a:r>
              <a:rPr lang="en-US" altLang="zh-CN"/>
              <a:t>RPOP</a:t>
            </a:r>
            <a:r>
              <a:rPr lang="zh-CN" altLang="en-US"/>
              <a:t>、或者 </a:t>
            </a:r>
            <a:r>
              <a:rPr lang="en-US" altLang="zh-CN"/>
              <a:t>RPUSH </a:t>
            </a:r>
            <a:r>
              <a:rPr lang="zh-CN" altLang="en-US"/>
              <a:t>结合 </a:t>
            </a:r>
            <a:r>
              <a:rPr lang="en-US" altLang="zh-CN"/>
              <a:t>LPOP</a:t>
            </a:r>
            <a:r>
              <a:rPr lang="zh-CN" altLang="en-US"/>
              <a:t>来实现。</a:t>
            </a:r>
            <a:endParaRPr lang="en-US" altLang="zh-CN"/>
          </a:p>
          <a:p>
            <a:r>
              <a:rPr lang="zh-CN" altLang="en-US"/>
              <a:t>不过要注意的是，当队列中没有消息时</a:t>
            </a:r>
            <a:r>
              <a:rPr lang="en-US" altLang="zh-CN"/>
              <a:t>RPOP</a:t>
            </a:r>
            <a:r>
              <a:rPr lang="zh-CN" altLang="en-US"/>
              <a:t>或</a:t>
            </a:r>
            <a:r>
              <a:rPr lang="en-US" altLang="zh-CN"/>
              <a:t>LPOP</a:t>
            </a:r>
            <a:r>
              <a:rPr lang="zh-CN" altLang="en-US"/>
              <a:t>操作会返回</a:t>
            </a:r>
            <a:r>
              <a:rPr lang="en-US" altLang="zh-CN"/>
              <a:t>null</a:t>
            </a:r>
            <a:r>
              <a:rPr lang="zh-CN" altLang="en-US"/>
              <a:t>，并不像</a:t>
            </a:r>
            <a:r>
              <a:rPr lang="en-US" altLang="zh-CN"/>
              <a:t>JVM</a:t>
            </a:r>
            <a:r>
              <a:rPr lang="zh-CN" altLang="en-US"/>
              <a:t>的阻塞队列那样会阻塞并等待消息。因此这里应该使用</a:t>
            </a:r>
            <a:r>
              <a:rPr lang="en-US" altLang="zh-CN" b="1"/>
              <a:t>BRPOP</a:t>
            </a:r>
            <a:r>
              <a:rPr lang="zh-CN" altLang="en-US"/>
              <a:t>或者</a:t>
            </a:r>
            <a:r>
              <a:rPr lang="en-US" altLang="zh-CN" b="1"/>
              <a:t>BLPOP</a:t>
            </a:r>
            <a:r>
              <a:rPr lang="zh-CN" altLang="en-US"/>
              <a:t>来实现阻塞效果。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 sz="2000">
                <a:solidFill>
                  <a:srgbClr val="AD2B26"/>
                </a:solidFill>
              </a:rPr>
              <a:t>List</a:t>
            </a:r>
            <a:r>
              <a:rPr lang="zh-CN" altLang="en-US" sz="2000">
                <a:solidFill>
                  <a:srgbClr val="AD2B26"/>
                </a:solidFill>
              </a:rPr>
              <a:t>结构模拟消息队列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767687" y="4205735"/>
            <a:ext cx="988960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610208" y="3196341"/>
            <a:ext cx="747711" cy="2608969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lIns="36000" tIns="0" rIns="36000" bIns="0" rtlCol="0" anchor="t"/>
          <a:lstStyle/>
          <a:p>
            <a:pPr algn="ctr"/>
            <a:r>
              <a:rPr lang="en-US" altLang="zh-CN" sz="1200"/>
              <a:t>Message Queue</a:t>
            </a:r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756647" y="4500825"/>
            <a:ext cx="1922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9238129" y="4205735"/>
            <a:ext cx="113042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7288548" y="4500825"/>
            <a:ext cx="1949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443B1A-5AFD-43A5-952D-5015CCF11DDE}"/>
              </a:ext>
            </a:extLst>
          </p:cNvPr>
          <p:cNvSpPr txBox="1"/>
          <p:nvPr/>
        </p:nvSpPr>
        <p:spPr>
          <a:xfrm>
            <a:off x="3287684" y="4172178"/>
            <a:ext cx="88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LPUSH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9EE6EA-1B54-499C-86D6-123883204481}"/>
              </a:ext>
            </a:extLst>
          </p:cNvPr>
          <p:cNvSpPr txBox="1"/>
          <p:nvPr/>
        </p:nvSpPr>
        <p:spPr>
          <a:xfrm>
            <a:off x="7893422" y="4172178"/>
            <a:ext cx="88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RPOP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5860F35-98E8-4F07-A0EB-C32D01939093}"/>
              </a:ext>
            </a:extLst>
          </p:cNvPr>
          <p:cNvSpPr/>
          <p:nvPr/>
        </p:nvSpPr>
        <p:spPr>
          <a:xfrm>
            <a:off x="2224231" y="4385080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D63DF72-05EA-4DBD-828A-3B886DC61345}"/>
              </a:ext>
            </a:extLst>
          </p:cNvPr>
          <p:cNvSpPr/>
          <p:nvPr/>
        </p:nvSpPr>
        <p:spPr>
          <a:xfrm>
            <a:off x="2224231" y="4385080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msg2</a:t>
            </a:r>
            <a:endParaRPr lang="zh-CN" altLang="en-US" sz="1100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0.32994 -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0.25937 -0.0013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94 -0.00139 L 0.66966 -0.0013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CDB966-3203-46C5-BDB1-2D87E5350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List</a:t>
            </a:r>
            <a:r>
              <a:rPr lang="zh-CN" altLang="en-US"/>
              <a:t>的消息队列有哪些优缺点？</a:t>
            </a:r>
            <a:endParaRPr lang="en-US" altLang="zh-CN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优点：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利用</a:t>
            </a:r>
            <a:r>
              <a:rPr lang="en-US" altLang="zh-CN" sz="1600"/>
              <a:t>Redis</a:t>
            </a:r>
            <a:r>
              <a:rPr lang="zh-CN" altLang="en-US" sz="1600"/>
              <a:t>存储，不受限于</a:t>
            </a:r>
            <a:r>
              <a:rPr lang="en-US" altLang="zh-CN" sz="1600"/>
              <a:t>JVM</a:t>
            </a:r>
            <a:r>
              <a:rPr lang="zh-CN" altLang="en-US" sz="1600"/>
              <a:t>内存上限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基于</a:t>
            </a:r>
            <a:r>
              <a:rPr lang="en-US" altLang="zh-CN" sz="1600"/>
              <a:t>Redis</a:t>
            </a:r>
            <a:r>
              <a:rPr lang="zh-CN" altLang="en-US" sz="1600"/>
              <a:t>的持久化机制，数据安全性有保证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可以满足消息有序性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缺点：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无法避免消息丢失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只支持单消费者</a:t>
            </a:r>
          </a:p>
        </p:txBody>
      </p:sp>
    </p:spTree>
    <p:extLst>
      <p:ext uri="{BB962C8B-B14F-4D97-AF65-F5344CB8AC3E}">
        <p14:creationId xmlns:p14="http://schemas.microsoft.com/office/powerpoint/2010/main" val="18171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en-US" altLang="zh-CN" b="1"/>
              <a:t>PubSub</a:t>
            </a:r>
            <a:r>
              <a:rPr lang="zh-CN" altLang="en-US" b="1"/>
              <a:t>（发布订阅）</a:t>
            </a:r>
            <a:r>
              <a:rPr lang="zh-CN" altLang="en-US"/>
              <a:t>是</a:t>
            </a:r>
            <a:r>
              <a:rPr lang="en-US" altLang="zh-CN"/>
              <a:t>Redis2.0</a:t>
            </a:r>
            <a:r>
              <a:rPr lang="zh-CN" altLang="en-US"/>
              <a:t>版本引入的消息传递模型。顾名思义，消费者可以订阅一个或多个</a:t>
            </a:r>
            <a:r>
              <a:rPr lang="en-US" altLang="zh-CN"/>
              <a:t>channel</a:t>
            </a:r>
            <a:r>
              <a:rPr lang="zh-CN" altLang="en-US"/>
              <a:t>，生产者向对应</a:t>
            </a:r>
            <a:r>
              <a:rPr lang="en-US" altLang="zh-CN"/>
              <a:t>channel</a:t>
            </a:r>
            <a:r>
              <a:rPr lang="zh-CN" altLang="en-US"/>
              <a:t>发送消息后，所有订阅者都能收到相关消息。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AD2B26"/>
                </a:solidFill>
              </a:rPr>
              <a:t>SUBSCRIBE channel [channel] </a:t>
            </a:r>
            <a:r>
              <a:rPr lang="zh-CN" altLang="en-US"/>
              <a:t>：订阅一个或多个频道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AD2B26"/>
                </a:solidFill>
              </a:rPr>
              <a:t>PUBLISH channel msg </a:t>
            </a:r>
            <a:r>
              <a:rPr lang="zh-CN" altLang="en-US"/>
              <a:t>：向一个频道发送消息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/>
              <a:t> </a:t>
            </a:r>
            <a:r>
              <a:rPr lang="en-US" altLang="zh-CN">
                <a:solidFill>
                  <a:srgbClr val="AD2B26"/>
                </a:solidFill>
              </a:rPr>
              <a:t>PSUBSCRIBE pattern[pattern] </a:t>
            </a:r>
            <a:r>
              <a:rPr lang="zh-CN" altLang="en-US"/>
              <a:t>：订阅与</a:t>
            </a:r>
            <a:r>
              <a:rPr lang="en-US" altLang="zh-CN"/>
              <a:t>pattern</a:t>
            </a:r>
            <a:r>
              <a:rPr lang="zh-CN" altLang="en-US"/>
              <a:t>格式匹配的所有频道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 sz="2000">
                <a:solidFill>
                  <a:srgbClr val="AD2B26"/>
                </a:solidFill>
              </a:rPr>
              <a:t>PubSub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767687" y="4447781"/>
            <a:ext cx="988960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610208" y="3438387"/>
            <a:ext cx="747711" cy="2608969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lIns="36000" tIns="0" rIns="36000" bIns="0" rtlCol="0" anchor="t"/>
          <a:lstStyle/>
          <a:p>
            <a:pPr algn="ctr"/>
            <a:r>
              <a:rPr lang="en-US" altLang="zh-CN" sz="1200"/>
              <a:t>Message Queue</a:t>
            </a:r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756647" y="4742871"/>
            <a:ext cx="1922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9238129" y="3425857"/>
            <a:ext cx="113042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288548" y="3720947"/>
            <a:ext cx="1949581" cy="102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5860F35-98E8-4F07-A0EB-C32D01939093}"/>
              </a:ext>
            </a:extLst>
          </p:cNvPr>
          <p:cNvSpPr/>
          <p:nvPr/>
        </p:nvSpPr>
        <p:spPr>
          <a:xfrm>
            <a:off x="2224231" y="4627126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B8A83E2-F939-4FF2-8C8F-312CE273D6DC}"/>
              </a:ext>
            </a:extLst>
          </p:cNvPr>
          <p:cNvSpPr/>
          <p:nvPr/>
        </p:nvSpPr>
        <p:spPr>
          <a:xfrm>
            <a:off x="9238129" y="5449446"/>
            <a:ext cx="113042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CDABAA3-4803-4C21-BEC1-50EE092427A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7288548" y="4742871"/>
            <a:ext cx="1949581" cy="100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BFB46D7-7E09-48AA-B810-68560CAFBBE8}"/>
              </a:ext>
            </a:extLst>
          </p:cNvPr>
          <p:cNvSpPr txBox="1"/>
          <p:nvPr/>
        </p:nvSpPr>
        <p:spPr>
          <a:xfrm>
            <a:off x="8606117" y="4125538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subscribe order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queue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5AE8FE-46EC-4185-B97E-0F592CC9DA19}"/>
              </a:ext>
            </a:extLst>
          </p:cNvPr>
          <p:cNvSpPr txBox="1"/>
          <p:nvPr/>
        </p:nvSpPr>
        <p:spPr>
          <a:xfrm>
            <a:off x="8606116" y="6106645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psubscribe order.*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868012-233D-4034-8FE1-07891C1BB08D}"/>
              </a:ext>
            </a:extLst>
          </p:cNvPr>
          <p:cNvSpPr txBox="1"/>
          <p:nvPr/>
        </p:nvSpPr>
        <p:spPr>
          <a:xfrm>
            <a:off x="1767687" y="5179721"/>
            <a:ext cx="2188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publish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order.queue msg1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5E92CC9-6A44-4514-8B5F-D865A12B9884}"/>
              </a:ext>
            </a:extLst>
          </p:cNvPr>
          <p:cNvSpPr/>
          <p:nvPr/>
        </p:nvSpPr>
        <p:spPr>
          <a:xfrm>
            <a:off x="6445289" y="4627126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E517690-8A07-4278-8F04-B772123A6E36}"/>
              </a:ext>
            </a:extLst>
          </p:cNvPr>
          <p:cNvSpPr/>
          <p:nvPr/>
        </p:nvSpPr>
        <p:spPr>
          <a:xfrm>
            <a:off x="6445289" y="4627125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34648 3.33333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8138 -0.16343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-817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8138 0.16921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-0.16343 L 0.33464 -0.1588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23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16921 L 0.33464 0.17129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1" grpId="0" animBg="1"/>
      <p:bldP spid="17" grpId="0" animBg="1"/>
      <p:bldP spid="17" grpId="1" animBg="1"/>
      <p:bldP spid="17" grpId="2" animBg="1"/>
      <p:bldP spid="14" grpId="0" animBg="1"/>
      <p:bldP spid="19" grpId="0"/>
      <p:bldP spid="21" grpId="0"/>
      <p:bldP spid="22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CDB966-3203-46C5-BDB1-2D87E5350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PubSub</a:t>
            </a:r>
            <a:r>
              <a:rPr lang="zh-CN" altLang="en-US"/>
              <a:t>的消息队列有哪些优缺点？</a:t>
            </a:r>
            <a:endParaRPr lang="en-US" altLang="zh-CN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优点：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采用发布订阅模型，支持多生产、多消费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缺点：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不支持数据持久化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无法避免消息丢失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消息堆积有上限，超出时数据丢失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8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Stream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 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Redis 5.0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引入的一种新数据类型，</a:t>
            </a:r>
            <a:r>
              <a:rPr lang="zh-CN" altLang="en-US">
                <a:solidFill>
                  <a:srgbClr val="333333"/>
                </a:solidFill>
                <a:latin typeface="Open Sans" panose="020B0606030504020204" pitchFamily="34" charset="0"/>
              </a:rPr>
              <a:t>可以实现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一个功能非常完善的消息队列。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solidFill>
                  <a:srgbClr val="333333"/>
                </a:solidFill>
                <a:latin typeface="Open Sans" panose="020B0606030504020204" pitchFamily="34" charset="0"/>
              </a:rPr>
              <a:t>发送消息的命令：</a:t>
            </a:r>
            <a:endParaRPr lang="en-US" altLang="zh-CN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例如：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endParaRPr lang="en-US" altLang="zh-CN" sz="2000">
              <a:solidFill>
                <a:srgbClr val="AD2B2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D5CD0F-285E-45F8-8272-9C28E948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2520641"/>
            <a:ext cx="10607435" cy="1455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CE8021E-04CD-49F0-85FA-B43FEAA652AC}"/>
              </a:ext>
            </a:extLst>
          </p:cNvPr>
          <p:cNvSpPr/>
          <p:nvPr/>
        </p:nvSpPr>
        <p:spPr>
          <a:xfrm>
            <a:off x="2003461" y="2948683"/>
            <a:ext cx="1315092" cy="2465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CFE637-DBF4-4E3F-8967-7379C906EC6F}"/>
              </a:ext>
            </a:extLst>
          </p:cNvPr>
          <p:cNvSpPr txBox="1"/>
          <p:nvPr/>
        </p:nvSpPr>
        <p:spPr>
          <a:xfrm>
            <a:off x="2558266" y="3454989"/>
            <a:ext cx="2313454" cy="415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如果队列不存在，是否自动创建队列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默认是自动创建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2554EA3-E6A3-4A91-A0D8-6BB156E97E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2661007" y="3195263"/>
            <a:ext cx="1053986" cy="259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277023E-60E1-4771-8DD7-361912A39BCA}"/>
              </a:ext>
            </a:extLst>
          </p:cNvPr>
          <p:cNvSpPr/>
          <p:nvPr/>
        </p:nvSpPr>
        <p:spPr>
          <a:xfrm>
            <a:off x="3421294" y="2948683"/>
            <a:ext cx="4481735" cy="2517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7189CA-45E5-418F-BF12-FE11F628FBCB}"/>
              </a:ext>
            </a:extLst>
          </p:cNvPr>
          <p:cNvSpPr txBox="1"/>
          <p:nvPr/>
        </p:nvSpPr>
        <p:spPr>
          <a:xfrm>
            <a:off x="5138846" y="3530644"/>
            <a:ext cx="1914307" cy="2539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设置消息队列的最大消息数量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442E5A7-5E1B-4501-AD6D-7A04D4C86BDD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5662162" y="3200399"/>
            <a:ext cx="433838" cy="33024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30CFB36-8D33-49CC-87D3-EE7E8443C938}"/>
              </a:ext>
            </a:extLst>
          </p:cNvPr>
          <p:cNvSpPr/>
          <p:nvPr/>
        </p:nvSpPr>
        <p:spPr>
          <a:xfrm>
            <a:off x="8013028" y="2945535"/>
            <a:ext cx="412515" cy="2517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1186BD6-C99B-40B6-95DC-1490A4377C10}"/>
              </a:ext>
            </a:extLst>
          </p:cNvPr>
          <p:cNvSpPr txBox="1"/>
          <p:nvPr/>
        </p:nvSpPr>
        <p:spPr>
          <a:xfrm>
            <a:off x="4887685" y="2547255"/>
            <a:ext cx="6248400" cy="2539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消息的唯一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，*代表由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自动生成。格式是 </a:t>
            </a:r>
            <a:r>
              <a:rPr lang="en-US" altLang="zh-CN" sz="1050">
                <a:solidFill>
                  <a:schemeClr val="bg1"/>
                </a:solidFill>
              </a:rPr>
              <a:t>"</a:t>
            </a:r>
            <a:r>
              <a:rPr lang="zh-CN" altLang="en-US" sz="1050">
                <a:solidFill>
                  <a:schemeClr val="bg1"/>
                </a:solidFill>
              </a:rPr>
              <a:t>时间戳</a:t>
            </a:r>
            <a:r>
              <a:rPr lang="en-US" altLang="zh-CN" sz="1050">
                <a:solidFill>
                  <a:schemeClr val="bg1"/>
                </a:solidFill>
              </a:rPr>
              <a:t>-</a:t>
            </a:r>
            <a:r>
              <a:rPr lang="zh-CN" altLang="en-US" sz="1050">
                <a:solidFill>
                  <a:schemeClr val="bg1"/>
                </a:solidFill>
              </a:rPr>
              <a:t>递增数字</a:t>
            </a:r>
            <a:r>
              <a:rPr lang="en-US" altLang="zh-CN" sz="1050">
                <a:solidFill>
                  <a:schemeClr val="bg1"/>
                </a:solidFill>
              </a:rPr>
              <a:t>" </a:t>
            </a:r>
            <a:r>
              <a:rPr lang="zh-CN" altLang="en-US" sz="1050">
                <a:solidFill>
                  <a:schemeClr val="bg1"/>
                </a:solidFill>
              </a:rPr>
              <a:t>，例如 </a:t>
            </a:r>
            <a:r>
              <a:rPr lang="en-US" altLang="zh-CN" sz="1050">
                <a:solidFill>
                  <a:schemeClr val="bg1"/>
                </a:solidFill>
              </a:rPr>
              <a:t>"1644804662707-0"</a:t>
            </a:r>
            <a:r>
              <a:rPr lang="zh-CN" altLang="en-US" sz="1050">
                <a:solidFill>
                  <a:schemeClr val="bg1"/>
                </a:solidFill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A830EBA-7A35-4A69-87E8-0C154F1D640B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H="1" flipV="1">
            <a:off x="8011885" y="2801171"/>
            <a:ext cx="207401" cy="14436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3563CD4A-DD5D-4298-A030-377CB282848A}"/>
              </a:ext>
            </a:extLst>
          </p:cNvPr>
          <p:cNvSpPr/>
          <p:nvPr/>
        </p:nvSpPr>
        <p:spPr>
          <a:xfrm>
            <a:off x="8542429" y="2971799"/>
            <a:ext cx="2942000" cy="22346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0A6335-B3AD-46C1-87A4-D43596E5FEF1}"/>
              </a:ext>
            </a:extLst>
          </p:cNvPr>
          <p:cNvSpPr txBox="1"/>
          <p:nvPr/>
        </p:nvSpPr>
        <p:spPr>
          <a:xfrm>
            <a:off x="9092798" y="3454989"/>
            <a:ext cx="2315057" cy="41549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</a:rPr>
              <a:t>发送到队列中的消息，称为</a:t>
            </a:r>
            <a:r>
              <a:rPr lang="en-US" altLang="zh-CN" sz="1050">
                <a:solidFill>
                  <a:schemeClr val="bg1"/>
                </a:solidFill>
              </a:rPr>
              <a:t>Entry</a:t>
            </a:r>
            <a:r>
              <a:rPr lang="zh-CN" altLang="en-US" sz="1050">
                <a:solidFill>
                  <a:schemeClr val="bg1"/>
                </a:solidFill>
              </a:rPr>
              <a:t>。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格式就是多个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key-value</a:t>
            </a:r>
            <a:r>
              <a:rPr lang="zh-CN" altLang="en-US" sz="1050">
                <a:solidFill>
                  <a:schemeClr val="bg1"/>
                </a:solidFill>
              </a:rPr>
              <a:t>键值对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3DBFE72-5A19-4DF7-A64F-70B36CD08E8B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0013429" y="3195262"/>
            <a:ext cx="236898" cy="25972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8A0F319-FA14-442C-B21D-B7E86D5A15B9}"/>
              </a:ext>
            </a:extLst>
          </p:cNvPr>
          <p:cNvSpPr txBox="1"/>
          <p:nvPr/>
        </p:nvSpPr>
        <p:spPr>
          <a:xfrm>
            <a:off x="914398" y="4561114"/>
            <a:ext cx="10607435" cy="1350947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>
                <a:solidFill>
                  <a:srgbClr val="92D050"/>
                </a:solidFill>
              </a:rPr>
              <a:t>## </a:t>
            </a:r>
            <a:r>
              <a:rPr lang="zh-CN" altLang="en-US" sz="1400" i="1">
                <a:solidFill>
                  <a:srgbClr val="92D050"/>
                </a:solidFill>
              </a:rPr>
              <a:t>创建名为 </a:t>
            </a:r>
            <a:r>
              <a:rPr lang="en-US" altLang="zh-CN" sz="1400" i="1">
                <a:solidFill>
                  <a:srgbClr val="92D050"/>
                </a:solidFill>
              </a:rPr>
              <a:t>users </a:t>
            </a:r>
            <a:r>
              <a:rPr lang="zh-CN" altLang="en-US" sz="1400" i="1">
                <a:solidFill>
                  <a:srgbClr val="92D050"/>
                </a:solidFill>
              </a:rPr>
              <a:t>的队列，并向其中发送一个消息，内容是：</a:t>
            </a:r>
            <a:r>
              <a:rPr lang="en-US" altLang="zh-CN" sz="1400" i="1">
                <a:solidFill>
                  <a:srgbClr val="92D050"/>
                </a:solidFill>
              </a:rPr>
              <a:t>{name=jack,age=21}</a:t>
            </a:r>
            <a:r>
              <a:rPr lang="zh-CN" altLang="en-US" sz="1400" i="1">
                <a:solidFill>
                  <a:srgbClr val="92D050"/>
                </a:solidFill>
              </a:rPr>
              <a:t>，并且使用</a:t>
            </a:r>
            <a:r>
              <a:rPr lang="en-US" altLang="zh-CN" sz="1400" i="1">
                <a:solidFill>
                  <a:srgbClr val="92D050"/>
                </a:solidFill>
              </a:rPr>
              <a:t>Redis</a:t>
            </a:r>
            <a:r>
              <a:rPr lang="zh-CN" altLang="en-US" sz="1400" i="1">
                <a:solidFill>
                  <a:srgbClr val="92D050"/>
                </a:solidFill>
              </a:rPr>
              <a:t>自动生成</a:t>
            </a:r>
            <a:r>
              <a:rPr lang="en-US" altLang="zh-CN" sz="1400" i="1">
                <a:solidFill>
                  <a:srgbClr val="92D050"/>
                </a:solidFill>
              </a:rPr>
              <a:t>ID</a:t>
            </a:r>
            <a:endParaRPr lang="en-US" altLang="zh-CN" sz="1400" i="1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EC4EFF"/>
                </a:solidFill>
                <a:latin typeface="+mn-lt"/>
                <a:ea typeface="+mn-ea"/>
              </a:rPr>
              <a:t>127.0.0.1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:6379&gt; XADD users * name jack age 21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"1644805700523-0"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1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5" grpId="0" animBg="1"/>
      <p:bldP spid="26" grpId="0" animBg="1"/>
      <p:bldP spid="29" grpId="0" animBg="1"/>
      <p:bldP spid="30" grpId="0" animBg="1"/>
      <p:bldP spid="46" grpId="0" animBg="1"/>
      <p:bldP spid="47" grpId="0" animBg="1"/>
      <p:bldP spid="5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00110"/>
          </a:xfrm>
        </p:spPr>
        <p:txBody>
          <a:bodyPr/>
          <a:lstStyle/>
          <a:p>
            <a:r>
              <a:rPr lang="zh-CN" altLang="en-US"/>
              <a:t>读取消息的方式之一：</a:t>
            </a:r>
            <a:r>
              <a:rPr lang="en-US" altLang="zh-CN"/>
              <a:t>XREAD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例如，使用</a:t>
            </a:r>
            <a:r>
              <a:rPr lang="en-US" altLang="zh-CN"/>
              <a:t>XREAD</a:t>
            </a:r>
            <a:r>
              <a:rPr lang="zh-CN" altLang="en-US"/>
              <a:t>读取第一个消息：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-XREAD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A22500-449A-42B6-A79B-15055579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15" y="2068242"/>
            <a:ext cx="9971428" cy="20761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9ECB9F9-206F-4789-A8A7-E9399EBC1F92}"/>
              </a:ext>
            </a:extLst>
          </p:cNvPr>
          <p:cNvSpPr/>
          <p:nvPr/>
        </p:nvSpPr>
        <p:spPr>
          <a:xfrm>
            <a:off x="1992575" y="2636752"/>
            <a:ext cx="1610596" cy="286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678A3D4-8541-481D-9DF8-DF0FA42617C3}"/>
              </a:ext>
            </a:extLst>
          </p:cNvPr>
          <p:cNvSpPr txBox="1"/>
          <p:nvPr/>
        </p:nvSpPr>
        <p:spPr>
          <a:xfrm>
            <a:off x="2906730" y="3852111"/>
            <a:ext cx="1648208" cy="253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每次读取消息的最大数量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D3E30B6-7FEB-42B9-94EE-E33AF5BCB99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797873" y="2923117"/>
            <a:ext cx="932961" cy="928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47F7109-53D2-453D-871D-E022C296C806}"/>
              </a:ext>
            </a:extLst>
          </p:cNvPr>
          <p:cNvSpPr/>
          <p:nvPr/>
        </p:nvSpPr>
        <p:spPr>
          <a:xfrm>
            <a:off x="3738508" y="2636752"/>
            <a:ext cx="2444577" cy="28636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66B901-1D95-4655-8984-81DB174CCA01}"/>
              </a:ext>
            </a:extLst>
          </p:cNvPr>
          <p:cNvSpPr txBox="1"/>
          <p:nvPr/>
        </p:nvSpPr>
        <p:spPr>
          <a:xfrm>
            <a:off x="3978489" y="3490198"/>
            <a:ext cx="2313454" cy="2539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当没有消息时，是否阻塞、阻塞时长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7892FF9-29CF-4EF4-84B3-F59FC72B9B1C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4960797" y="2923117"/>
            <a:ext cx="174419" cy="56708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A4EDE9CB-333E-4E4A-8710-6B01925D85A6}"/>
              </a:ext>
            </a:extLst>
          </p:cNvPr>
          <p:cNvSpPr/>
          <p:nvPr/>
        </p:nvSpPr>
        <p:spPr>
          <a:xfrm>
            <a:off x="6285764" y="2636752"/>
            <a:ext cx="2618749" cy="28636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BDC94C4-FBC2-49F5-A35A-0FD1F890373E}"/>
              </a:ext>
            </a:extLst>
          </p:cNvPr>
          <p:cNvSpPr txBox="1"/>
          <p:nvPr/>
        </p:nvSpPr>
        <p:spPr>
          <a:xfrm>
            <a:off x="6183085" y="3852111"/>
            <a:ext cx="2553904" cy="25391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要从哪个队列读取消息，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key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就是队列名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164150C-5E7C-4064-A92A-9AC2CB8887DB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7460037" y="2923117"/>
            <a:ext cx="135102" cy="92899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69C1ADC6-2537-42B2-A1F0-6009B5EED1EF}"/>
              </a:ext>
            </a:extLst>
          </p:cNvPr>
          <p:cNvSpPr/>
          <p:nvPr/>
        </p:nvSpPr>
        <p:spPr>
          <a:xfrm>
            <a:off x="9007192" y="2636752"/>
            <a:ext cx="1432208" cy="28636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FD4EFF7-BBDD-4700-ABD1-3782B1EDD6FC}"/>
              </a:ext>
            </a:extLst>
          </p:cNvPr>
          <p:cNvSpPr txBox="1"/>
          <p:nvPr/>
        </p:nvSpPr>
        <p:spPr>
          <a:xfrm>
            <a:off x="8864419" y="3353876"/>
            <a:ext cx="2087634" cy="57708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起始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，只返回大于该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的消息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bg1"/>
                </a:solidFill>
              </a:rPr>
              <a:t>0</a:t>
            </a:r>
            <a:r>
              <a:rPr lang="zh-CN" altLang="en-US" sz="1050">
                <a:solidFill>
                  <a:schemeClr val="bg1"/>
                </a:solidFill>
              </a:rPr>
              <a:t>：代表从第一个消息开始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bg1"/>
                </a:solidFill>
              </a:rPr>
              <a:t>$:</a:t>
            </a:r>
            <a:r>
              <a:rPr lang="zh-CN" altLang="en-US" sz="1050">
                <a:solidFill>
                  <a:schemeClr val="bg1"/>
                </a:solidFill>
              </a:rPr>
              <a:t>代表从最新的消息开始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BDB4BE5-E93A-4D6F-9224-B15950ACAE6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9723296" y="2923116"/>
            <a:ext cx="184940" cy="43076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40BBBADB-6D73-44A5-A2D6-6170E55E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68" y="4575191"/>
            <a:ext cx="8238095" cy="1819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8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6" grpId="0" animBg="1"/>
      <p:bldP spid="42" grpId="0" animBg="1"/>
      <p:bldP spid="43" grpId="0" animBg="1"/>
      <p:bldP spid="49" grpId="0" animBg="1"/>
      <p:bldP spid="5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00110"/>
          </a:xfrm>
        </p:spPr>
        <p:txBody>
          <a:bodyPr/>
          <a:lstStyle/>
          <a:p>
            <a:r>
              <a:rPr lang="en-US" altLang="zh-CN"/>
              <a:t>XREAD</a:t>
            </a:r>
            <a:r>
              <a:rPr lang="zh-CN" altLang="en-US"/>
              <a:t>阻塞方式，读取最新的消息：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在业务开发中，我们可以循环的调用</a:t>
            </a:r>
            <a:r>
              <a:rPr lang="en-US" altLang="zh-CN"/>
              <a:t>XREAD</a:t>
            </a:r>
            <a:r>
              <a:rPr lang="zh-CN" altLang="en-US"/>
              <a:t>阻塞方式来查询最新消息，从而实现持续监听队列的效果，伪代码如下：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-XREAD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02D263-6D95-4643-8432-914B00D46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38" y="2067858"/>
            <a:ext cx="7362305" cy="7160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68BA61-E1C5-4036-9F82-67E51BB3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38" y="3352798"/>
            <a:ext cx="7876190" cy="26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DB43F9-F1B0-418D-8A20-E32A3368E4C9}"/>
              </a:ext>
            </a:extLst>
          </p:cNvPr>
          <p:cNvGrpSpPr/>
          <p:nvPr/>
        </p:nvGrpSpPr>
        <p:grpSpPr>
          <a:xfrm>
            <a:off x="5856513" y="4931259"/>
            <a:ext cx="4778829" cy="1319048"/>
            <a:chOff x="5856513" y="4931259"/>
            <a:chExt cx="4778829" cy="1319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863FEE-6466-4C05-97F1-9EA0C63025E4}"/>
                </a:ext>
              </a:extLst>
            </p:cNvPr>
            <p:cNvSpPr/>
            <p:nvPr/>
          </p:nvSpPr>
          <p:spPr>
            <a:xfrm>
              <a:off x="6008914" y="4931259"/>
              <a:ext cx="4626428" cy="13190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6A1D1F87-2B19-48EC-A0B6-BCCB92815237}"/>
                </a:ext>
              </a:extLst>
            </p:cNvPr>
            <p:cNvSpPr/>
            <p:nvPr/>
          </p:nvSpPr>
          <p:spPr>
            <a:xfrm rot="10800000">
              <a:off x="5874187" y="5221934"/>
              <a:ext cx="132913" cy="79154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04AE90-4603-4AB3-9488-99D2589B4E16}"/>
                </a:ext>
              </a:extLst>
            </p:cNvPr>
            <p:cNvSpPr/>
            <p:nvPr/>
          </p:nvSpPr>
          <p:spPr>
            <a:xfrm>
              <a:off x="5856513" y="5018311"/>
              <a:ext cx="522514" cy="206798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478ED4F-FA86-4325-BE39-376947D8E97C}"/>
                </a:ext>
              </a:extLst>
            </p:cNvPr>
            <p:cNvSpPr txBox="1"/>
            <p:nvPr/>
          </p:nvSpPr>
          <p:spPr>
            <a:xfrm>
              <a:off x="6148614" y="5195795"/>
              <a:ext cx="4356100" cy="89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当我们指定起始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为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时，代表读取最新的消息，如果我们处理一条消息的过程中，又有超过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条以上的消息到达队列，则下次获取时也只能获取到最新的一条，会出现</a:t>
              </a:r>
              <a:r>
                <a:rPr lang="zh-CN" altLang="en-US" sz="1200">
                  <a:solidFill>
                    <a:srgbClr val="AD2B26"/>
                  </a:solidFill>
                </a:rPr>
                <a:t>漏读消息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的问题。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7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1A3730-B448-4716-BDE5-991F5FEC9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STREAM</a:t>
            </a:r>
            <a:r>
              <a:rPr lang="zh-CN" altLang="en-US"/>
              <a:t>类型消息队列的</a:t>
            </a:r>
            <a:r>
              <a:rPr lang="en-US" altLang="zh-CN"/>
              <a:t>XREAD</a:t>
            </a:r>
            <a:r>
              <a:rPr lang="zh-CN" altLang="en-US"/>
              <a:t>命令特点：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消息可回溯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一个消息可以被多个消费者读取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可以阻塞读取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有消息漏读的风险</a:t>
            </a:r>
          </a:p>
        </p:txBody>
      </p:sp>
    </p:spTree>
    <p:extLst>
      <p:ext uri="{BB962C8B-B14F-4D97-AF65-F5344CB8AC3E}">
        <p14:creationId xmlns:p14="http://schemas.microsoft.com/office/powerpoint/2010/main" val="378044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023996"/>
          </a:xfrm>
        </p:spPr>
        <p:txBody>
          <a:bodyPr/>
          <a:lstStyle/>
          <a:p>
            <a:r>
              <a:rPr lang="zh-CN" altLang="en-US" b="1"/>
              <a:t>消费者组（</a:t>
            </a:r>
            <a:r>
              <a:rPr lang="en-US" altLang="zh-CN" b="1"/>
              <a:t>Consumer Group</a:t>
            </a:r>
            <a:r>
              <a:rPr lang="zh-CN" altLang="en-US" b="1"/>
              <a:t>）</a:t>
            </a:r>
            <a:r>
              <a:rPr lang="zh-CN" altLang="en-US"/>
              <a:t>：将多个消费者划分到一个组中，监听同一个队列。具备下列特点：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859B66F-1EE8-422E-9014-69CEBDE420D1}"/>
              </a:ext>
            </a:extLst>
          </p:cNvPr>
          <p:cNvGrpSpPr/>
          <p:nvPr/>
        </p:nvGrpSpPr>
        <p:grpSpPr>
          <a:xfrm>
            <a:off x="1076072" y="2469391"/>
            <a:ext cx="2699656" cy="3254829"/>
            <a:chOff x="1110344" y="3080657"/>
            <a:chExt cx="2699656" cy="3254829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E6C4F889-8A09-4581-8189-C6BEADD707BF}"/>
                </a:ext>
              </a:extLst>
            </p:cNvPr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D715011-6797-47B0-ABE4-CDF710C199D4}"/>
                </a:ext>
              </a:extLst>
            </p:cNvPr>
            <p:cNvSpPr txBox="1"/>
            <p:nvPr/>
          </p:nvSpPr>
          <p:spPr>
            <a:xfrm>
              <a:off x="1228299" y="4537735"/>
              <a:ext cx="2347414" cy="1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9504F"/>
                  </a:solidFill>
                </a:rPr>
                <a:t>队列中的消息会分流给组内的不同消费者，而不是重复消费，从而加快消息处理的速度</a:t>
              </a:r>
              <a:endParaRPr lang="en-US" altLang="zh-CN" sz="1400">
                <a:solidFill>
                  <a:srgbClr val="49504F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9B1F45B-B2AF-4052-B11A-C4E0A84DFC1A}"/>
                </a:ext>
              </a:extLst>
            </p:cNvPr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/>
                <a:t>消息分流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9AD84BD-9734-4143-A8D1-8CE1E4AE9C58}"/>
                </a:ext>
              </a:extLst>
            </p:cNvPr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rgbClr val="AD2B26"/>
                  </a:solidFill>
                  <a:latin typeface="+mj-ea"/>
                  <a:ea typeface="+mj-ea"/>
                </a:rPr>
                <a:t>01</a:t>
              </a:r>
              <a:endParaRPr lang="zh-CN" altLang="en-US" sz="5400" b="1" dirty="0">
                <a:solidFill>
                  <a:srgbClr val="AD2B2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C809814-B301-467C-8D32-70C9743EB620}"/>
              </a:ext>
            </a:extLst>
          </p:cNvPr>
          <p:cNvGrpSpPr/>
          <p:nvPr/>
        </p:nvGrpSpPr>
        <p:grpSpPr>
          <a:xfrm>
            <a:off x="4570133" y="2469391"/>
            <a:ext cx="2699656" cy="3254829"/>
            <a:chOff x="1110344" y="3080657"/>
            <a:chExt cx="2699656" cy="3254829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B572C46E-AC01-46FA-93D7-3C65C3C29FD8}"/>
                </a:ext>
              </a:extLst>
            </p:cNvPr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9BBBF92-BD91-491E-BEF7-1397D6C6D0D7}"/>
                </a:ext>
              </a:extLst>
            </p:cNvPr>
            <p:cNvSpPr txBox="1"/>
            <p:nvPr/>
          </p:nvSpPr>
          <p:spPr>
            <a:xfrm>
              <a:off x="1228299" y="4537735"/>
              <a:ext cx="2347414" cy="1677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9504F"/>
                  </a:solidFill>
                </a:rPr>
                <a:t>消费者组会维护一个标示，记录最后一个被处理的消息，哪怕消费者宕机重启，还会从标示之后读取消息。确保每一个消息都会被消费</a:t>
              </a:r>
              <a:endParaRPr lang="en-US" altLang="zh-CN" sz="1400">
                <a:solidFill>
                  <a:srgbClr val="49504F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9991BB0-0826-499C-A952-B640BC73AB79}"/>
                </a:ext>
              </a:extLst>
            </p:cNvPr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/>
                <a:t>消息标示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4A8F08-E302-4AA8-8370-76905A718DEC}"/>
                </a:ext>
              </a:extLst>
            </p:cNvPr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rgbClr val="0070C0"/>
                  </a:solidFill>
                  <a:latin typeface="+mj-ea"/>
                  <a:ea typeface="+mj-ea"/>
                </a:rPr>
                <a:t>02</a:t>
              </a:r>
              <a:endParaRPr lang="zh-CN" altLang="en-US" sz="54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796FECB-E19D-4ADD-B077-BA892D6110B2}"/>
              </a:ext>
            </a:extLst>
          </p:cNvPr>
          <p:cNvGrpSpPr/>
          <p:nvPr/>
        </p:nvGrpSpPr>
        <p:grpSpPr>
          <a:xfrm>
            <a:off x="8064193" y="2469391"/>
            <a:ext cx="2699656" cy="3254829"/>
            <a:chOff x="1110344" y="3080657"/>
            <a:chExt cx="2699656" cy="3254829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06CF125-C521-422C-9660-01FBE72A65ED}"/>
                </a:ext>
              </a:extLst>
            </p:cNvPr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197A996-ED8E-4CA0-8063-DF656B52C15E}"/>
                </a:ext>
              </a:extLst>
            </p:cNvPr>
            <p:cNvSpPr txBox="1"/>
            <p:nvPr/>
          </p:nvSpPr>
          <p:spPr>
            <a:xfrm>
              <a:off x="1228299" y="4537735"/>
              <a:ext cx="2465696" cy="17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49504F"/>
                  </a:solidFill>
                </a:rPr>
                <a:t>消费者获取消息后，消息处于</a:t>
              </a:r>
              <a:r>
                <a:rPr lang="en-US" altLang="zh-CN" sz="1200">
                  <a:solidFill>
                    <a:srgbClr val="49504F"/>
                  </a:solidFill>
                </a:rPr>
                <a:t>pending</a:t>
              </a:r>
              <a:r>
                <a:rPr lang="zh-CN" altLang="en-US" sz="1200">
                  <a:solidFill>
                    <a:srgbClr val="49504F"/>
                  </a:solidFill>
                </a:rPr>
                <a:t>状态，并存入一个</a:t>
              </a:r>
              <a:r>
                <a:rPr lang="en-US" altLang="zh-CN" sz="1200">
                  <a:solidFill>
                    <a:srgbClr val="49504F"/>
                  </a:solidFill>
                </a:rPr>
                <a:t>pending-list</a:t>
              </a:r>
              <a:r>
                <a:rPr lang="zh-CN" altLang="en-US" sz="1200">
                  <a:solidFill>
                    <a:srgbClr val="49504F"/>
                  </a:solidFill>
                </a:rPr>
                <a:t>。当处理完成后需要通过</a:t>
              </a:r>
              <a:r>
                <a:rPr lang="en-US" altLang="zh-CN" sz="1200">
                  <a:solidFill>
                    <a:srgbClr val="49504F"/>
                  </a:solidFill>
                </a:rPr>
                <a:t>XACK</a:t>
              </a:r>
              <a:r>
                <a:rPr lang="zh-CN" altLang="en-US" sz="1200">
                  <a:solidFill>
                    <a:srgbClr val="49504F"/>
                  </a:solidFill>
                </a:rPr>
                <a:t>来确认消息，标记消息为已处理，才会从</a:t>
              </a:r>
              <a:r>
                <a:rPr lang="en-US" altLang="zh-CN" sz="1200">
                  <a:solidFill>
                    <a:srgbClr val="49504F"/>
                  </a:solidFill>
                </a:rPr>
                <a:t>pending-list</a:t>
              </a:r>
              <a:r>
                <a:rPr lang="zh-CN" altLang="en-US" sz="1200">
                  <a:solidFill>
                    <a:srgbClr val="49504F"/>
                  </a:solidFill>
                </a:rPr>
                <a:t>移除。</a:t>
              </a:r>
              <a:endParaRPr lang="en-US" altLang="zh-CN" sz="1200">
                <a:solidFill>
                  <a:srgbClr val="49504F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6BAEBED-2302-4048-BDAD-B51F7E1D4C12}"/>
                </a:ext>
              </a:extLst>
            </p:cNvPr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/>
                <a:t>消息确认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F8AE1D7-9516-4098-AEF0-2D458BA17C0A}"/>
                </a:ext>
              </a:extLst>
            </p:cNvPr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03</a:t>
              </a:r>
              <a:endParaRPr lang="zh-CN" altLang="en-US" sz="5400" b="1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5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5C1E4D-86FD-42AF-A984-1262BC8E68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创建消费者组：</a:t>
            </a:r>
            <a:endParaRPr lang="en-US" altLang="zh-CN"/>
          </a:p>
          <a:p>
            <a:endParaRPr lang="en-US" altLang="zh-CN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key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队列名称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groupName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：消费者组名称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：起始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标示，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$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代表队列中最后一个消息，</a:t>
            </a: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则代表队列中第一个消息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MKSTREAM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：队列不存在时自动创建队列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/>
              <a:t>其它常见命令：</a:t>
            </a: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D07E86-F319-4713-8939-596C0DEE0B81}"/>
              </a:ext>
            </a:extLst>
          </p:cNvPr>
          <p:cNvSpPr txBox="1"/>
          <p:nvPr/>
        </p:nvSpPr>
        <p:spPr>
          <a:xfrm>
            <a:off x="832512" y="2090846"/>
            <a:ext cx="9485194" cy="338554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CREATE  key groupName ID [MKSTREAM]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B5462D-570B-4767-B01C-3DCBD716444F}"/>
              </a:ext>
            </a:extLst>
          </p:cNvPr>
          <p:cNvSpPr txBox="1"/>
          <p:nvPr/>
        </p:nvSpPr>
        <p:spPr>
          <a:xfrm>
            <a:off x="832512" y="4428600"/>
            <a:ext cx="9485194" cy="2062103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删除指定的消费者组</a:t>
            </a:r>
            <a:endParaRPr lang="en-US" altLang="zh-CN" sz="16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DESTORY key groupName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 i="1">
                <a:solidFill>
                  <a:srgbClr val="92D050"/>
                </a:solidFill>
                <a:latin typeface="+mn-lt"/>
                <a:ea typeface="+mn-ea"/>
              </a:rPr>
              <a:t>给指定的消费者组添加消费者</a:t>
            </a:r>
            <a:endParaRPr lang="en-US" altLang="zh-CN" sz="16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CREATECONSUMER key groupname consumername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删除消费者组</a:t>
            </a:r>
            <a:r>
              <a:rPr lang="zh-CN" altLang="en-US" sz="1600">
                <a:solidFill>
                  <a:srgbClr val="92D050"/>
                </a:solidFill>
              </a:rPr>
              <a:t>中的指定消费者</a:t>
            </a:r>
            <a:endParaRPr lang="en-US" altLang="zh-CN" sz="16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DELCONSUMER key groupname consumername</a:t>
            </a:r>
          </a:p>
        </p:txBody>
      </p:sp>
    </p:spTree>
    <p:extLst>
      <p:ext uri="{BB962C8B-B14F-4D97-AF65-F5344CB8AC3E}">
        <p14:creationId xmlns:p14="http://schemas.microsoft.com/office/powerpoint/2010/main" val="37805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短信验证码登录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463576-ED9D-4208-B307-F8CC6496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18" y="1554242"/>
            <a:ext cx="2619159" cy="4561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8888AB-80A9-4665-84B6-DF5D740CAF41}"/>
              </a:ext>
            </a:extLst>
          </p:cNvPr>
          <p:cNvSpPr/>
          <p:nvPr/>
        </p:nvSpPr>
        <p:spPr>
          <a:xfrm>
            <a:off x="852123" y="2739791"/>
            <a:ext cx="2564054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212E79E-01D4-4832-8BFF-7455DDE5CEA8}"/>
              </a:ext>
            </a:extLst>
          </p:cNvPr>
          <p:cNvCxnSpPr>
            <a:cxnSpLocks/>
            <a:stCxn id="13" idx="3"/>
            <a:endCxn id="39" idx="1"/>
          </p:cNvCxnSpPr>
          <p:nvPr/>
        </p:nvCxnSpPr>
        <p:spPr>
          <a:xfrm flipV="1">
            <a:off x="3416177" y="2647994"/>
            <a:ext cx="1894259" cy="27052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A6E58C22-369B-494E-BEBF-5DED1004A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12791"/>
              </p:ext>
            </p:extLst>
          </p:nvPr>
        </p:nvGraphicFramePr>
        <p:xfrm>
          <a:off x="5310436" y="4589465"/>
          <a:ext cx="3952381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49861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2802520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/user/login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phone:</a:t>
                      </a:r>
                      <a:r>
                        <a:rPr lang="zh-CN" altLang="en-US" sz="1400"/>
                        <a:t>电话号码；</a:t>
                      </a:r>
                      <a:r>
                        <a:rPr lang="en-US" altLang="zh-CN" sz="1400"/>
                        <a:t>code:</a:t>
                      </a:r>
                      <a:r>
                        <a:rPr lang="zh-CN" altLang="en-US" sz="1400"/>
                        <a:t>验证码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7B7F650-D662-4CAF-B06B-4369CDB12CE0}"/>
              </a:ext>
            </a:extLst>
          </p:cNvPr>
          <p:cNvCxnSpPr>
            <a:cxnSpLocks/>
            <a:stCxn id="39" idx="2"/>
            <a:endCxn id="22" idx="0"/>
          </p:cNvCxnSpPr>
          <p:nvPr/>
        </p:nvCxnSpPr>
        <p:spPr>
          <a:xfrm flipH="1">
            <a:off x="7286626" y="3776565"/>
            <a:ext cx="1" cy="81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0E7B4526-C76D-42FB-98F9-5D2CAF62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36" y="1519422"/>
            <a:ext cx="3952381" cy="2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5C1E4D-86FD-42AF-A984-1262BC8E68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从消费者组读取消息：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group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：消费组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名称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consumer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：消费者名称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，如果消费者不存在，会自动创建一个消费者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count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：本次查询的最大数量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BLOCK milliseconds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当没有消息时最长等待时间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NOACK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：无需手动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ACK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，获取到消息后自动确认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STREAMS key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：指定队列名称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：获取消息的起始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72000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chemeClr val="tx1"/>
                </a:solidFill>
                <a:latin typeface="+mn-lt"/>
                <a:ea typeface="+mn-ea"/>
              </a:rPr>
              <a:t>"&gt;"</a:t>
            </a: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：从下一个未消费的消息开始</a:t>
            </a:r>
            <a:endParaRPr lang="en-US" altLang="zh-CN" sz="1600" b="0">
              <a:solidFill>
                <a:schemeClr val="tx1"/>
              </a:solidFill>
              <a:latin typeface="+mn-lt"/>
              <a:ea typeface="+mn-ea"/>
            </a:endParaRPr>
          </a:p>
          <a:p>
            <a:pPr marL="72000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其它：根据指定</a:t>
            </a:r>
            <a:r>
              <a:rPr lang="en-US" altLang="zh-CN" sz="1600" b="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从</a:t>
            </a:r>
            <a:r>
              <a:rPr lang="en-US" altLang="zh-CN" sz="1600" b="0">
                <a:solidFill>
                  <a:schemeClr val="tx1"/>
                </a:solidFill>
                <a:latin typeface="+mn-lt"/>
                <a:ea typeface="+mn-ea"/>
              </a:rPr>
              <a:t>pending-list</a:t>
            </a: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中获取已消费但未确认的消息，例如</a:t>
            </a:r>
            <a:r>
              <a:rPr lang="en-US" altLang="zh-CN" sz="1600" b="0">
                <a:latin typeface="+mn-lt"/>
                <a:ea typeface="+mn-ea"/>
              </a:rPr>
              <a:t>0</a:t>
            </a:r>
            <a:r>
              <a:rPr lang="zh-CN" altLang="en-US" sz="1600" b="0">
                <a:latin typeface="+mn-lt"/>
                <a:ea typeface="+mn-ea"/>
              </a:rPr>
              <a:t>，是从</a:t>
            </a:r>
            <a:r>
              <a:rPr lang="en-US" altLang="zh-CN" sz="1600" b="0">
                <a:latin typeface="+mn-lt"/>
                <a:ea typeface="+mn-ea"/>
              </a:rPr>
              <a:t>pending-list</a:t>
            </a:r>
            <a:r>
              <a:rPr lang="zh-CN" altLang="en-US" sz="1600" b="0">
                <a:latin typeface="+mn-lt"/>
                <a:ea typeface="+mn-ea"/>
              </a:rPr>
              <a:t>中的第一个消息开始</a:t>
            </a:r>
            <a:endParaRPr lang="en-US" altLang="zh-CN" sz="1600" b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D07E86-F319-4713-8939-596C0DEE0B81}"/>
              </a:ext>
            </a:extLst>
          </p:cNvPr>
          <p:cNvSpPr txBox="1"/>
          <p:nvPr/>
        </p:nvSpPr>
        <p:spPr>
          <a:xfrm>
            <a:off x="832511" y="2090846"/>
            <a:ext cx="10576851" cy="584775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XREADGROUP GROUP group consumer [COUNT count] [BLOCK milliseconds] [NOACK] STREAMS key [key ...] ID [ID ...]</a:t>
            </a: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8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消费者监听消息的基本思路：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E52F-BED0-46AD-B5EA-347B4C37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1060420"/>
            <a:ext cx="6153150" cy="5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1A3730-B448-4716-BDE5-991F5FEC9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STREAM</a:t>
            </a:r>
            <a:r>
              <a:rPr lang="zh-CN" altLang="en-US"/>
              <a:t>类型消息队列的</a:t>
            </a:r>
            <a:r>
              <a:rPr lang="en-US" altLang="zh-CN"/>
              <a:t>XREADGROUP</a:t>
            </a:r>
            <a:r>
              <a:rPr lang="zh-CN" altLang="en-US"/>
              <a:t>命令特点：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消息可回溯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可以多消费者争抢消息，加快消费速度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可以阻塞读取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没有消息漏读的风险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有消息确认机制，保证消息至少被消费一次</a:t>
            </a:r>
          </a:p>
        </p:txBody>
      </p:sp>
    </p:spTree>
    <p:extLst>
      <p:ext uri="{BB962C8B-B14F-4D97-AF65-F5344CB8AC3E}">
        <p14:creationId xmlns:p14="http://schemas.microsoft.com/office/powerpoint/2010/main" val="221384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75C03-7D36-476A-81AD-79E4D220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消息队列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E939E3A-FAD2-414D-B8E0-626A122C5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711527"/>
              </p:ext>
            </p:extLst>
          </p:nvPr>
        </p:nvGraphicFramePr>
        <p:xfrm>
          <a:off x="1144896" y="1757149"/>
          <a:ext cx="9800608" cy="42478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50152">
                  <a:extLst>
                    <a:ext uri="{9D8B030D-6E8A-4147-A177-3AD203B41FA5}">
                      <a16:colId xmlns:a16="http://schemas.microsoft.com/office/drawing/2014/main" val="2774379857"/>
                    </a:ext>
                  </a:extLst>
                </a:gridCol>
                <a:gridCol w="2080038">
                  <a:extLst>
                    <a:ext uri="{9D8B030D-6E8A-4147-A177-3AD203B41FA5}">
                      <a16:colId xmlns:a16="http://schemas.microsoft.com/office/drawing/2014/main" val="3656862790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3080641606"/>
                    </a:ext>
                  </a:extLst>
                </a:gridCol>
                <a:gridCol w="2788475">
                  <a:extLst>
                    <a:ext uri="{9D8B030D-6E8A-4147-A177-3AD203B41FA5}">
                      <a16:colId xmlns:a16="http://schemas.microsoft.com/office/drawing/2014/main" val="3286568931"/>
                    </a:ext>
                  </a:extLst>
                </a:gridCol>
              </a:tblGrid>
              <a:tr h="707978">
                <a:tc>
                  <a:txBody>
                    <a:bodyPr/>
                    <a:lstStyle/>
                    <a:p>
                      <a:pPr lvl="0" algn="ctr"/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/>
                        <a:t>List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/>
                        <a:t>PubSub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/>
                        <a:t>Stream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35782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消息持久化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107658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阻塞读取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749704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消息堆积处理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受限于内存空间，可以利用多消费者加快处理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受限于消费者缓冲区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受限于队列长度，可以利用消费者组提高消费速度，减少堆积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85058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消息确认机制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331894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消息回溯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8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39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D62498-DECA-4825-928C-48F9AA964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Stream</a:t>
            </a:r>
            <a:r>
              <a:rPr lang="zh-CN" altLang="en-US"/>
              <a:t>结构作为消息队列，实现异步秒杀下单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D4FB2B-7E1D-426D-B173-33625334C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创建一个</a:t>
            </a:r>
            <a:r>
              <a:rPr lang="en-US" altLang="zh-CN"/>
              <a:t>Stream</a:t>
            </a:r>
            <a:r>
              <a:rPr lang="zh-CN" altLang="en-US"/>
              <a:t>类型的消息队列，名为</a:t>
            </a:r>
            <a:r>
              <a:rPr lang="en-US" altLang="zh-CN"/>
              <a:t>stream.orders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修改之前的秒杀下单</a:t>
            </a:r>
            <a:r>
              <a:rPr lang="en-US" altLang="zh-CN"/>
              <a:t>Lua</a:t>
            </a:r>
            <a:r>
              <a:rPr lang="zh-CN" altLang="en-US"/>
              <a:t>脚本，在认定有抢购资格后，直接向</a:t>
            </a:r>
            <a:r>
              <a:rPr lang="en-US" altLang="zh-CN"/>
              <a:t>stream.orders</a:t>
            </a:r>
            <a:r>
              <a:rPr lang="zh-CN" altLang="en-US"/>
              <a:t>中添加消息，内容包含</a:t>
            </a:r>
            <a:r>
              <a:rPr lang="en-US" altLang="zh-CN"/>
              <a:t>voucherId</a:t>
            </a:r>
            <a:r>
              <a:rPr lang="zh-CN" altLang="en-US"/>
              <a:t>、</a:t>
            </a:r>
            <a:r>
              <a:rPr lang="en-US" altLang="zh-CN"/>
              <a:t>userId</a:t>
            </a:r>
            <a:r>
              <a:rPr lang="zh-CN" altLang="en-US"/>
              <a:t>、</a:t>
            </a:r>
            <a:r>
              <a:rPr lang="en-US" altLang="zh-CN"/>
              <a:t>orderId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项目启动时，开启一个线程任务，尝试获取</a:t>
            </a:r>
            <a:r>
              <a:rPr lang="en-US" altLang="zh-CN"/>
              <a:t>stream.orders</a:t>
            </a:r>
            <a:r>
              <a:rPr lang="zh-CN" altLang="en-US"/>
              <a:t>中的消息，完成下单</a:t>
            </a:r>
          </a:p>
        </p:txBody>
      </p:sp>
    </p:spTree>
    <p:extLst>
      <p:ext uri="{BB962C8B-B14F-4D97-AF65-F5344CB8AC3E}">
        <p14:creationId xmlns:p14="http://schemas.microsoft.com/office/powerpoint/2010/main" val="2277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达人探店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458213"/>
      </p:ext>
    </p:extLst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09308" y="216579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09307" y="27178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</a:t>
            </a:r>
            <a:endParaRPr lang="en-US" altLang="zh-CN" sz="1800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9A39ADAB-BC19-49BF-BB09-6DA6AE1909EF}"/>
              </a:ext>
            </a:extLst>
          </p:cNvPr>
          <p:cNvSpPr txBox="1">
            <a:spLocks/>
          </p:cNvSpPr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点赞排行榜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0196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809DE14F-F5F3-4943-AE0A-299E24722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410398"/>
          </a:xfrm>
        </p:spPr>
        <p:txBody>
          <a:bodyPr/>
          <a:lstStyle/>
          <a:p>
            <a:r>
              <a:rPr lang="zh-CN" altLang="en-US"/>
              <a:t>探店笔记类似点评网站的评价，往往是图文结合。对应的表有两个：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tb_blog</a:t>
            </a:r>
            <a:r>
              <a:rPr lang="zh-CN" altLang="en-US"/>
              <a:t>：探店笔记表，包含笔记中的标题、文字、图片等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tb_blog_comments</a:t>
            </a:r>
            <a:r>
              <a:rPr lang="zh-CN" altLang="en-US"/>
              <a:t>：其他用户对探店笔记的评价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2E8B2AD-4C64-4195-A2DC-AC93953A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950" y="1781902"/>
            <a:ext cx="2885359" cy="4347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F98877-CB70-4FC2-A06D-DFF88434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19" y="3034603"/>
            <a:ext cx="8920931" cy="36375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2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83835"/>
          </a:xfrm>
        </p:spPr>
        <p:txBody>
          <a:bodyPr/>
          <a:lstStyle/>
          <a:p>
            <a:r>
              <a:rPr lang="zh-CN" altLang="en-US"/>
              <a:t>点击首页最下方菜单栏中的</a:t>
            </a:r>
            <a:r>
              <a:rPr lang="en-US" altLang="zh-CN"/>
              <a:t>+</a:t>
            </a:r>
            <a:r>
              <a:rPr lang="zh-CN" altLang="en-US"/>
              <a:t>按钮，即可发布探店图文：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81771D-D103-4892-9DF3-9D54D88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19" y="2108039"/>
            <a:ext cx="2457689" cy="4369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B72D9B-A498-48DC-B996-A79DFF44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13" y="2108040"/>
            <a:ext cx="2457689" cy="4369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814398-0CF9-4FAE-B153-ED38D7744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07" y="2796485"/>
            <a:ext cx="3665538" cy="12650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BEA438-8E1F-4BE8-8125-17D9AD984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707" y="4764881"/>
            <a:ext cx="3749365" cy="1272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44888FCD-8E9A-4921-A134-07DAD9D08278}"/>
              </a:ext>
            </a:extLst>
          </p:cNvPr>
          <p:cNvSpPr/>
          <p:nvPr/>
        </p:nvSpPr>
        <p:spPr>
          <a:xfrm>
            <a:off x="3504409" y="3870037"/>
            <a:ext cx="531203" cy="646545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61ACC3-00F9-4D68-B605-E23E79D37B69}"/>
              </a:ext>
            </a:extLst>
          </p:cNvPr>
          <p:cNvCxnSpPr>
            <a:cxnSpLocks/>
          </p:cNvCxnSpPr>
          <p:nvPr/>
        </p:nvCxnSpPr>
        <p:spPr>
          <a:xfrm>
            <a:off x="4978400" y="2927927"/>
            <a:ext cx="271549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0B2DFB0-8322-4035-B292-973D8277C110}"/>
              </a:ext>
            </a:extLst>
          </p:cNvPr>
          <p:cNvCxnSpPr>
            <a:cxnSpLocks/>
          </p:cNvCxnSpPr>
          <p:nvPr/>
        </p:nvCxnSpPr>
        <p:spPr>
          <a:xfrm>
            <a:off x="6594764" y="2392218"/>
            <a:ext cx="1099127" cy="23577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幻灯片缩放定位 30">
                <a:extLst>
                  <a:ext uri="{FF2B5EF4-FFF2-40B4-BE49-F238E27FC236}">
                    <a16:creationId xmlns:a16="http://schemas.microsoft.com/office/drawing/2014/main" id="{6D61AB4B-BD0F-4766-973A-BE5A261FC7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12407" y="2163896"/>
              <a:ext cx="870838" cy="489846"/>
            </p:xfrm>
            <a:graphic>
              <a:graphicData uri="http://schemas.microsoft.com/office/powerpoint/2016/slidezoom">
                <pslz:sldZm>
                  <pslz:sldZmObj sldId="771" cId="1134468077">
                    <pslz:zmPr id="{1D100B13-470B-4D1C-B38F-0D610F1CD8D4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0838" cy="4898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幻灯片缩放定位 3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D61AB4B-BD0F-4766-973A-BE5A261FC7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12407" y="2163896"/>
                <a:ext cx="870838" cy="4898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87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83835"/>
          </a:xfrm>
        </p:spPr>
        <p:txBody>
          <a:bodyPr/>
          <a:lstStyle/>
          <a:p>
            <a:r>
              <a:rPr lang="zh-CN" altLang="en-US"/>
              <a:t>文件上传的设置：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B72D9B-A498-48DC-B996-A79DFF44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08039"/>
            <a:ext cx="2457689" cy="4369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814398-0CF9-4FAE-B153-ED38D774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14" y="2796484"/>
            <a:ext cx="3665538" cy="12650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61ACC3-00F9-4D68-B605-E23E79D37B69}"/>
              </a:ext>
            </a:extLst>
          </p:cNvPr>
          <p:cNvCxnSpPr>
            <a:cxnSpLocks/>
          </p:cNvCxnSpPr>
          <p:nvPr/>
        </p:nvCxnSpPr>
        <p:spPr>
          <a:xfrm>
            <a:off x="1460707" y="2927926"/>
            <a:ext cx="271549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751925DA-4F8D-4395-9706-6383096B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72" y="4545349"/>
            <a:ext cx="10508891" cy="15698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46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登录验证功能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964751-B2A5-45AA-ADFA-15FF9BF7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97579"/>
            <a:ext cx="7170850" cy="38365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A4AAB07-185F-464F-BB20-12717D5E7B0F}"/>
              </a:ext>
            </a:extLst>
          </p:cNvPr>
          <p:cNvSpPr/>
          <p:nvPr/>
        </p:nvSpPr>
        <p:spPr>
          <a:xfrm>
            <a:off x="8803503" y="155992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39AF67B-550B-42FC-AABD-8B12E982BD9F}"/>
              </a:ext>
            </a:extLst>
          </p:cNvPr>
          <p:cNvSpPr/>
          <p:nvPr/>
        </p:nvSpPr>
        <p:spPr>
          <a:xfrm>
            <a:off x="9741490" y="189442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7CB269A-8A3F-4A95-9E06-CB1FB44C936B}"/>
              </a:ext>
            </a:extLst>
          </p:cNvPr>
          <p:cNvSpPr/>
          <p:nvPr/>
        </p:nvSpPr>
        <p:spPr>
          <a:xfrm>
            <a:off x="9587084" y="23780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9FA7997-BBAF-4642-9B4D-92BA596683D2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9947192" y="212863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菱形 40">
            <a:extLst>
              <a:ext uri="{FF2B5EF4-FFF2-40B4-BE49-F238E27FC236}">
                <a16:creationId xmlns:a16="http://schemas.microsoft.com/office/drawing/2014/main" id="{B3AE663B-BFD9-4AF5-9B71-85A9C2714A42}"/>
              </a:ext>
            </a:extLst>
          </p:cNvPr>
          <p:cNvSpPr/>
          <p:nvPr/>
        </p:nvSpPr>
        <p:spPr>
          <a:xfrm>
            <a:off x="9266667" y="377223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1770149B-38FD-43C4-B619-D8FFD21E50BC}"/>
              </a:ext>
            </a:extLst>
          </p:cNvPr>
          <p:cNvCxnSpPr>
            <a:cxnSpLocks/>
            <a:stCxn id="41" idx="3"/>
            <a:endCxn id="52" idx="0"/>
          </p:cNvCxnSpPr>
          <p:nvPr/>
        </p:nvCxnSpPr>
        <p:spPr>
          <a:xfrm>
            <a:off x="10624680" y="401182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A5E13E0-D055-4A5A-9BDB-D2CE8DDD94BD}"/>
              </a:ext>
            </a:extLst>
          </p:cNvPr>
          <p:cNvSpPr txBox="1"/>
          <p:nvPr/>
        </p:nvSpPr>
        <p:spPr>
          <a:xfrm>
            <a:off x="10647932" y="444634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9F88E47-821B-42B6-ACC6-1D4CF8F8A4E9}"/>
              </a:ext>
            </a:extLst>
          </p:cNvPr>
          <p:cNvSpPr txBox="1"/>
          <p:nvPr/>
        </p:nvSpPr>
        <p:spPr>
          <a:xfrm>
            <a:off x="9945673" y="4488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FE7C937-51E3-4CEC-9469-234B010083E3}"/>
              </a:ext>
            </a:extLst>
          </p:cNvPr>
          <p:cNvSpPr/>
          <p:nvPr/>
        </p:nvSpPr>
        <p:spPr>
          <a:xfrm>
            <a:off x="9627119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返回用户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293C5D9-6264-428B-8FA1-E05D0E0270D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9945674" y="4251422"/>
            <a:ext cx="6983" cy="11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19FD456E-A4A3-4153-9639-E515BFDBF6A4}"/>
              </a:ext>
            </a:extLst>
          </p:cNvPr>
          <p:cNvSpPr/>
          <p:nvPr/>
        </p:nvSpPr>
        <p:spPr>
          <a:xfrm>
            <a:off x="9741489" y="605866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F84EEEA-1593-419C-96CA-A9EAC35199E3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947191" y="582485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2587A53-6872-44E1-856F-07BF03467096}"/>
              </a:ext>
            </a:extLst>
          </p:cNvPr>
          <p:cNvSpPr/>
          <p:nvPr/>
        </p:nvSpPr>
        <p:spPr>
          <a:xfrm>
            <a:off x="9580753" y="302822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FBEB21C-BEFE-4CD9-81AE-18022B75B490}"/>
              </a:ext>
            </a:extLst>
          </p:cNvPr>
          <p:cNvCxnSpPr>
            <a:cxnSpLocks/>
            <a:stCxn id="38" idx="2"/>
            <a:endCxn id="49" idx="0"/>
          </p:cNvCxnSpPr>
          <p:nvPr/>
        </p:nvCxnSpPr>
        <p:spPr>
          <a:xfrm flipH="1">
            <a:off x="9945675" y="277812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F3E1286-9B4E-4AFE-A86B-7D86F87CED13}"/>
              </a:ext>
            </a:extLst>
          </p:cNvPr>
          <p:cNvCxnSpPr>
            <a:cxnSpLocks/>
            <a:stCxn id="49" idx="2"/>
            <a:endCxn id="41" idx="0"/>
          </p:cNvCxnSpPr>
          <p:nvPr/>
        </p:nvCxnSpPr>
        <p:spPr>
          <a:xfrm flipH="1">
            <a:off x="9945674" y="342833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2296AAB-92A1-4716-BDD0-C7B0B92D4D16}"/>
              </a:ext>
            </a:extLst>
          </p:cNvPr>
          <p:cNvSpPr/>
          <p:nvPr/>
        </p:nvSpPr>
        <p:spPr>
          <a:xfrm>
            <a:off x="10688453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7D889205-B3AB-44FD-8A86-61A3CE862E6A}"/>
              </a:ext>
            </a:extLst>
          </p:cNvPr>
          <p:cNvCxnSpPr>
            <a:cxnSpLocks/>
            <a:stCxn id="52" idx="2"/>
            <a:endCxn id="47" idx="6"/>
          </p:cNvCxnSpPr>
          <p:nvPr/>
        </p:nvCxnSpPr>
        <p:spPr>
          <a:xfrm rot="5400000">
            <a:off x="10380926" y="554925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6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1" grpId="0" animBg="1"/>
      <p:bldP spid="43" grpId="0"/>
      <p:bldP spid="44" grpId="0"/>
      <p:bldP spid="45" grpId="0" animBg="1"/>
      <p:bldP spid="47" grpId="0" animBg="1"/>
      <p:bldP spid="49" grpId="0" animBg="1"/>
      <p:bldP spid="5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CBC18F-6C70-4BA7-854D-52D781662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实现查看发布探店笔记的接口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803054-B7D9-4B54-87CC-986268645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需求：点击首页的探店笔记，会进入详情页面，实现该页面的查询接口：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751568-BD27-455E-A45E-E348DB15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05" y="2250830"/>
            <a:ext cx="2340010" cy="4160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25E92F-84B3-44F5-8AA0-2DD26DCD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85" y="2250830"/>
            <a:ext cx="2378663" cy="41600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3FE645C5-7E51-44EC-9767-31B180E00D2F}"/>
              </a:ext>
            </a:extLst>
          </p:cNvPr>
          <p:cNvSpPr/>
          <p:nvPr/>
        </p:nvSpPr>
        <p:spPr>
          <a:xfrm>
            <a:off x="4838354" y="3933929"/>
            <a:ext cx="733530" cy="79382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6A2F1F-1C97-4BFE-977F-D95F24EF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11" y="2250830"/>
            <a:ext cx="3086367" cy="1242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C7EBF76B-A8FF-4991-8DA9-A43FA3884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32695"/>
              </p:ext>
            </p:extLst>
          </p:nvPr>
        </p:nvGraphicFramePr>
        <p:xfrm>
          <a:off x="8623711" y="4101394"/>
          <a:ext cx="3019335" cy="197810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61827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957508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/blog/{id}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 blog</a:t>
                      </a:r>
                      <a:r>
                        <a:rPr lang="zh-CN" altLang="en-US" sz="1400"/>
                        <a:t>的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Blog: </a:t>
                      </a:r>
                      <a:r>
                        <a:rPr lang="zh-CN" altLang="en-US" sz="1400"/>
                        <a:t>笔记信息，包含用户信息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39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99260" y="215672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发布探店笔记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99259" y="27087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F4DF85C-FC1D-4F83-91C4-4F295B7D033F}"/>
              </a:ext>
            </a:extLst>
          </p:cNvPr>
          <p:cNvSpPr txBox="1">
            <a:spLocks/>
          </p:cNvSpPr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点赞排行榜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5524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6482"/>
          </a:xfrm>
        </p:spPr>
        <p:txBody>
          <a:bodyPr/>
          <a:lstStyle/>
          <a:p>
            <a:r>
              <a:rPr lang="zh-CN" altLang="en-US"/>
              <a:t>在首页的探店笔记排行榜和探店图文详情页面都有点赞的功能：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4819B7-78C4-416D-9E31-FCC11897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059234"/>
            <a:ext cx="2555630" cy="45433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0C95C6-601B-4BBC-B353-4058AB81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31" y="2059234"/>
            <a:ext cx="2611116" cy="45433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2EDD011-316B-4141-9472-5731284FC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08" y="2059234"/>
            <a:ext cx="3891196" cy="14453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56293F-1849-4623-93B6-F6356EAED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486" y="4330905"/>
            <a:ext cx="3924640" cy="2049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FC8C6FC-B972-43F5-898F-574128CBDB03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9613806" y="3504536"/>
            <a:ext cx="0" cy="826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15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A48C49-EF78-4F57-AFE2-6CD4F42F0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完善点赞功能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9DE5F5-129C-487A-AB9E-D0FE12770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同一个用户只能点赞一次，再次点击则取消点赞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如果当前用户已经点赞，则点赞按钮高亮显示（前端已实现，判断字段</a:t>
            </a:r>
            <a:r>
              <a:rPr lang="en-US" altLang="zh-CN"/>
              <a:t>Blog</a:t>
            </a:r>
            <a:r>
              <a:rPr lang="zh-CN" altLang="en-US"/>
              <a:t>类的</a:t>
            </a:r>
            <a:r>
              <a:rPr lang="en-US" altLang="zh-CN"/>
              <a:t>isLike</a:t>
            </a:r>
            <a:r>
              <a:rPr lang="zh-CN" altLang="en-US"/>
              <a:t>属性）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实现步骤：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给</a:t>
            </a:r>
            <a:r>
              <a:rPr lang="en-US" altLang="zh-CN"/>
              <a:t>Blog</a:t>
            </a:r>
            <a:r>
              <a:rPr lang="zh-CN" altLang="en-US"/>
              <a:t>类中添加一个</a:t>
            </a:r>
            <a:r>
              <a:rPr lang="en-US" altLang="zh-CN"/>
              <a:t>isLike</a:t>
            </a:r>
            <a:r>
              <a:rPr lang="zh-CN" altLang="en-US"/>
              <a:t>字段，标示是否被当前用户点赞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修改点赞功能，利用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set</a:t>
            </a:r>
            <a:r>
              <a:rPr lang="zh-CN" altLang="en-US"/>
              <a:t>集合判断是否点赞过，未点赞过则点赞数</a:t>
            </a:r>
            <a:r>
              <a:rPr lang="en-US" altLang="zh-CN"/>
              <a:t>+1</a:t>
            </a:r>
            <a:r>
              <a:rPr lang="zh-CN" altLang="en-US"/>
              <a:t>，已点赞过则点赞数</a:t>
            </a:r>
            <a:r>
              <a:rPr lang="en-US" altLang="zh-CN"/>
              <a:t>-1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修改根据</a:t>
            </a:r>
            <a:r>
              <a:rPr lang="en-US" altLang="zh-CN"/>
              <a:t>id</a:t>
            </a:r>
            <a:r>
              <a:rPr lang="zh-CN" altLang="en-US"/>
              <a:t>查询</a:t>
            </a:r>
            <a:r>
              <a:rPr lang="en-US" altLang="zh-CN"/>
              <a:t>Blog</a:t>
            </a:r>
            <a:r>
              <a:rPr lang="zh-CN" altLang="en-US"/>
              <a:t>的业务，判断当前登录用户是否点赞过，赋值给</a:t>
            </a:r>
            <a:r>
              <a:rPr lang="en-US" altLang="zh-CN"/>
              <a:t>isLike</a:t>
            </a:r>
            <a:r>
              <a:rPr lang="zh-CN" altLang="en-US"/>
              <a:t>字段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修改分页查询</a:t>
            </a:r>
            <a:r>
              <a:rPr lang="en-US" altLang="zh-CN"/>
              <a:t>Blog</a:t>
            </a:r>
            <a:r>
              <a:rPr lang="zh-CN" altLang="en-US"/>
              <a:t>业务，判断当前登录用户是否点赞过，赋值给</a:t>
            </a:r>
            <a:r>
              <a:rPr lang="en-US" altLang="zh-CN"/>
              <a:t>isLike</a:t>
            </a:r>
            <a:r>
              <a:rPr lang="zh-CN" altLang="en-US"/>
              <a:t>字段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5089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99260" y="215672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发布探店笔记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99259" y="27087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点赞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F4DF85C-FC1D-4F83-91C4-4F295B7D033F}"/>
              </a:ext>
            </a:extLst>
          </p:cNvPr>
          <p:cNvSpPr txBox="1">
            <a:spLocks/>
          </p:cNvSpPr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点赞排行榜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7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点赞排行榜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6482"/>
          </a:xfrm>
        </p:spPr>
        <p:txBody>
          <a:bodyPr/>
          <a:lstStyle/>
          <a:p>
            <a:r>
              <a:rPr lang="zh-CN" altLang="en-US"/>
              <a:t>在探店笔记的详情页面，应该把给该笔记点赞的人显示出来，比如最早点赞的</a:t>
            </a:r>
            <a:r>
              <a:rPr lang="en-US" altLang="zh-CN"/>
              <a:t>TOP5</a:t>
            </a:r>
            <a:r>
              <a:rPr lang="zh-CN" altLang="en-US"/>
              <a:t>，形成点赞排行榜：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E91464-20AE-4ED3-BECC-9285F7A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2" y="2100823"/>
            <a:ext cx="2761736" cy="4433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3D09BAD-B2BA-41F8-BA5F-47BCA51B2E61}"/>
              </a:ext>
            </a:extLst>
          </p:cNvPr>
          <p:cNvSpPr/>
          <p:nvPr/>
        </p:nvSpPr>
        <p:spPr>
          <a:xfrm>
            <a:off x="924288" y="6196614"/>
            <a:ext cx="1588095" cy="266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292AC4E-0DBB-4737-AEBD-502C4CA1D34B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512383" y="2862730"/>
            <a:ext cx="3290653" cy="3467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98AE781-0B6F-40F7-94C3-E2EE686E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36" y="2168222"/>
            <a:ext cx="3935543" cy="13890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9" name="表格 4">
            <a:extLst>
              <a:ext uri="{FF2B5EF4-FFF2-40B4-BE49-F238E27FC236}">
                <a16:creationId xmlns:a16="http://schemas.microsoft.com/office/drawing/2014/main" id="{FEE75E1D-3F48-4889-B1CD-0A9684015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95408"/>
              </p:ext>
            </p:extLst>
          </p:nvPr>
        </p:nvGraphicFramePr>
        <p:xfrm>
          <a:off x="5803037" y="4317394"/>
          <a:ext cx="3935542" cy="21100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83668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2751874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95882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3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/blog/likes/{id}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72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 blog</a:t>
                      </a:r>
                      <a:r>
                        <a:rPr lang="zh-CN" altLang="en-US" sz="1400"/>
                        <a:t>的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6480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List&lt;UserDTO&gt; </a:t>
                      </a:r>
                      <a:r>
                        <a:rPr lang="zh-CN" altLang="en-US" sz="1400"/>
                        <a:t>给这个笔记点赞的</a:t>
                      </a:r>
                      <a:r>
                        <a:rPr lang="en-US" altLang="zh-CN" sz="1400"/>
                        <a:t>TopN</a:t>
                      </a:r>
                      <a:r>
                        <a:rPr lang="zh-CN" altLang="en-US" sz="1400"/>
                        <a:t>用户集合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39CDB95-71BE-44AF-94A5-0C56E48DC3F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7770808" y="3557237"/>
            <a:ext cx="0" cy="76015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5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A48C49-EF78-4F57-AFE2-6CD4F42F0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实现查询点赞排行榜的接口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9DE5F5-129C-487A-AB9E-D0FE12770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需求：按照点赞时间先后排序，返回</a:t>
            </a:r>
            <a:r>
              <a:rPr lang="en-US" altLang="zh-CN"/>
              <a:t>Top5</a:t>
            </a:r>
            <a:r>
              <a:rPr lang="zh-CN" altLang="en-US"/>
              <a:t>的用户</a:t>
            </a:r>
            <a:endParaRPr lang="en-US" altLang="zh-CN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3F367C7-811A-4FDD-ABDC-71E5CF091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1124"/>
              </p:ext>
            </p:extLst>
          </p:nvPr>
        </p:nvGraphicFramePr>
        <p:xfrm>
          <a:off x="2301982" y="2342638"/>
          <a:ext cx="8131946" cy="27412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16241">
                  <a:extLst>
                    <a:ext uri="{9D8B030D-6E8A-4147-A177-3AD203B41FA5}">
                      <a16:colId xmlns:a16="http://schemas.microsoft.com/office/drawing/2014/main" val="825214355"/>
                    </a:ext>
                  </a:extLst>
                </a:gridCol>
                <a:gridCol w="2512381">
                  <a:extLst>
                    <a:ext uri="{9D8B030D-6E8A-4147-A177-3AD203B41FA5}">
                      <a16:colId xmlns:a16="http://schemas.microsoft.com/office/drawing/2014/main" val="3870344149"/>
                    </a:ext>
                  </a:extLst>
                </a:gridCol>
                <a:gridCol w="1704513">
                  <a:extLst>
                    <a:ext uri="{9D8B030D-6E8A-4147-A177-3AD203B41FA5}">
                      <a16:colId xmlns:a16="http://schemas.microsoft.com/office/drawing/2014/main" val="3823757802"/>
                    </a:ext>
                  </a:extLst>
                </a:gridCol>
                <a:gridCol w="2698811">
                  <a:extLst>
                    <a:ext uri="{9D8B030D-6E8A-4147-A177-3AD203B41FA5}">
                      <a16:colId xmlns:a16="http://schemas.microsoft.com/office/drawing/2014/main" val="3155665427"/>
                    </a:ext>
                  </a:extLst>
                </a:gridCol>
              </a:tblGrid>
              <a:tr h="504580"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List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Set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SortedSet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088624"/>
                  </a:ext>
                </a:extLst>
              </a:tr>
              <a:tr h="796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排序方式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按添加顺序排序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无法排序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</a:t>
                      </a:r>
                      <a:r>
                        <a:rPr lang="en-US" altLang="zh-CN" sz="1400"/>
                        <a:t>score</a:t>
                      </a:r>
                      <a:r>
                        <a:rPr lang="zh-CN" altLang="en-US" sz="1400"/>
                        <a:t>值排序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655505"/>
                  </a:ext>
                </a:extLst>
              </a:tr>
              <a:tr h="656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唯一性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不唯一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唯一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唯一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171690"/>
                  </a:ext>
                </a:extLst>
              </a:tr>
              <a:tr h="7826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查找方式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按索引查找</a:t>
                      </a:r>
                      <a:endParaRPr lang="en-US" altLang="zh-CN" sz="1400"/>
                    </a:p>
                    <a:p>
                      <a:pPr algn="ctr"/>
                      <a:r>
                        <a:rPr lang="zh-CN" altLang="en-US" sz="1400"/>
                        <a:t>或首尾查找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根据元素查找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根据元素查找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28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89017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好友关注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587955"/>
      </p:ext>
    </p:extLst>
  </p:cSld>
  <p:clrMapOvr>
    <a:masterClrMapping/>
  </p:clrMapOvr>
  <p:transition spd="slow">
    <p:push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关注和取关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共同关注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关注推送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594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关注和取关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在探店图文的详情页面中，可以关注发布笔记的作者：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3C5F13-4F68-4A0F-8EC8-E5D6FAF5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38" y="2258510"/>
            <a:ext cx="2811989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D1468F1-0FBA-41B6-9C4E-A7BD26A6784A}"/>
              </a:ext>
            </a:extLst>
          </p:cNvPr>
          <p:cNvSpPr/>
          <p:nvPr/>
        </p:nvSpPr>
        <p:spPr>
          <a:xfrm>
            <a:off x="3004457" y="5107338"/>
            <a:ext cx="666270" cy="3981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2DA89C8-6E98-4234-A0D7-69C6AD8AD491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3670727" y="2881242"/>
            <a:ext cx="2925477" cy="24251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B4E57464-8D5C-49A3-A02B-FC83C515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4" y="2256348"/>
            <a:ext cx="3756986" cy="12497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F0DCD2-EF1E-42DD-820E-5E8DA0D49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204" y="4996404"/>
            <a:ext cx="3756986" cy="13053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647A8F-2941-4D0C-9425-5A238E8F3181}"/>
              </a:ext>
            </a:extLst>
          </p:cNvPr>
          <p:cNvSpPr txBox="1"/>
          <p:nvPr/>
        </p:nvSpPr>
        <p:spPr>
          <a:xfrm>
            <a:off x="5264727" y="2946400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尝试关注用户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775C7D2-5468-4E1E-9CB3-A22926ECA08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3670727" y="5306431"/>
            <a:ext cx="2925477" cy="3426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508FE18-1CEC-48D7-902C-4E9E786FB676}"/>
              </a:ext>
            </a:extLst>
          </p:cNvPr>
          <p:cNvSpPr txBox="1"/>
          <p:nvPr/>
        </p:nvSpPr>
        <p:spPr>
          <a:xfrm>
            <a:off x="5264726" y="5395184"/>
            <a:ext cx="12763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是否关注用户？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220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登录验证功能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59F31E3-545E-4DC9-8ED7-3B8991FE00EF}"/>
              </a:ext>
            </a:extLst>
          </p:cNvPr>
          <p:cNvSpPr/>
          <p:nvPr/>
        </p:nvSpPr>
        <p:spPr>
          <a:xfrm>
            <a:off x="8803503" y="155992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6DE8E9D-81FB-43E2-A9E3-59BE75F3495E}"/>
              </a:ext>
            </a:extLst>
          </p:cNvPr>
          <p:cNvSpPr/>
          <p:nvPr/>
        </p:nvSpPr>
        <p:spPr>
          <a:xfrm>
            <a:off x="9741490" y="189442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11CAD09-0CA5-4C26-B5DA-6A2F6D988D23}"/>
              </a:ext>
            </a:extLst>
          </p:cNvPr>
          <p:cNvSpPr/>
          <p:nvPr/>
        </p:nvSpPr>
        <p:spPr>
          <a:xfrm>
            <a:off x="9587084" y="23780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03C120B-5A98-41F4-A347-60439BB662E1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9947192" y="212863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菱形 19">
            <a:extLst>
              <a:ext uri="{FF2B5EF4-FFF2-40B4-BE49-F238E27FC236}">
                <a16:creationId xmlns:a16="http://schemas.microsoft.com/office/drawing/2014/main" id="{A4401C48-4CD6-45CA-BEBB-D47A4BAEA99A}"/>
              </a:ext>
            </a:extLst>
          </p:cNvPr>
          <p:cNvSpPr/>
          <p:nvPr/>
        </p:nvSpPr>
        <p:spPr>
          <a:xfrm>
            <a:off x="9266667" y="377223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CA5E5E1-7CA2-49C2-81BC-5C65FBFAF392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>
            <a:off x="10624680" y="401182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CFAA850-791B-481D-AC16-4F184041F58C}"/>
              </a:ext>
            </a:extLst>
          </p:cNvPr>
          <p:cNvSpPr txBox="1"/>
          <p:nvPr/>
        </p:nvSpPr>
        <p:spPr>
          <a:xfrm>
            <a:off x="10647932" y="444634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F5467F5-CC43-4CAC-90F5-A3BDD9F932E1}"/>
              </a:ext>
            </a:extLst>
          </p:cNvPr>
          <p:cNvSpPr txBox="1"/>
          <p:nvPr/>
        </p:nvSpPr>
        <p:spPr>
          <a:xfrm>
            <a:off x="9945673" y="4488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D0B97ED-B395-4304-B0F2-9518EE5CD3A0}"/>
              </a:ext>
            </a:extLst>
          </p:cNvPr>
          <p:cNvSpPr/>
          <p:nvPr/>
        </p:nvSpPr>
        <p:spPr>
          <a:xfrm>
            <a:off x="9627119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返回用户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EB91D84-E4FC-4094-AC31-AE140DE7A358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9945674" y="4251422"/>
            <a:ext cx="6983" cy="11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8B98110-0C30-4E5A-8A53-008E9B965007}"/>
              </a:ext>
            </a:extLst>
          </p:cNvPr>
          <p:cNvSpPr/>
          <p:nvPr/>
        </p:nvSpPr>
        <p:spPr>
          <a:xfrm>
            <a:off x="9741489" y="605866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3EC8B09-9902-443F-BC1D-2EE23D3D5BD1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47191" y="582485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F0A9BA4-8A17-4074-A67B-6B8255AA3892}"/>
              </a:ext>
            </a:extLst>
          </p:cNvPr>
          <p:cNvSpPr/>
          <p:nvPr/>
        </p:nvSpPr>
        <p:spPr>
          <a:xfrm>
            <a:off x="9580753" y="302822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3F7F91C-0004-44B8-A334-7B89D70F9903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 flipH="1">
            <a:off x="9945675" y="277812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A21493F-21CD-4C10-8D08-280CB0ED4D81}"/>
              </a:ext>
            </a:extLst>
          </p:cNvPr>
          <p:cNvCxnSpPr>
            <a:cxnSpLocks/>
            <a:stCxn id="31" idx="2"/>
            <a:endCxn id="20" idx="0"/>
          </p:cNvCxnSpPr>
          <p:nvPr/>
        </p:nvCxnSpPr>
        <p:spPr>
          <a:xfrm flipH="1">
            <a:off x="9945674" y="342833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B89ED5D4-A9C2-4CF7-AD43-1BB30AAB2277}"/>
              </a:ext>
            </a:extLst>
          </p:cNvPr>
          <p:cNvSpPr/>
          <p:nvPr/>
        </p:nvSpPr>
        <p:spPr>
          <a:xfrm>
            <a:off x="10688453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C01B0B08-885D-4C9E-A061-162A7CC77107}"/>
              </a:ext>
            </a:extLst>
          </p:cNvPr>
          <p:cNvCxnSpPr>
            <a:cxnSpLocks/>
            <a:stCxn id="34" idx="2"/>
            <a:endCxn id="29" idx="6"/>
          </p:cNvCxnSpPr>
          <p:nvPr/>
        </p:nvCxnSpPr>
        <p:spPr>
          <a:xfrm rot="5400000">
            <a:off x="10380926" y="554925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3101009" y="1559918"/>
            <a:ext cx="5135893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6321286" y="2602973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6321286" y="396318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6321286" y="532340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2" y="3963332"/>
            <a:ext cx="359695" cy="60965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E5DD41-7AEB-4643-B8DF-7ED9CDEB8A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 flipV="1">
            <a:off x="890727" y="4268030"/>
            <a:ext cx="5430559" cy="12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stCxn id="5" idx="3"/>
            <a:endCxn id="36" idx="1"/>
          </p:cNvCxnSpPr>
          <p:nvPr/>
        </p:nvCxnSpPr>
        <p:spPr>
          <a:xfrm>
            <a:off x="890727" y="4268159"/>
            <a:ext cx="2715279" cy="264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CE008D6-B237-4F0A-80AC-7B103CD51AB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90727" y="2907816"/>
            <a:ext cx="5430559" cy="13603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97C89CE-188E-4B44-BC5D-EADA49F535F1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890727" y="4268159"/>
            <a:ext cx="5430559" cy="13600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3606006" y="2784091"/>
            <a:ext cx="906359" cy="2973420"/>
          </a:xfrm>
          <a:prstGeom prst="roundRect">
            <a:avLst/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4512365" y="2907816"/>
            <a:ext cx="1808921" cy="13629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4512365" y="4270801"/>
            <a:ext cx="1808921" cy="13574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6F74165-0D58-4334-8FC0-83405C62288B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4512365" y="4268030"/>
            <a:ext cx="1808921" cy="277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79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36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49227B-85E2-4AA1-9B7F-0674FDD00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实现关注和取关功能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77844-39D0-4EC5-B27A-039B4A4AD0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：基于该表数据结构，实现两个接口：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关注和取关接口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判断是否关注的接口</a:t>
            </a:r>
            <a:endParaRPr lang="en-US" altLang="zh-CN"/>
          </a:p>
          <a:p>
            <a:r>
              <a:rPr lang="zh-CN" altLang="en-US"/>
              <a:t>关注是</a:t>
            </a:r>
            <a:r>
              <a:rPr lang="en-US" altLang="zh-CN"/>
              <a:t>User</a:t>
            </a:r>
            <a:r>
              <a:rPr lang="zh-CN" altLang="en-US"/>
              <a:t>之间的关系，是博主与粉丝的关系，数据库中有一张</a:t>
            </a:r>
            <a:r>
              <a:rPr lang="en-US" altLang="zh-CN">
                <a:solidFill>
                  <a:srgbClr val="AD2A26"/>
                </a:solidFill>
              </a:rPr>
              <a:t>tb_follow</a:t>
            </a:r>
            <a:r>
              <a:rPr lang="zh-CN" altLang="en-US"/>
              <a:t>表来标示：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b="1"/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注意</a:t>
            </a:r>
            <a:r>
              <a:rPr lang="en-US" altLang="zh-CN">
                <a:solidFill>
                  <a:srgbClr val="FF0000"/>
                </a:solidFill>
              </a:rPr>
              <a:t>: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zh-CN" altLang="en-US"/>
              <a:t>这里需要把主键修改为自增长，简化开发。</a:t>
            </a:r>
            <a:endParaRPr lang="en-US" altLang="zh-CN" b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2F752-100C-4897-A1F6-EF499FA1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23" y="3522306"/>
            <a:ext cx="9052157" cy="1817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关注和取关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共同关注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关注推送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7070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共同关注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5458FA-0793-4274-8A6E-BD6A358F68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点击博主头像，可以进入博主首页：</a:t>
            </a:r>
            <a:endParaRPr lang="en-US" alt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75571DC-9F26-40E5-A9DF-04F8B2D8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5" y="2127881"/>
            <a:ext cx="2811989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70358E9-FF74-4978-B2E3-BD2093E65A8F}"/>
              </a:ext>
            </a:extLst>
          </p:cNvPr>
          <p:cNvSpPr/>
          <p:nvPr/>
        </p:nvSpPr>
        <p:spPr>
          <a:xfrm>
            <a:off x="713434" y="5034703"/>
            <a:ext cx="472272" cy="3981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4EA664-9780-4288-8F77-11F4610F1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2" y="2127881"/>
            <a:ext cx="2987464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905A88FC-4C32-4C58-866B-20428EDBA333}"/>
              </a:ext>
            </a:extLst>
          </p:cNvPr>
          <p:cNvSpPr/>
          <p:nvPr/>
        </p:nvSpPr>
        <p:spPr>
          <a:xfrm>
            <a:off x="3563646" y="4056526"/>
            <a:ext cx="773723" cy="978177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E0B1FCA-8381-4996-85B1-44739EF2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76" y="2127881"/>
            <a:ext cx="3314987" cy="12574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8E262F2-A61A-4D37-A20B-33E4D0830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223" y="4274419"/>
            <a:ext cx="3974491" cy="1106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31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博主个人主页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5458FA-0793-4274-8A6E-BD6A358F68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博主个人首页依赖两个接口：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</a:t>
            </a:r>
            <a:r>
              <a:rPr lang="en-US" altLang="zh-CN"/>
              <a:t>user</a:t>
            </a:r>
            <a:r>
              <a:rPr lang="zh-CN" altLang="en-US"/>
              <a:t>信息：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查询博主的探店笔记：</a:t>
            </a:r>
            <a:endParaRPr lang="en-US" altLang="zh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92B60-F08A-45DF-AFDA-2C243D2EB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482587"/>
            <a:ext cx="6843540" cy="189282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@GetMapping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"/{id}"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 queryUserById(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@PathVariable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Long userId){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 user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userService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.getById(userId);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(user ==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null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UserDTO userDTO = BeanUtil.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copyProperties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(user, UserDTO.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(userDTO);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9F1E943-DCB0-45E5-A088-DD8DAD413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983127"/>
            <a:ext cx="10952704" cy="149271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@GetMapping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"/of/user"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 queryBlogByUserId(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@RequestParam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(value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"current"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defaultValue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Integer current,</a:t>
            </a:r>
            <a:endParaRPr kumimoji="0" lang="en-US" altLang="zh-CN" sz="1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            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@RequestParam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Long id) {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Page&lt;Blog&gt; page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blogService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.query()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.eq(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"user_id"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id).page(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Page&lt;&gt;(current, SystemConstants.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MAX_PAGE_SIZE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(page.getRecords());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A6F1BC-743B-4952-8506-204A5AA50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实现共同关注功能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53B453-502D-46A8-9417-9EDB9BB22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需求：利用</a:t>
            </a:r>
            <a:r>
              <a:rPr lang="en-US" altLang="zh-CN"/>
              <a:t>Redis</a:t>
            </a:r>
            <a:r>
              <a:rPr lang="zh-CN" altLang="en-US"/>
              <a:t>中恰当的数据结构，实现共同关注功能。在博主个人页面展示出当前用户与博主的共同好友。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ABCE56-25E8-4955-8A6C-24D166A1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08" y="2622619"/>
            <a:ext cx="2262802" cy="40227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1842AB-6475-493F-8A1C-3C861CF4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592" y="2622619"/>
            <a:ext cx="3665538" cy="1272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6F543231-8900-4028-A7FC-50253C4B9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79984"/>
              </p:ext>
            </p:extLst>
          </p:nvPr>
        </p:nvGraphicFramePr>
        <p:xfrm>
          <a:off x="6731438" y="4727751"/>
          <a:ext cx="4541846" cy="18077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21353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20493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/follow/common/{id}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</a:t>
                      </a:r>
                      <a:r>
                        <a:rPr lang="zh-CN" altLang="en-US" sz="1400"/>
                        <a:t>目标用户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List&lt;UserDTO&gt;: </a:t>
                      </a:r>
                      <a:r>
                        <a:rPr lang="zh-CN" altLang="en-US" sz="1400"/>
                        <a:t>两人共同关注的人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7CE8AEC-F678-4777-9886-359E6419583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460510" y="3258944"/>
            <a:ext cx="2709082" cy="1375055"/>
          </a:xfrm>
          <a:prstGeom prst="bentConnector3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9B8AB76-1AF5-4D2B-8FA6-F0A0099596BD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002361" y="3895269"/>
            <a:ext cx="0" cy="83248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8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关注和取关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共同关注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关注推送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4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F6D0AC8-D15F-445B-8F2C-8FAC3A92BA50}"/>
              </a:ext>
            </a:extLst>
          </p:cNvPr>
          <p:cNvGrpSpPr/>
          <p:nvPr/>
        </p:nvGrpSpPr>
        <p:grpSpPr>
          <a:xfrm>
            <a:off x="782004" y="2325757"/>
            <a:ext cx="10627359" cy="1739350"/>
            <a:chOff x="782004" y="2643807"/>
            <a:chExt cx="10627359" cy="173935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1752F7C-BBAE-46A0-80C1-E7B48969258D}"/>
                </a:ext>
              </a:extLst>
            </p:cNvPr>
            <p:cNvSpPr/>
            <p:nvPr/>
          </p:nvSpPr>
          <p:spPr>
            <a:xfrm>
              <a:off x="782320" y="2643809"/>
              <a:ext cx="10627043" cy="1739348"/>
            </a:xfrm>
            <a:prstGeom prst="roundRect">
              <a:avLst>
                <a:gd name="adj" fmla="val 8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A04BEE2-CA0E-4857-803D-DC9158371995}"/>
                </a:ext>
              </a:extLst>
            </p:cNvPr>
            <p:cNvSpPr/>
            <p:nvPr/>
          </p:nvSpPr>
          <p:spPr>
            <a:xfrm>
              <a:off x="782004" y="2643807"/>
              <a:ext cx="708593" cy="1739347"/>
            </a:xfrm>
            <a:prstGeom prst="roundRect">
              <a:avLst>
                <a:gd name="adj" fmla="val 1487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传统模式</a:t>
              </a:r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关注推送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60579"/>
          </a:xfrm>
        </p:spPr>
        <p:txBody>
          <a:bodyPr/>
          <a:lstStyle/>
          <a:p>
            <a:r>
              <a:rPr lang="zh-CN" altLang="en-US"/>
              <a:t>关注推送也叫做</a:t>
            </a:r>
            <a:r>
              <a:rPr lang="en-US" altLang="zh-CN"/>
              <a:t>Feed</a:t>
            </a:r>
            <a:r>
              <a:rPr lang="zh-CN" altLang="en-US"/>
              <a:t>流，直译为</a:t>
            </a:r>
            <a:r>
              <a:rPr lang="zh-CN" altLang="en-US">
                <a:solidFill>
                  <a:srgbClr val="AD2A26"/>
                </a:solidFill>
              </a:rPr>
              <a:t>投喂</a:t>
            </a:r>
            <a:r>
              <a:rPr lang="zh-CN" altLang="en-US"/>
              <a:t>。为用户持续的提供“沉浸式”的体验，通过无限下拉刷新获取新的信息。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F8B0D17-CED2-4689-9D95-9243074E0CB2}"/>
              </a:ext>
            </a:extLst>
          </p:cNvPr>
          <p:cNvSpPr/>
          <p:nvPr/>
        </p:nvSpPr>
        <p:spPr>
          <a:xfrm>
            <a:off x="3030723" y="2623933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1B66489-7FAC-4822-987E-A173F41B4CE4}"/>
              </a:ext>
            </a:extLst>
          </p:cNvPr>
          <p:cNvSpPr/>
          <p:nvPr/>
        </p:nvSpPr>
        <p:spPr>
          <a:xfrm>
            <a:off x="8411819" y="2623933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内容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D2C2A50-DA50-4D6A-AFC5-8257D1B4A1B9}"/>
              </a:ext>
            </a:extLst>
          </p:cNvPr>
          <p:cNvCxnSpPr/>
          <p:nvPr/>
        </p:nvCxnSpPr>
        <p:spPr>
          <a:xfrm>
            <a:off x="4532243" y="3220280"/>
            <a:ext cx="3478696" cy="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053625D-3CD8-48EC-89D4-5CCC8AC52F7C}"/>
              </a:ext>
            </a:extLst>
          </p:cNvPr>
          <p:cNvGrpSpPr/>
          <p:nvPr/>
        </p:nvGrpSpPr>
        <p:grpSpPr>
          <a:xfrm>
            <a:off x="782004" y="4631632"/>
            <a:ext cx="10627675" cy="1739351"/>
            <a:chOff x="781688" y="2643806"/>
            <a:chExt cx="10627675" cy="173935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ABD5829-7427-4050-AF44-2416A179C29A}"/>
                </a:ext>
              </a:extLst>
            </p:cNvPr>
            <p:cNvSpPr/>
            <p:nvPr/>
          </p:nvSpPr>
          <p:spPr>
            <a:xfrm>
              <a:off x="782320" y="2643809"/>
              <a:ext cx="10627043" cy="1739348"/>
            </a:xfrm>
            <a:prstGeom prst="roundRect">
              <a:avLst>
                <a:gd name="adj" fmla="val 8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485D4F4-9502-4FDC-B599-1B5DA6B052BE}"/>
                </a:ext>
              </a:extLst>
            </p:cNvPr>
            <p:cNvSpPr/>
            <p:nvPr/>
          </p:nvSpPr>
          <p:spPr>
            <a:xfrm>
              <a:off x="781688" y="2643806"/>
              <a:ext cx="708593" cy="1739347"/>
            </a:xfrm>
            <a:prstGeom prst="roundRect">
              <a:avLst>
                <a:gd name="adj" fmla="val 1487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Feed</a:t>
              </a:r>
              <a:r>
                <a:rPr lang="zh-CN" altLang="en-US">
                  <a:solidFill>
                    <a:schemeClr val="bg1"/>
                  </a:solidFill>
                </a:rPr>
                <a:t>模式</a:t>
              </a: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B7B73499-84E8-448C-88AB-FAE2BEDB4488}"/>
              </a:ext>
            </a:extLst>
          </p:cNvPr>
          <p:cNvSpPr/>
          <p:nvPr/>
        </p:nvSpPr>
        <p:spPr>
          <a:xfrm>
            <a:off x="3031039" y="4929809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内容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890AE3A-B097-46C7-BAC4-3AD07F5678D5}"/>
              </a:ext>
            </a:extLst>
          </p:cNvPr>
          <p:cNvSpPr/>
          <p:nvPr/>
        </p:nvSpPr>
        <p:spPr>
          <a:xfrm>
            <a:off x="8412135" y="4929809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EC175C1-C26B-4D98-826B-AAF2B512D9A7}"/>
              </a:ext>
            </a:extLst>
          </p:cNvPr>
          <p:cNvCxnSpPr/>
          <p:nvPr/>
        </p:nvCxnSpPr>
        <p:spPr>
          <a:xfrm>
            <a:off x="4532559" y="5526156"/>
            <a:ext cx="3478696" cy="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A51430-FB4C-4F6F-B6D5-EE32AC372366}"/>
              </a:ext>
            </a:extLst>
          </p:cNvPr>
          <p:cNvSpPr txBox="1"/>
          <p:nvPr/>
        </p:nvSpPr>
        <p:spPr>
          <a:xfrm>
            <a:off x="6095841" y="2976304"/>
            <a:ext cx="7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寻找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4B745B-60C1-4D65-8A88-E1BFABCF045F}"/>
              </a:ext>
            </a:extLst>
          </p:cNvPr>
          <p:cNvSpPr txBox="1"/>
          <p:nvPr/>
        </p:nvSpPr>
        <p:spPr>
          <a:xfrm>
            <a:off x="6095841" y="5224306"/>
            <a:ext cx="7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匹配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17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5" grpId="0" animBg="1"/>
      <p:bldP spid="16" grpId="0" animBg="1"/>
      <p:bldP spid="18" grpId="0"/>
      <p:bldP spid="19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流的模式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3"/>
            <a:ext cx="10927842" cy="4703407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流产品有两种常见模式：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Timeline</a:t>
            </a:r>
            <a:r>
              <a:rPr lang="zh-CN" altLang="en-US"/>
              <a:t>：不做内容筛选，简单的按照内容发布时间排序，常用于好友或关注。例如朋友圈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优点：信息全面，不会有缺失。并且实现也相对简单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缺点：信息噪音较多，用户不一定感兴趣，内容获取效率低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/>
              <a:t>智能排序</a:t>
            </a:r>
            <a:r>
              <a:rPr lang="zh-CN" altLang="en-US"/>
              <a:t>：利用智能算法屏蔽掉违规的、用户不感兴趣的内容。推送用户感兴趣信息来吸引用户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优点：投喂用户感兴趣信息，用户粘度很高，容易沉迷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缺点：如果算法不精准，可能起到反作用</a:t>
            </a:r>
            <a:endParaRPr lang="en-US" altLang="zh-CN"/>
          </a:p>
          <a:p>
            <a:r>
              <a:rPr lang="zh-CN" altLang="en-US"/>
              <a:t>本例中的个人页面，是基于关注的好友来做</a:t>
            </a:r>
            <a:r>
              <a:rPr lang="en-US" altLang="zh-CN"/>
              <a:t>Feed</a:t>
            </a:r>
            <a:r>
              <a:rPr lang="zh-CN" altLang="en-US"/>
              <a:t>流，因此采用</a:t>
            </a:r>
            <a:r>
              <a:rPr lang="en-US" altLang="zh-CN"/>
              <a:t>Timeline</a:t>
            </a:r>
            <a:r>
              <a:rPr lang="zh-CN" altLang="en-US"/>
              <a:t>的模式。该模式的实现方案有三种：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拉模式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推模式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推拉结合</a:t>
            </a:r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78E8A3-B5B9-4C3A-BB28-FF971B72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91" y="1460530"/>
            <a:ext cx="2664259" cy="48670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49700CB-B06F-46E5-B5E3-89BD89C5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91" y="1073961"/>
            <a:ext cx="2664259" cy="54262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5090A4B-8C94-4030-8423-886CC97D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703" y="1060420"/>
            <a:ext cx="2605633" cy="5426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1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拉模式</a:t>
            </a:r>
            <a:r>
              <a:rPr lang="zh-CN" altLang="en-US"/>
              <a:t>：也叫做读扩散。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22C321-79F2-45C2-B8D8-1508EBF7693A}"/>
              </a:ext>
            </a:extLst>
          </p:cNvPr>
          <p:cNvGrpSpPr/>
          <p:nvPr/>
        </p:nvGrpSpPr>
        <p:grpSpPr>
          <a:xfrm>
            <a:off x="1126436" y="2614736"/>
            <a:ext cx="523460" cy="772751"/>
            <a:chOff x="1126436" y="2914776"/>
            <a:chExt cx="523460" cy="772751"/>
          </a:xfrm>
        </p:grpSpPr>
        <p:pic>
          <p:nvPicPr>
            <p:cNvPr id="3" name="图形 2" descr="男人">
              <a:extLst>
                <a:ext uri="{FF2B5EF4-FFF2-40B4-BE49-F238E27FC236}">
                  <a16:creationId xmlns:a16="http://schemas.microsoft.com/office/drawing/2014/main" id="{941B4FAD-DE39-4035-BC42-7E786B549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14776"/>
              <a:ext cx="523460" cy="52346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322E1DC-0735-4A72-B696-ADBFA781D222}"/>
                </a:ext>
              </a:extLst>
            </p:cNvPr>
            <p:cNvSpPr txBox="1"/>
            <p:nvPr/>
          </p:nvSpPr>
          <p:spPr>
            <a:xfrm>
              <a:off x="1158876" y="3410528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D39AC2C-48B4-4214-A480-7E30D3DE39FC}"/>
              </a:ext>
            </a:extLst>
          </p:cNvPr>
          <p:cNvSpPr/>
          <p:nvPr/>
        </p:nvSpPr>
        <p:spPr>
          <a:xfrm>
            <a:off x="3537527" y="2317525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E5C309-B2E0-4F60-91C0-DD1C83574268}"/>
              </a:ext>
            </a:extLst>
          </p:cNvPr>
          <p:cNvGrpSpPr/>
          <p:nvPr/>
        </p:nvGrpSpPr>
        <p:grpSpPr>
          <a:xfrm>
            <a:off x="1126436" y="4117020"/>
            <a:ext cx="523460" cy="800459"/>
            <a:chOff x="1126436" y="2905540"/>
            <a:chExt cx="523460" cy="800459"/>
          </a:xfrm>
        </p:grpSpPr>
        <p:pic>
          <p:nvPicPr>
            <p:cNvPr id="11" name="图形 10" descr="男人">
              <a:extLst>
                <a:ext uri="{FF2B5EF4-FFF2-40B4-BE49-F238E27FC236}">
                  <a16:creationId xmlns:a16="http://schemas.microsoft.com/office/drawing/2014/main" id="{CF319981-B356-4547-9603-AACF2F3F7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9B63592-9904-46C4-8F54-67AFEDD0AC57}"/>
                </a:ext>
              </a:extLst>
            </p:cNvPr>
            <p:cNvSpPr txBox="1"/>
            <p:nvPr/>
          </p:nvSpPr>
          <p:spPr>
            <a:xfrm>
              <a:off x="1158876" y="3429000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李四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11166F-CD17-44FC-8AAA-A2F38FE1F4DC}"/>
              </a:ext>
            </a:extLst>
          </p:cNvPr>
          <p:cNvGrpSpPr/>
          <p:nvPr/>
        </p:nvGrpSpPr>
        <p:grpSpPr>
          <a:xfrm>
            <a:off x="1126436" y="5615896"/>
            <a:ext cx="523460" cy="772751"/>
            <a:chOff x="1126436" y="2905540"/>
            <a:chExt cx="523460" cy="772751"/>
          </a:xfrm>
        </p:grpSpPr>
        <p:pic>
          <p:nvPicPr>
            <p:cNvPr id="14" name="图形 13" descr="男人">
              <a:extLst>
                <a:ext uri="{FF2B5EF4-FFF2-40B4-BE49-F238E27FC236}">
                  <a16:creationId xmlns:a16="http://schemas.microsoft.com/office/drawing/2014/main" id="{5CC31F1F-9A9F-43D0-B2FA-B103E6AED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4255541-9446-4829-983B-449748D2FAF2}"/>
                </a:ext>
              </a:extLst>
            </p:cNvPr>
            <p:cNvSpPr txBox="1"/>
            <p:nvPr/>
          </p:nvSpPr>
          <p:spPr>
            <a:xfrm>
              <a:off x="1158876" y="3401292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王五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A736AD3-E9F6-430E-B55B-0D493C62F350}"/>
              </a:ext>
            </a:extLst>
          </p:cNvPr>
          <p:cNvSpPr/>
          <p:nvPr/>
        </p:nvSpPr>
        <p:spPr>
          <a:xfrm>
            <a:off x="3537527" y="3819686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D465DC1-6330-4A6E-903E-E2EE9F8C0477}"/>
              </a:ext>
            </a:extLst>
          </p:cNvPr>
          <p:cNvSpPr/>
          <p:nvPr/>
        </p:nvSpPr>
        <p:spPr>
          <a:xfrm>
            <a:off x="3537527" y="5321847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544BB84-9AD5-4B39-8CCA-41D3B9B46A8E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649896" y="2873263"/>
            <a:ext cx="1887631" cy="320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E0736C3-8ED1-488B-A09D-29F6390367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1649896" y="4375424"/>
            <a:ext cx="1887631" cy="33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2093ECC-38BF-44F4-9A63-21478BEED3B5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1649896" y="5877585"/>
            <a:ext cx="1887631" cy="4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10790D0-103F-4EC2-AD11-8EB431F6A735}"/>
              </a:ext>
            </a:extLst>
          </p:cNvPr>
          <p:cNvSpPr/>
          <p:nvPr/>
        </p:nvSpPr>
        <p:spPr>
          <a:xfrm>
            <a:off x="727214" y="2733013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5443D89-AA1C-463C-ABE0-5E0DAF3DB42D}"/>
              </a:ext>
            </a:extLst>
          </p:cNvPr>
          <p:cNvSpPr/>
          <p:nvPr/>
        </p:nvSpPr>
        <p:spPr>
          <a:xfrm>
            <a:off x="727214" y="4240639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4B92C42-8FFD-4CDD-BA80-FB6A1BD45AFC}"/>
              </a:ext>
            </a:extLst>
          </p:cNvPr>
          <p:cNvSpPr/>
          <p:nvPr/>
        </p:nvSpPr>
        <p:spPr>
          <a:xfrm>
            <a:off x="727214" y="4241123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msg-16419802</a:t>
            </a:r>
            <a:endParaRPr lang="zh-CN" altLang="en-US" sz="120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5B0F664-89F0-4338-BF83-65EB9F4032F6}"/>
              </a:ext>
            </a:extLst>
          </p:cNvPr>
          <p:cNvSpPr/>
          <p:nvPr/>
        </p:nvSpPr>
        <p:spPr>
          <a:xfrm>
            <a:off x="727214" y="573004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msg-16419803</a:t>
            </a:r>
            <a:endParaRPr lang="zh-CN" altLang="en-US" sz="120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196C7B6-198A-43E1-AFBC-96B7BE385EE6}"/>
              </a:ext>
            </a:extLst>
          </p:cNvPr>
          <p:cNvSpPr/>
          <p:nvPr/>
        </p:nvSpPr>
        <p:spPr>
          <a:xfrm>
            <a:off x="710880" y="273594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msg-16419804</a:t>
            </a:r>
            <a:endParaRPr lang="zh-CN" altLang="en-US" sz="120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7D6A09-D1DE-48A2-A80A-EDBF47D32704}"/>
              </a:ext>
            </a:extLst>
          </p:cNvPr>
          <p:cNvGrpSpPr/>
          <p:nvPr/>
        </p:nvGrpSpPr>
        <p:grpSpPr>
          <a:xfrm>
            <a:off x="10664686" y="3989048"/>
            <a:ext cx="523460" cy="772751"/>
            <a:chOff x="1126436" y="2905540"/>
            <a:chExt cx="523460" cy="772751"/>
          </a:xfrm>
        </p:grpSpPr>
        <p:pic>
          <p:nvPicPr>
            <p:cNvPr id="36" name="图形 35" descr="男人">
              <a:extLst>
                <a:ext uri="{FF2B5EF4-FFF2-40B4-BE49-F238E27FC236}">
                  <a16:creationId xmlns:a16="http://schemas.microsoft.com/office/drawing/2014/main" id="{FDCFB63B-3A87-47FD-8CB9-B55FA52A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2218FF3-8F4D-42B7-812D-1B43CEB8C8C4}"/>
                </a:ext>
              </a:extLst>
            </p:cNvPr>
            <p:cNvSpPr txBox="1"/>
            <p:nvPr/>
          </p:nvSpPr>
          <p:spPr>
            <a:xfrm>
              <a:off x="1158876" y="3401292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赵六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A9F4BDF-1B79-4B76-9895-619EDA354316}"/>
              </a:ext>
            </a:extLst>
          </p:cNvPr>
          <p:cNvCxnSpPr>
            <a:cxnSpLocks/>
            <a:stCxn id="36" idx="0"/>
            <a:endCxn id="3" idx="0"/>
          </p:cNvCxnSpPr>
          <p:nvPr/>
        </p:nvCxnSpPr>
        <p:spPr>
          <a:xfrm rot="16200000" flipV="1">
            <a:off x="5470135" y="-1467233"/>
            <a:ext cx="1374312" cy="9538250"/>
          </a:xfrm>
          <a:prstGeom prst="bentConnector3">
            <a:avLst>
              <a:gd name="adj1" fmla="val 133991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C099C7EC-9524-4DBD-B4BE-AFEBC82C0522}"/>
              </a:ext>
            </a:extLst>
          </p:cNvPr>
          <p:cNvCxnSpPr>
            <a:cxnSpLocks/>
            <a:stCxn id="36" idx="2"/>
            <a:endCxn id="12" idx="2"/>
          </p:cNvCxnSpPr>
          <p:nvPr/>
        </p:nvCxnSpPr>
        <p:spPr>
          <a:xfrm rot="5400000">
            <a:off x="5954806" y="-54132"/>
            <a:ext cx="404971" cy="9538250"/>
          </a:xfrm>
          <a:prstGeom prst="bentConnector3">
            <a:avLst>
              <a:gd name="adj1" fmla="val 173628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4AF409B-7F8F-420B-8DB9-BDF997DD64DB}"/>
              </a:ext>
            </a:extLst>
          </p:cNvPr>
          <p:cNvSpPr txBox="1"/>
          <p:nvPr/>
        </p:nvSpPr>
        <p:spPr>
          <a:xfrm>
            <a:off x="10912690" y="294439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关注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ACFB6B-6827-4DA4-B5BA-F9309C567342}"/>
              </a:ext>
            </a:extLst>
          </p:cNvPr>
          <p:cNvSpPr txBox="1"/>
          <p:nvPr/>
        </p:nvSpPr>
        <p:spPr>
          <a:xfrm>
            <a:off x="10926416" y="502274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关注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13DFC0A-C675-4DEA-B252-250942F73032}"/>
              </a:ext>
            </a:extLst>
          </p:cNvPr>
          <p:cNvSpPr/>
          <p:nvPr/>
        </p:nvSpPr>
        <p:spPr>
          <a:xfrm>
            <a:off x="7837765" y="2635831"/>
            <a:ext cx="1570182" cy="2085731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42FD3AC-FC20-4108-B799-E9CB2B18B42D}"/>
              </a:ext>
            </a:extLst>
          </p:cNvPr>
          <p:cNvCxnSpPr>
            <a:stCxn id="51" idx="3"/>
            <a:endCxn id="36" idx="1"/>
          </p:cNvCxnSpPr>
          <p:nvPr/>
        </p:nvCxnSpPr>
        <p:spPr>
          <a:xfrm>
            <a:off x="9407947" y="3678697"/>
            <a:ext cx="1256739" cy="572081"/>
          </a:xfrm>
          <a:prstGeom prst="straightConnector1">
            <a:avLst/>
          </a:prstGeom>
          <a:ln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BE454EF-34C5-42EA-8587-60432D6252AD}"/>
              </a:ext>
            </a:extLst>
          </p:cNvPr>
          <p:cNvSpPr txBox="1"/>
          <p:nvPr/>
        </p:nvSpPr>
        <p:spPr>
          <a:xfrm>
            <a:off x="9793301" y="363753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读取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90BA214-3A30-4032-8667-1CBF8DC0C702}"/>
              </a:ext>
            </a:extLst>
          </p:cNvPr>
          <p:cNvSpPr/>
          <p:nvPr/>
        </p:nvSpPr>
        <p:spPr>
          <a:xfrm>
            <a:off x="3661666" y="2733012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F776C62-2248-4126-B556-777217DF7E01}"/>
              </a:ext>
            </a:extLst>
          </p:cNvPr>
          <p:cNvSpPr/>
          <p:nvPr/>
        </p:nvSpPr>
        <p:spPr>
          <a:xfrm>
            <a:off x="3661666" y="309027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msg-16419804</a:t>
            </a:r>
            <a:endParaRPr lang="zh-CN" altLang="en-US" sz="1200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BAF26B2B-F578-445D-BF69-006ECDAE62F2}"/>
              </a:ext>
            </a:extLst>
          </p:cNvPr>
          <p:cNvSpPr/>
          <p:nvPr/>
        </p:nvSpPr>
        <p:spPr>
          <a:xfrm>
            <a:off x="3660723" y="42152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B11DA008-AEA0-442B-9B10-10C9DA08718D}"/>
              </a:ext>
            </a:extLst>
          </p:cNvPr>
          <p:cNvSpPr/>
          <p:nvPr/>
        </p:nvSpPr>
        <p:spPr>
          <a:xfrm>
            <a:off x="3661666" y="45828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msg-16419802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815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24076 -0.00023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24076 -0.00023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0.24076 0.05139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4076 -0.00024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85185E-6 L 0.24076 0.05139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35299 0.04329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215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2.22222E-6 L 0.35221 0.0507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252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2.59259E-6 L 0.35312 -0.05023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-252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4.81481E-6 L 0.35299 -0.04722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21 0.0507 L 0.35221 -0.0145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5299 -0.04722 L 0.35221 -0.1669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5625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5299 0.04329 L 0.35299 0.22245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49" grpId="0"/>
      <p:bldP spid="50" grpId="0"/>
      <p:bldP spid="51" grpId="0" animBg="1"/>
      <p:bldP spid="54" grpId="0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8" grpId="0" animBg="1"/>
      <p:bldP spid="58" grpId="1" animBg="1"/>
      <p:bldP spid="59" grpId="0" animBg="1"/>
      <p:bldP spid="59" grpId="1" animBg="1"/>
      <p:bldP spid="59" grpId="2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2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推模式</a:t>
            </a:r>
            <a:r>
              <a:rPr lang="zh-CN" altLang="en-US"/>
              <a:t>：也叫做写扩散。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22C321-79F2-45C2-B8D8-1508EBF7693A}"/>
              </a:ext>
            </a:extLst>
          </p:cNvPr>
          <p:cNvGrpSpPr/>
          <p:nvPr/>
        </p:nvGrpSpPr>
        <p:grpSpPr>
          <a:xfrm>
            <a:off x="1808198" y="2945525"/>
            <a:ext cx="523460" cy="772751"/>
            <a:chOff x="1126436" y="2914776"/>
            <a:chExt cx="523460" cy="772751"/>
          </a:xfrm>
        </p:grpSpPr>
        <p:pic>
          <p:nvPicPr>
            <p:cNvPr id="3" name="图形 2" descr="男人">
              <a:extLst>
                <a:ext uri="{FF2B5EF4-FFF2-40B4-BE49-F238E27FC236}">
                  <a16:creationId xmlns:a16="http://schemas.microsoft.com/office/drawing/2014/main" id="{941B4FAD-DE39-4035-BC42-7E786B549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14776"/>
              <a:ext cx="523460" cy="52346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322E1DC-0735-4A72-B696-ADBFA781D222}"/>
                </a:ext>
              </a:extLst>
            </p:cNvPr>
            <p:cNvSpPr txBox="1"/>
            <p:nvPr/>
          </p:nvSpPr>
          <p:spPr>
            <a:xfrm>
              <a:off x="1158876" y="3410528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13DFC0A-C675-4DEA-B252-250942F73032}"/>
              </a:ext>
            </a:extLst>
          </p:cNvPr>
          <p:cNvSpPr/>
          <p:nvPr/>
        </p:nvSpPr>
        <p:spPr>
          <a:xfrm>
            <a:off x="7268898" y="1692574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C150FB5-4EB2-4ED0-AD93-56ACB736A0E2}"/>
              </a:ext>
            </a:extLst>
          </p:cNvPr>
          <p:cNvGrpSpPr/>
          <p:nvPr/>
        </p:nvGrpSpPr>
        <p:grpSpPr>
          <a:xfrm>
            <a:off x="5404445" y="2058212"/>
            <a:ext cx="555900" cy="772751"/>
            <a:chOff x="1126436" y="2905540"/>
            <a:chExt cx="555900" cy="772751"/>
          </a:xfrm>
        </p:grpSpPr>
        <p:pic>
          <p:nvPicPr>
            <p:cNvPr id="41" name="图形 40" descr="男人">
              <a:extLst>
                <a:ext uri="{FF2B5EF4-FFF2-40B4-BE49-F238E27FC236}">
                  <a16:creationId xmlns:a16="http://schemas.microsoft.com/office/drawing/2014/main" id="{D237A6D3-8FC5-4D60-BA2F-89265B1B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127F049-06FA-4B85-A82E-F507EDF1BB37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1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32AB2C9-B4EB-4A69-80CD-A3189AE8B472}"/>
              </a:ext>
            </a:extLst>
          </p:cNvPr>
          <p:cNvGrpSpPr/>
          <p:nvPr/>
        </p:nvGrpSpPr>
        <p:grpSpPr>
          <a:xfrm>
            <a:off x="5404445" y="3815491"/>
            <a:ext cx="555900" cy="772751"/>
            <a:chOff x="1126436" y="2905540"/>
            <a:chExt cx="555900" cy="772751"/>
          </a:xfrm>
        </p:grpSpPr>
        <p:pic>
          <p:nvPicPr>
            <p:cNvPr id="60" name="图形 59" descr="男人">
              <a:extLst>
                <a:ext uri="{FF2B5EF4-FFF2-40B4-BE49-F238E27FC236}">
                  <a16:creationId xmlns:a16="http://schemas.microsoft.com/office/drawing/2014/main" id="{94FEB8AD-32BE-4A87-B9D1-D21E65FA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33224BD-4B5E-433B-8D7F-EECC9757DAC7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2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FC8137-CD2B-4165-9DE7-ACC1A0B99263}"/>
              </a:ext>
            </a:extLst>
          </p:cNvPr>
          <p:cNvGrpSpPr/>
          <p:nvPr/>
        </p:nvGrpSpPr>
        <p:grpSpPr>
          <a:xfrm>
            <a:off x="5404445" y="5572771"/>
            <a:ext cx="555900" cy="772751"/>
            <a:chOff x="1126436" y="2905540"/>
            <a:chExt cx="555900" cy="772751"/>
          </a:xfrm>
        </p:grpSpPr>
        <p:pic>
          <p:nvPicPr>
            <p:cNvPr id="63" name="图形 62" descr="男人">
              <a:extLst>
                <a:ext uri="{FF2B5EF4-FFF2-40B4-BE49-F238E27FC236}">
                  <a16:creationId xmlns:a16="http://schemas.microsoft.com/office/drawing/2014/main" id="{78E7A626-835E-42A6-BF28-BBB024AD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27C20EC-D9BC-4A50-9A5E-A917CBD94B0E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3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CCDA7E4-C22A-4C62-8BDF-30D00CB1E00F}"/>
              </a:ext>
            </a:extLst>
          </p:cNvPr>
          <p:cNvGrpSpPr/>
          <p:nvPr/>
        </p:nvGrpSpPr>
        <p:grpSpPr>
          <a:xfrm>
            <a:off x="1808198" y="4721562"/>
            <a:ext cx="523460" cy="800459"/>
            <a:chOff x="1126436" y="2905540"/>
            <a:chExt cx="523460" cy="800459"/>
          </a:xfrm>
        </p:grpSpPr>
        <p:pic>
          <p:nvPicPr>
            <p:cNvPr id="67" name="图形 66" descr="男人">
              <a:extLst>
                <a:ext uri="{FF2B5EF4-FFF2-40B4-BE49-F238E27FC236}">
                  <a16:creationId xmlns:a16="http://schemas.microsoft.com/office/drawing/2014/main" id="{15FC4A1E-C59D-46E7-88A9-1AF55552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8E66DA7-0F22-4845-88C5-6FDD0C07F5A9}"/>
                </a:ext>
              </a:extLst>
            </p:cNvPr>
            <p:cNvSpPr txBox="1"/>
            <p:nvPr/>
          </p:nvSpPr>
          <p:spPr>
            <a:xfrm>
              <a:off x="1158876" y="3429000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李四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3C371EC-97FF-47CC-AA97-B0A59E3C9052}"/>
              </a:ext>
            </a:extLst>
          </p:cNvPr>
          <p:cNvCxnSpPr>
            <a:stCxn id="41" idx="1"/>
            <a:endCxn id="3" idx="3"/>
          </p:cNvCxnSpPr>
          <p:nvPr/>
        </p:nvCxnSpPr>
        <p:spPr>
          <a:xfrm flipH="1">
            <a:off x="2331658" y="2319942"/>
            <a:ext cx="3072787" cy="88731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5B324FB-9DB9-473E-9B13-7C0A84D25458}"/>
              </a:ext>
            </a:extLst>
          </p:cNvPr>
          <p:cNvCxnSpPr>
            <a:cxnSpLocks/>
            <a:stCxn id="60" idx="1"/>
            <a:endCxn id="3" idx="3"/>
          </p:cNvCxnSpPr>
          <p:nvPr/>
        </p:nvCxnSpPr>
        <p:spPr>
          <a:xfrm flipH="1" flipV="1">
            <a:off x="2331658" y="3207255"/>
            <a:ext cx="3072787" cy="86996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9981A2BE-57F6-43AE-B3AF-89939448AAB8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>
          <a:xfrm flipH="1">
            <a:off x="2331658" y="4077221"/>
            <a:ext cx="3072787" cy="9060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D982CC07-9067-4B6B-ADE1-FCAE7ABD540F}"/>
              </a:ext>
            </a:extLst>
          </p:cNvPr>
          <p:cNvCxnSpPr>
            <a:cxnSpLocks/>
            <a:stCxn id="63" idx="1"/>
            <a:endCxn id="67" idx="3"/>
          </p:cNvCxnSpPr>
          <p:nvPr/>
        </p:nvCxnSpPr>
        <p:spPr>
          <a:xfrm flipH="1" flipV="1">
            <a:off x="2331658" y="4983292"/>
            <a:ext cx="3072787" cy="85120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FA20FDC2-A528-4B93-B20E-0014E4198828}"/>
              </a:ext>
            </a:extLst>
          </p:cNvPr>
          <p:cNvSpPr/>
          <p:nvPr/>
        </p:nvSpPr>
        <p:spPr>
          <a:xfrm>
            <a:off x="7268898" y="3449035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EB6B1634-7D93-4F35-AF91-7C418DBC4570}"/>
              </a:ext>
            </a:extLst>
          </p:cNvPr>
          <p:cNvSpPr/>
          <p:nvPr/>
        </p:nvSpPr>
        <p:spPr>
          <a:xfrm>
            <a:off x="7268898" y="5205497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018F38D-FC28-4636-A505-9A2B7EC5DEF1}"/>
              </a:ext>
            </a:extLst>
          </p:cNvPr>
          <p:cNvCxnSpPr>
            <a:cxnSpLocks/>
            <a:stCxn id="63" idx="1"/>
            <a:endCxn id="3" idx="3"/>
          </p:cNvCxnSpPr>
          <p:nvPr/>
        </p:nvCxnSpPr>
        <p:spPr>
          <a:xfrm flipH="1" flipV="1">
            <a:off x="2331658" y="3207255"/>
            <a:ext cx="3072787" cy="262724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DA55F386-EE7A-4495-8B25-88689B5D4531}"/>
              </a:ext>
            </a:extLst>
          </p:cNvPr>
          <p:cNvSpPr/>
          <p:nvPr/>
        </p:nvSpPr>
        <p:spPr>
          <a:xfrm>
            <a:off x="1408976" y="307740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004C3D19-EA55-4632-B004-EC0FD2CA83A9}"/>
              </a:ext>
            </a:extLst>
          </p:cNvPr>
          <p:cNvSpPr/>
          <p:nvPr/>
        </p:nvSpPr>
        <p:spPr>
          <a:xfrm>
            <a:off x="2745758" y="308074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487DAA67-83C3-423F-BCB3-30DF8B2285DD}"/>
              </a:ext>
            </a:extLst>
          </p:cNvPr>
          <p:cNvSpPr/>
          <p:nvPr/>
        </p:nvSpPr>
        <p:spPr>
          <a:xfrm>
            <a:off x="2745758" y="3080578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05DABDD4-2D3F-48CE-B2EB-CA5E068A7CE3}"/>
              </a:ext>
            </a:extLst>
          </p:cNvPr>
          <p:cNvSpPr/>
          <p:nvPr/>
        </p:nvSpPr>
        <p:spPr>
          <a:xfrm>
            <a:off x="2745758" y="3080409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6224E2BC-0E64-410B-8248-B1E5A0506910}"/>
              </a:ext>
            </a:extLst>
          </p:cNvPr>
          <p:cNvSpPr/>
          <p:nvPr/>
        </p:nvSpPr>
        <p:spPr>
          <a:xfrm>
            <a:off x="1366408" y="483468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988D0831-BC80-487E-B95E-0DF1534FE5F1}"/>
              </a:ext>
            </a:extLst>
          </p:cNvPr>
          <p:cNvSpPr/>
          <p:nvPr/>
        </p:nvSpPr>
        <p:spPr>
          <a:xfrm>
            <a:off x="2738319" y="48370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7E5CFE19-BA48-4A0C-B80E-5AD17DFD0C6F}"/>
              </a:ext>
            </a:extLst>
          </p:cNvPr>
          <p:cNvSpPr/>
          <p:nvPr/>
        </p:nvSpPr>
        <p:spPr>
          <a:xfrm>
            <a:off x="2738319" y="48370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FB4156C-1B99-4F9F-AE39-8ABC2F1CB1A7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>
            <a:off x="5927905" y="2319942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7852080-D4C2-4953-A753-C5E47DDA2898}"/>
              </a:ext>
            </a:extLst>
          </p:cNvPr>
          <p:cNvSpPr txBox="1"/>
          <p:nvPr/>
        </p:nvSpPr>
        <p:spPr>
          <a:xfrm>
            <a:off x="6294674" y="2319942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3A8A16D-805F-41A8-AFFC-01817BDA85DF}"/>
              </a:ext>
            </a:extLst>
          </p:cNvPr>
          <p:cNvCxnSpPr/>
          <p:nvPr/>
        </p:nvCxnSpPr>
        <p:spPr>
          <a:xfrm>
            <a:off x="5904712" y="4085035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D66541D-879A-4155-9372-69905D8E5152}"/>
              </a:ext>
            </a:extLst>
          </p:cNvPr>
          <p:cNvSpPr txBox="1"/>
          <p:nvPr/>
        </p:nvSpPr>
        <p:spPr>
          <a:xfrm>
            <a:off x="6271481" y="408503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D33FF4A-71AC-43C9-A3F1-5724D356EDA1}"/>
              </a:ext>
            </a:extLst>
          </p:cNvPr>
          <p:cNvCxnSpPr/>
          <p:nvPr/>
        </p:nvCxnSpPr>
        <p:spPr>
          <a:xfrm>
            <a:off x="5881519" y="5850128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1FCF1DE-081B-42B7-8527-AAFA350099ED}"/>
              </a:ext>
            </a:extLst>
          </p:cNvPr>
          <p:cNvSpPr txBox="1"/>
          <p:nvPr/>
        </p:nvSpPr>
        <p:spPr>
          <a:xfrm>
            <a:off x="6248288" y="58501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0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11393 -3.7037E-7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698 -0.13657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682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633 0.1261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629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45 0.38311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50"/>
                            </p:stCondLst>
                            <p:childTnLst>
                              <p:par>
                                <p:cTn id="101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98 -0.13657 L 0.38125 -0.1467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-50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33 0.12616 L 0.38125 0.10255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1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5 0.38311 L 0.38125 0.35857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11393 -3.7037E-7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0.18698 -0.1365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6829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0.18632 0.12616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98 -0.13657 L 0.3819 -0.08125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2755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32 0.12616 L 0.3819 0.1581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25 0.10255 L 0.37955 0.17871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79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819 -0.08125 L 0.3819 -0.15347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8125 0.35857 L 0.38073 0.41806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96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819 0.1581 L 0.3819 0.10255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89" grpId="0" animBg="1"/>
      <p:bldP spid="90" grpId="0" animBg="1"/>
      <p:bldP spid="94" grpId="0" animBg="1"/>
      <p:bldP spid="94" grpId="1" animBg="1"/>
      <p:bldP spid="94" grpId="2" animBg="1"/>
      <p:bldP spid="96" grpId="0" animBg="1"/>
      <p:bldP spid="96" grpId="1" animBg="1"/>
      <p:bldP spid="96" grpId="2" animBg="1"/>
      <p:bldP spid="98" grpId="0" animBg="1"/>
      <p:bldP spid="98" grpId="1" animBg="1"/>
      <p:bldP spid="98" grpId="2" animBg="1"/>
      <p:bldP spid="98" grpId="3" animBg="1"/>
      <p:bldP spid="99" grpId="0" animBg="1"/>
      <p:bldP spid="99" grpId="1" animBg="1"/>
      <p:bldP spid="99" grpId="2" animBg="1"/>
      <p:bldP spid="99" grpId="3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1" grpId="3" animBg="1"/>
      <p:bldP spid="102" grpId="0" animBg="1"/>
      <p:bldP spid="102" grpId="1" animBg="1"/>
      <p:bldP spid="102" grpId="2" animBg="1"/>
      <p:bldP spid="102" grpId="3" animBg="1"/>
      <p:bldP spid="106" grpId="0"/>
      <p:bldP spid="108" grpId="0"/>
      <p:bldP spid="1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登录验证功能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3101009" y="1559918"/>
            <a:ext cx="5135893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6321286" y="2602973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6321286" y="396318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6321286" y="532340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2" y="3963332"/>
            <a:ext cx="359695" cy="60965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E5DD41-7AEB-4643-B8DF-7ED9CDEB8A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 flipV="1">
            <a:off x="890727" y="4268030"/>
            <a:ext cx="5430559" cy="12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stCxn id="5" idx="3"/>
            <a:endCxn id="36" idx="1"/>
          </p:cNvCxnSpPr>
          <p:nvPr/>
        </p:nvCxnSpPr>
        <p:spPr>
          <a:xfrm>
            <a:off x="890727" y="4268159"/>
            <a:ext cx="2715279" cy="264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3606006" y="2784091"/>
            <a:ext cx="906359" cy="2973420"/>
          </a:xfrm>
          <a:prstGeom prst="roundRect">
            <a:avLst/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4512365" y="2907816"/>
            <a:ext cx="1808921" cy="13629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4512365" y="4270801"/>
            <a:ext cx="1808921" cy="13574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21E3523-73E4-4C98-9E72-26A20CB718F7}"/>
              </a:ext>
            </a:extLst>
          </p:cNvPr>
          <p:cNvSpPr/>
          <p:nvPr/>
        </p:nvSpPr>
        <p:spPr>
          <a:xfrm>
            <a:off x="8810421" y="1559919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96B49B6-BAB7-4BE6-8E56-D4137191A19E}"/>
              </a:ext>
            </a:extLst>
          </p:cNvPr>
          <p:cNvSpPr/>
          <p:nvPr/>
        </p:nvSpPr>
        <p:spPr>
          <a:xfrm>
            <a:off x="9748408" y="1894425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AB69269-FF6D-40DF-9785-165E1BE557B5}"/>
              </a:ext>
            </a:extLst>
          </p:cNvPr>
          <p:cNvSpPr/>
          <p:nvPr/>
        </p:nvSpPr>
        <p:spPr>
          <a:xfrm>
            <a:off x="9594002" y="2378014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B62B7CF-969C-4F1E-BB67-C48E1C1CD923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9954110" y="2128629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2553729-1DCC-4E73-BA80-5C7FE35F956B}"/>
              </a:ext>
            </a:extLst>
          </p:cNvPr>
          <p:cNvSpPr/>
          <p:nvPr/>
        </p:nvSpPr>
        <p:spPr>
          <a:xfrm>
            <a:off x="9453129" y="4641263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ThreadLocal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46" name="菱形 45">
            <a:extLst>
              <a:ext uri="{FF2B5EF4-FFF2-40B4-BE49-F238E27FC236}">
                <a16:creationId xmlns:a16="http://schemas.microsoft.com/office/drawing/2014/main" id="{7D46BEB2-BC91-41B1-B514-F5DAD24EE616}"/>
              </a:ext>
            </a:extLst>
          </p:cNvPr>
          <p:cNvSpPr/>
          <p:nvPr/>
        </p:nvSpPr>
        <p:spPr>
          <a:xfrm>
            <a:off x="9273585" y="3772233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5559A9EF-2548-4603-BE90-160F305FA76E}"/>
              </a:ext>
            </a:extLst>
          </p:cNvPr>
          <p:cNvCxnSpPr>
            <a:cxnSpLocks/>
            <a:stCxn id="46" idx="3"/>
            <a:endCxn id="58" idx="0"/>
          </p:cNvCxnSpPr>
          <p:nvPr/>
        </p:nvCxnSpPr>
        <p:spPr>
          <a:xfrm>
            <a:off x="10631598" y="4011827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10BEA33-3291-4B45-B99C-97F1544AB7CE}"/>
              </a:ext>
            </a:extLst>
          </p:cNvPr>
          <p:cNvSpPr txBox="1"/>
          <p:nvPr/>
        </p:nvSpPr>
        <p:spPr>
          <a:xfrm>
            <a:off x="10654850" y="4446342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CA3F860-58A3-4916-BB13-B89BBF591CDF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952592" y="4251421"/>
            <a:ext cx="5426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438E59AC-D550-4072-A519-55962807BC3F}"/>
              </a:ext>
            </a:extLst>
          </p:cNvPr>
          <p:cNvSpPr txBox="1"/>
          <p:nvPr/>
        </p:nvSpPr>
        <p:spPr>
          <a:xfrm>
            <a:off x="9921030" y="428218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C34F489-C292-427D-9B77-929476B7DF7C}"/>
              </a:ext>
            </a:extLst>
          </p:cNvPr>
          <p:cNvSpPr/>
          <p:nvPr/>
        </p:nvSpPr>
        <p:spPr>
          <a:xfrm>
            <a:off x="9634037" y="537717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放行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20BDF95-2D69-46E3-A445-3FBC2787A7B5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>
          <a:xfrm>
            <a:off x="9958018" y="5041373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2B044E3D-8C66-4115-AEEC-1E0ED00354C5}"/>
              </a:ext>
            </a:extLst>
          </p:cNvPr>
          <p:cNvSpPr/>
          <p:nvPr/>
        </p:nvSpPr>
        <p:spPr>
          <a:xfrm>
            <a:off x="9748407" y="605866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865414A-DF7C-4E8B-8A30-21B4AAB3DD20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9954109" y="5824851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6C50633-0C0A-468E-8E36-25FCE0E3CDE4}"/>
              </a:ext>
            </a:extLst>
          </p:cNvPr>
          <p:cNvSpPr/>
          <p:nvPr/>
        </p:nvSpPr>
        <p:spPr>
          <a:xfrm>
            <a:off x="9587671" y="302822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A116B6F-A440-4F32-B9C5-ECE073CE2F48}"/>
              </a:ext>
            </a:extLst>
          </p:cNvPr>
          <p:cNvCxnSpPr>
            <a:cxnSpLocks/>
            <a:stCxn id="41" idx="2"/>
            <a:endCxn id="55" idx="0"/>
          </p:cNvCxnSpPr>
          <p:nvPr/>
        </p:nvCxnSpPr>
        <p:spPr>
          <a:xfrm flipH="1">
            <a:off x="9952593" y="2778124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5966CC3-8ED7-49AB-B550-C9E2424CA784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9952592" y="3428332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793A76B-053E-4883-AF48-E4817FA9C6A0}"/>
              </a:ext>
            </a:extLst>
          </p:cNvPr>
          <p:cNvSpPr/>
          <p:nvPr/>
        </p:nvSpPr>
        <p:spPr>
          <a:xfrm>
            <a:off x="10695371" y="537717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CAB2FB17-6345-4BB9-AE98-477472518424}"/>
              </a:ext>
            </a:extLst>
          </p:cNvPr>
          <p:cNvCxnSpPr>
            <a:cxnSpLocks/>
            <a:stCxn id="58" idx="2"/>
            <a:endCxn id="53" idx="6"/>
          </p:cNvCxnSpPr>
          <p:nvPr/>
        </p:nvCxnSpPr>
        <p:spPr>
          <a:xfrm rot="5400000">
            <a:off x="10387844" y="5549256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A967D5-3B5A-4B21-8F6F-43B71D8FFD1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4512365" y="4268030"/>
            <a:ext cx="1808921" cy="277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3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推拉结合模式</a:t>
            </a:r>
            <a:r>
              <a:rPr lang="zh-CN" altLang="en-US"/>
              <a:t>：也叫做读写混合，兼具推和拉两种模式的优点。</a:t>
            </a:r>
            <a:endParaRPr lang="en-US" altLang="zh-CN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E08084D-93E1-4B86-A8C1-3BB1D3906B1E}"/>
              </a:ext>
            </a:extLst>
          </p:cNvPr>
          <p:cNvGrpSpPr/>
          <p:nvPr/>
        </p:nvGrpSpPr>
        <p:grpSpPr>
          <a:xfrm>
            <a:off x="7337155" y="4023311"/>
            <a:ext cx="555900" cy="957417"/>
            <a:chOff x="1126436" y="2905540"/>
            <a:chExt cx="555900" cy="957417"/>
          </a:xfrm>
        </p:grpSpPr>
        <p:pic>
          <p:nvPicPr>
            <p:cNvPr id="44" name="图形 43" descr="男人">
              <a:extLst>
                <a:ext uri="{FF2B5EF4-FFF2-40B4-BE49-F238E27FC236}">
                  <a16:creationId xmlns:a16="http://schemas.microsoft.com/office/drawing/2014/main" id="{66625C26-8578-4976-A119-1B473773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B3E3C93-D264-4740-A7DC-B561E3A4C858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普通</a:t>
              </a:r>
              <a:endParaRPr lang="en-US" altLang="zh-CN" sz="120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47F0BBA-F1CE-41F6-83D7-D618411892C2}"/>
              </a:ext>
            </a:extLst>
          </p:cNvPr>
          <p:cNvGrpSpPr/>
          <p:nvPr/>
        </p:nvGrpSpPr>
        <p:grpSpPr>
          <a:xfrm>
            <a:off x="7337155" y="5572771"/>
            <a:ext cx="555900" cy="957417"/>
            <a:chOff x="1126436" y="2905540"/>
            <a:chExt cx="555900" cy="957417"/>
          </a:xfrm>
        </p:grpSpPr>
        <p:pic>
          <p:nvPicPr>
            <p:cNvPr id="47" name="图形 46" descr="男人">
              <a:extLst>
                <a:ext uri="{FF2B5EF4-FFF2-40B4-BE49-F238E27FC236}">
                  <a16:creationId xmlns:a16="http://schemas.microsoft.com/office/drawing/2014/main" id="{80771D5A-78EE-4790-82ED-A69176828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6E2FC06-B672-4670-9ECB-D39D99D00BA5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FF0000"/>
                  </a:solidFill>
                </a:rPr>
                <a:t>活跃</a:t>
              </a:r>
              <a:endParaRPr lang="en-US" altLang="zh-CN" sz="1200">
                <a:solidFill>
                  <a:srgbClr val="FF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FF0000"/>
                  </a:solidFill>
                </a:rPr>
                <a:t>粉丝</a:t>
              </a:r>
              <a:endParaRPr lang="zh-CN" altLang="en-US" sz="120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BE854A7-C63F-450F-B94B-16495EF35E3B}"/>
              </a:ext>
            </a:extLst>
          </p:cNvPr>
          <p:cNvGrpSpPr/>
          <p:nvPr/>
        </p:nvGrpSpPr>
        <p:grpSpPr>
          <a:xfrm>
            <a:off x="1058533" y="4741233"/>
            <a:ext cx="523460" cy="985125"/>
            <a:chOff x="1126436" y="2905540"/>
            <a:chExt cx="523460" cy="985125"/>
          </a:xfrm>
        </p:grpSpPr>
        <p:pic>
          <p:nvPicPr>
            <p:cNvPr id="50" name="图形 49" descr="男人">
              <a:extLst>
                <a:ext uri="{FF2B5EF4-FFF2-40B4-BE49-F238E27FC236}">
                  <a16:creationId xmlns:a16="http://schemas.microsoft.com/office/drawing/2014/main" id="{B273A050-7E1E-41BC-9DD2-B75ABBF7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3D776B4-F34C-4CB5-BFCE-5791B11096BC}"/>
                </a:ext>
              </a:extLst>
            </p:cNvPr>
            <p:cNvSpPr txBox="1"/>
            <p:nvPr/>
          </p:nvSpPr>
          <p:spPr>
            <a:xfrm>
              <a:off x="1158876" y="3429000"/>
              <a:ext cx="45858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普通人</a:t>
              </a:r>
              <a:endPara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1FD294CC-91BA-490B-A730-1650814DE0B3}"/>
              </a:ext>
            </a:extLst>
          </p:cNvPr>
          <p:cNvSpPr/>
          <p:nvPr/>
        </p:nvSpPr>
        <p:spPr>
          <a:xfrm>
            <a:off x="9201608" y="3656855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8AA73FC-9D85-4E4B-B89D-62D4C7457681}"/>
              </a:ext>
            </a:extLst>
          </p:cNvPr>
          <p:cNvSpPr/>
          <p:nvPr/>
        </p:nvSpPr>
        <p:spPr>
          <a:xfrm>
            <a:off x="9201608" y="5205497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240CE94D-FA2F-4376-8F0E-5241B8655360}"/>
              </a:ext>
            </a:extLst>
          </p:cNvPr>
          <p:cNvCxnSpPr/>
          <p:nvPr/>
        </p:nvCxnSpPr>
        <p:spPr>
          <a:xfrm>
            <a:off x="7837422" y="4292855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F36460AB-4518-4D76-8F92-C0423F54717B}"/>
              </a:ext>
            </a:extLst>
          </p:cNvPr>
          <p:cNvSpPr txBox="1"/>
          <p:nvPr/>
        </p:nvSpPr>
        <p:spPr>
          <a:xfrm>
            <a:off x="8204191" y="429285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44C937F5-DB16-48B3-8848-7C1ACDF01FB7}"/>
              </a:ext>
            </a:extLst>
          </p:cNvPr>
          <p:cNvCxnSpPr/>
          <p:nvPr/>
        </p:nvCxnSpPr>
        <p:spPr>
          <a:xfrm>
            <a:off x="7814229" y="5850128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6CC70619-94D3-486C-B17A-99EF8369FA62}"/>
              </a:ext>
            </a:extLst>
          </p:cNvPr>
          <p:cNvSpPr txBox="1"/>
          <p:nvPr/>
        </p:nvSpPr>
        <p:spPr>
          <a:xfrm>
            <a:off x="8180998" y="58501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1A6BE258-EE70-47AA-860D-F232CB99458F}"/>
              </a:ext>
            </a:extLst>
          </p:cNvPr>
          <p:cNvGrpSpPr/>
          <p:nvPr/>
        </p:nvGrpSpPr>
        <p:grpSpPr>
          <a:xfrm>
            <a:off x="880343" y="2488414"/>
            <a:ext cx="817468" cy="1098164"/>
            <a:chOff x="832428" y="2620768"/>
            <a:chExt cx="817468" cy="1098164"/>
          </a:xfrm>
        </p:grpSpPr>
        <p:pic>
          <p:nvPicPr>
            <p:cNvPr id="78" name="图形 77" descr="男人">
              <a:extLst>
                <a:ext uri="{FF2B5EF4-FFF2-40B4-BE49-F238E27FC236}">
                  <a16:creationId xmlns:a16="http://schemas.microsoft.com/office/drawing/2014/main" id="{8064408E-4BFC-49BB-AF22-5DD3E40D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2428" y="2620768"/>
              <a:ext cx="817468" cy="817468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D31DA461-344E-4963-B94C-AC7106D8E0F0}"/>
                </a:ext>
              </a:extLst>
            </p:cNvPr>
            <p:cNvSpPr txBox="1"/>
            <p:nvPr/>
          </p:nvSpPr>
          <p:spPr>
            <a:xfrm>
              <a:off x="1010618" y="3441933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大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V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32FB094-ED2D-4A40-B276-80EA380DC83D}"/>
              </a:ext>
            </a:extLst>
          </p:cNvPr>
          <p:cNvSpPr/>
          <p:nvPr/>
        </p:nvSpPr>
        <p:spPr>
          <a:xfrm>
            <a:off x="4425980" y="2341410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0BECD75-18D8-40A8-BDB1-ACF0D98B7D25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>
            <a:off x="1697811" y="2897148"/>
            <a:ext cx="272816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0CF1C9E-EB0A-4361-82BB-E03284C95E34}"/>
              </a:ext>
            </a:extLst>
          </p:cNvPr>
          <p:cNvGrpSpPr/>
          <p:nvPr/>
        </p:nvGrpSpPr>
        <p:grpSpPr>
          <a:xfrm>
            <a:off x="7337155" y="2493254"/>
            <a:ext cx="555900" cy="957417"/>
            <a:chOff x="1126436" y="2905540"/>
            <a:chExt cx="555900" cy="957417"/>
          </a:xfrm>
        </p:grpSpPr>
        <p:pic>
          <p:nvPicPr>
            <p:cNvPr id="103" name="图形 102" descr="男人">
              <a:extLst>
                <a:ext uri="{FF2B5EF4-FFF2-40B4-BE49-F238E27FC236}">
                  <a16:creationId xmlns:a16="http://schemas.microsoft.com/office/drawing/2014/main" id="{EEF3AEF1-DEEC-4E5C-96D6-63373DC8E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BB0AB452-6673-4A0A-9E60-A035701D0797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普通</a:t>
              </a:r>
              <a:endParaRPr lang="en-US" altLang="zh-CN" sz="120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47B83D03-621A-4EDA-9F3E-4D99D9B67CB5}"/>
              </a:ext>
            </a:extLst>
          </p:cNvPr>
          <p:cNvSpPr/>
          <p:nvPr/>
        </p:nvSpPr>
        <p:spPr>
          <a:xfrm>
            <a:off x="9201608" y="2126798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5C9A6A90-B87A-4AEB-8F5E-DDE90CCD22A2}"/>
              </a:ext>
            </a:extLst>
          </p:cNvPr>
          <p:cNvSpPr/>
          <p:nvPr/>
        </p:nvSpPr>
        <p:spPr>
          <a:xfrm>
            <a:off x="630937" y="26975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5C758828-7A7F-41E8-A897-C1FE0889B11E}"/>
              </a:ext>
            </a:extLst>
          </p:cNvPr>
          <p:cNvSpPr/>
          <p:nvPr/>
        </p:nvSpPr>
        <p:spPr>
          <a:xfrm>
            <a:off x="1967719" y="270093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ADAA28E7-83E6-4B29-8921-9C9E855313D5}"/>
              </a:ext>
            </a:extLst>
          </p:cNvPr>
          <p:cNvSpPr/>
          <p:nvPr/>
        </p:nvSpPr>
        <p:spPr>
          <a:xfrm>
            <a:off x="1961044" y="270076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DF3ABE5C-E5AC-4D18-8724-314635861BA1}"/>
              </a:ext>
            </a:extLst>
          </p:cNvPr>
          <p:cNvSpPr/>
          <p:nvPr/>
        </p:nvSpPr>
        <p:spPr>
          <a:xfrm>
            <a:off x="645815" y="491159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1FC3169-8992-49E6-876C-21A671855EF8}"/>
              </a:ext>
            </a:extLst>
          </p:cNvPr>
          <p:cNvSpPr/>
          <p:nvPr/>
        </p:nvSpPr>
        <p:spPr>
          <a:xfrm>
            <a:off x="4054342" y="489321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62492613-C0E1-4E11-AB60-61A0D3E80590}"/>
              </a:ext>
            </a:extLst>
          </p:cNvPr>
          <p:cNvSpPr/>
          <p:nvPr/>
        </p:nvSpPr>
        <p:spPr>
          <a:xfrm>
            <a:off x="4054342" y="491159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6BFDADC0-C2D4-4BB6-8E6A-705A273B5257}"/>
              </a:ext>
            </a:extLst>
          </p:cNvPr>
          <p:cNvSpPr/>
          <p:nvPr/>
        </p:nvSpPr>
        <p:spPr>
          <a:xfrm>
            <a:off x="4549005" y="270076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5FB347A-B321-4063-8B21-993E08142768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394460" y="4285041"/>
            <a:ext cx="5942695" cy="7441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5405BD6-8F33-44D6-8AE5-720A03EF02C3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1394460" y="5029200"/>
            <a:ext cx="5942695" cy="80530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1B7D584-2195-48A2-AD34-AFD8B9477DF1}"/>
              </a:ext>
            </a:extLst>
          </p:cNvPr>
          <p:cNvCxnSpPr>
            <a:cxnSpLocks/>
            <a:stCxn id="44" idx="1"/>
            <a:endCxn id="78" idx="2"/>
          </p:cNvCxnSpPr>
          <p:nvPr/>
        </p:nvCxnSpPr>
        <p:spPr>
          <a:xfrm flipH="1" flipV="1">
            <a:off x="1289077" y="3305882"/>
            <a:ext cx="6048078" cy="9791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37FC0A3-DAD5-40BC-8E06-F39FB09D3683}"/>
              </a:ext>
            </a:extLst>
          </p:cNvPr>
          <p:cNvCxnSpPr>
            <a:cxnSpLocks/>
            <a:endCxn id="79" idx="0"/>
          </p:cNvCxnSpPr>
          <p:nvPr/>
        </p:nvCxnSpPr>
        <p:spPr>
          <a:xfrm flipH="1" flipV="1">
            <a:off x="1287823" y="3309579"/>
            <a:ext cx="6049332" cy="254054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8DC18052-2603-427F-BB8E-282EE3918D93}"/>
              </a:ext>
            </a:extLst>
          </p:cNvPr>
          <p:cNvCxnSpPr>
            <a:cxnSpLocks/>
            <a:stCxn id="103" idx="0"/>
            <a:endCxn id="78" idx="0"/>
          </p:cNvCxnSpPr>
          <p:nvPr/>
        </p:nvCxnSpPr>
        <p:spPr>
          <a:xfrm rot="16200000" flipV="1">
            <a:off x="4441561" y="-664070"/>
            <a:ext cx="4840" cy="6309808"/>
          </a:xfrm>
          <a:prstGeom prst="bentConnector3">
            <a:avLst>
              <a:gd name="adj1" fmla="val 6712397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95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27956 -0.00255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4.81481E-6 L 0.24141 -0.1092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-546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48148E-6 L 0.2375 0.1298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41 -0.10926 L 0.43229 -0.1192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50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5 0.12986 L 0.43229 0.10371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1393 -4.81481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7.40741E-7 L 0.21446 7.40741E-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2.22222E-6 L 0.4086 0.44977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0"/>
                            </p:stCondLst>
                            <p:childTnLst>
                              <p:par>
                                <p:cTn id="137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6 0.44977 L 0.60404 0.48935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66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404 0.48935 L 0.60404 0.41805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5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29 0.10371 L 0.43229 0.16945 " pathEditMode="relative" rAng="0" ptsTypes="AA">
                                      <p:cBhvr>
                                        <p:cTn id="144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39258 0.26111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2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58 0.26111 L 0.39258 0.19676 " pathEditMode="relative" rAng="0" ptsTypes="AA">
                                      <p:cBhvr>
                                        <p:cTn id="173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29 -0.11921 L 0.4332 -0.0588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70" grpId="0"/>
      <p:bldP spid="72" grpId="0"/>
      <p:bldP spid="81" grpId="0" animBg="1"/>
      <p:bldP spid="111" grpId="0" animBg="1"/>
      <p:bldP spid="118" grpId="0" animBg="1"/>
      <p:bldP spid="118" grpId="1" animBg="1"/>
      <p:bldP spid="118" grpId="2" animBg="1"/>
      <p:bldP spid="119" grpId="0" animBg="1"/>
      <p:bldP spid="119" grpId="1" animBg="1"/>
      <p:bldP spid="120" grpId="0" animBg="1"/>
      <p:bldP spid="120" grpId="1" animBg="1"/>
      <p:bldP spid="120" grpId="2" animBg="1"/>
      <p:bldP spid="120" grpId="3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5" grpId="0" animBg="1"/>
      <p:bldP spid="125" grpId="1" animBg="1"/>
      <p:bldP spid="125" grpId="2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实现方案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37647C6-DEEA-4233-A606-A21940D33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1694"/>
              </p:ext>
            </p:extLst>
          </p:nvPr>
        </p:nvGraphicFramePr>
        <p:xfrm>
          <a:off x="965778" y="1714499"/>
          <a:ext cx="10260444" cy="44473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787813">
                  <a:extLst>
                    <a:ext uri="{9D8B030D-6E8A-4147-A177-3AD203B41FA5}">
                      <a16:colId xmlns:a16="http://schemas.microsoft.com/office/drawing/2014/main" val="682323254"/>
                    </a:ext>
                  </a:extLst>
                </a:gridCol>
                <a:gridCol w="2992582">
                  <a:extLst>
                    <a:ext uri="{9D8B030D-6E8A-4147-A177-3AD203B41FA5}">
                      <a16:colId xmlns:a16="http://schemas.microsoft.com/office/drawing/2014/main" val="237611991"/>
                    </a:ext>
                  </a:extLst>
                </a:gridCol>
                <a:gridCol w="2914938">
                  <a:extLst>
                    <a:ext uri="{9D8B030D-6E8A-4147-A177-3AD203B41FA5}">
                      <a16:colId xmlns:a16="http://schemas.microsoft.com/office/drawing/2014/main" val="4292226754"/>
                    </a:ext>
                  </a:extLst>
                </a:gridCol>
                <a:gridCol w="2565111">
                  <a:extLst>
                    <a:ext uri="{9D8B030D-6E8A-4147-A177-3AD203B41FA5}">
                      <a16:colId xmlns:a16="http://schemas.microsoft.com/office/drawing/2014/main" val="2587212670"/>
                    </a:ext>
                  </a:extLst>
                </a:gridCol>
              </a:tblGrid>
              <a:tr h="635330"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拉模式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推模式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推拉结合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17030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写比例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483605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读比例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/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680401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用户读取延迟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/>
                        <a:t>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27713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实现难度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复杂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简单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/>
                        <a:t>很复杂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70593"/>
                  </a:ext>
                </a:extLst>
              </a:tr>
              <a:tr h="1270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使用场景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很少使用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用户量少、没有大</a:t>
                      </a:r>
                      <a:r>
                        <a:rPr lang="en-US" altLang="zh-CN" sz="1600"/>
                        <a:t>V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过千万的用户量，有大</a:t>
                      </a:r>
                      <a:r>
                        <a:rPr lang="en-US" altLang="zh-CN" sz="1600"/>
                        <a:t>V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975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55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388EDF-44D2-4D83-B008-C0063E904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基于推模式实现关注推送功能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06B869-DA71-4274-A2BD-EC58AA878B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49" y="1743280"/>
            <a:ext cx="9358263" cy="3762373"/>
          </a:xfrm>
        </p:spPr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修改新增探店笔记的业务，在保存</a:t>
            </a:r>
            <a:r>
              <a:rPr lang="en-US" altLang="zh-CN"/>
              <a:t>blog</a:t>
            </a:r>
            <a:r>
              <a:rPr lang="zh-CN" altLang="en-US"/>
              <a:t>到数据库的同时，推送到粉丝的收件箱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收件箱满足可以根据时间戳排序，必须用</a:t>
            </a:r>
            <a:r>
              <a:rPr lang="en-US" altLang="zh-CN"/>
              <a:t>Redis</a:t>
            </a:r>
            <a:r>
              <a:rPr lang="zh-CN" altLang="en-US"/>
              <a:t>的数据结构实现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查询收件箱数据时，可以实现分页查询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C3637-1043-4C40-B308-76EAE6FE1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841" y="3624466"/>
            <a:ext cx="7239007" cy="189282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@PostMapping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 saveBlog(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@RequestBody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Blog blog)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获取登录用户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UserDTO user = UserHolder.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getUser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blog.setUserId(user.getId());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保存探店</a:t>
            </a:r>
            <a:r>
              <a:rPr lang="zh-CN" altLang="en-US" sz="13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笔记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blogService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.save(blog);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63520B4-90AE-4A71-BD6A-00D0C768B8AD}"/>
              </a:ext>
            </a:extLst>
          </p:cNvPr>
          <p:cNvGrpSpPr/>
          <p:nvPr/>
        </p:nvGrpSpPr>
        <p:grpSpPr>
          <a:xfrm>
            <a:off x="1466257" y="2192952"/>
            <a:ext cx="677716" cy="3200121"/>
            <a:chOff x="4720958" y="2194103"/>
            <a:chExt cx="677716" cy="3200121"/>
          </a:xfrm>
        </p:grpSpPr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27BAF1BB-F4D1-4A41-BDF9-209DC960CE48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F92ECEE-754F-4408-AF10-6C6CC5ACBDF9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03337D77-C68B-4F87-ACB1-57F00C26224B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3FD72EE-2F7E-4BBE-8A3E-23F73F1CBF43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7731435-FF10-4C0D-87EA-AF1C061B09F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40147E-BCC0-45A0-8199-B8016825CA0D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4B7760C-C1A7-4119-81F5-77317BB52FC9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1402152-3237-456C-B09A-F85818A1CD11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A98F74-8AA7-4205-A352-04292F8EB5BD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B148640-5F1F-40C0-8174-BC6714AA1DB7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0A7789A6-EAC3-434E-9D21-F8EBE890F599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498A529-2C98-4355-A01C-8BBE18FCE6A8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39103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39103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56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92" grpId="0" animBg="1"/>
      <p:bldP spid="94" grpId="0"/>
      <p:bldP spid="95" grpId="0" animBg="1"/>
      <p:bldP spid="9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E0BDF78F-D68D-411C-8FCD-1702E417E7DE}"/>
              </a:ext>
            </a:extLst>
          </p:cNvPr>
          <p:cNvGrpSpPr/>
          <p:nvPr/>
        </p:nvGrpSpPr>
        <p:grpSpPr>
          <a:xfrm>
            <a:off x="4720958" y="2192409"/>
            <a:ext cx="677716" cy="3200121"/>
            <a:chOff x="8194382" y="2138231"/>
            <a:chExt cx="677716" cy="320012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CFFD6F4-23A3-43C7-A9D1-932313EBC6E9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A0C3735A-1265-476D-BC67-FB486B9CA8A6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13EE74F-D091-47B1-B3F9-3134189F279C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FDE6116-0842-4535-9008-2332C4648DA5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5041BB6-3B8F-41B2-B725-FE548D3A0DD4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35D1156-210E-4534-90F9-F3CB94E7CC3E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2FB57DB-267E-48EB-A783-E19C0AE4C58A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3B4992F-88A9-4F89-B6A5-3C793B92FE3B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77ED9BD-221B-4148-8B6B-5240E835E942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C0697FA-4DC5-4ACB-932C-840C25EFC006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B82529E-FB48-491D-8139-645EDBA1BA8D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6D32221-349C-4A24-8D48-DAB95782B46E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6CFCE4-193E-4BB1-9C11-7A0CC2BAAF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593D7A1-EC73-4756-B899-FD113A645FEF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1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/>
      <p:bldP spid="5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5437DA-4AA3-4689-BC4C-2D7452C97EFA}"/>
              </a:ext>
            </a:extLst>
          </p:cNvPr>
          <p:cNvGrpSpPr/>
          <p:nvPr/>
        </p:nvGrpSpPr>
        <p:grpSpPr>
          <a:xfrm>
            <a:off x="7994648" y="2165001"/>
            <a:ext cx="677716" cy="3200121"/>
            <a:chOff x="8194382" y="2138231"/>
            <a:chExt cx="677716" cy="320012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9AFCA7A-86EB-433A-BDD4-26CC39DD246C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64A14E3-5E88-4D37-95E8-7E3DF753AD6D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CA144ED-4609-43A4-A576-0FC26A965DFE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C7EF94C-3D1C-4C52-97D7-DD9653C43C91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EFBAD6F-7A58-4201-82EF-7460C7FA9AC6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104DBD8-1B9F-477F-A7F4-454DAB06134B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1850F51-8CAC-4755-86E0-0478204B31B7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0F8D57E-5391-4B78-8257-3660AF2549DD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F501D77-0D7C-4875-B7B1-B3AF0885908B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4C71707-7D99-4BAA-8144-97367A68D0DF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A232506-EDCA-4944-8771-BF0C553C9E1F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65039FC-3037-4C3E-823A-493DBD981CC0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AE30D8D-7B45-4BED-91B7-2D5D2287C4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EB61427-9D59-4CA0-B963-BC02C8B33E0B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70" name="右大括号 69">
            <a:extLst>
              <a:ext uri="{FF2B5EF4-FFF2-40B4-BE49-F238E27FC236}">
                <a16:creationId xmlns:a16="http://schemas.microsoft.com/office/drawing/2014/main" id="{AB6EB718-50ED-4D2B-8081-BD3A52A566D3}"/>
              </a:ext>
            </a:extLst>
          </p:cNvPr>
          <p:cNvSpPr/>
          <p:nvPr/>
        </p:nvSpPr>
        <p:spPr>
          <a:xfrm>
            <a:off x="8567483" y="3611222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CA77B0D-2BA4-4B3A-90E6-5E904BDFA7C6}"/>
              </a:ext>
            </a:extLst>
          </p:cNvPr>
          <p:cNvSpPr txBox="1"/>
          <p:nvPr/>
        </p:nvSpPr>
        <p:spPr>
          <a:xfrm>
            <a:off x="9016599" y="3872753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982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63520B4-90AE-4A71-BD6A-00D0C768B8AD}"/>
              </a:ext>
            </a:extLst>
          </p:cNvPr>
          <p:cNvGrpSpPr/>
          <p:nvPr/>
        </p:nvGrpSpPr>
        <p:grpSpPr>
          <a:xfrm>
            <a:off x="1466257" y="2192952"/>
            <a:ext cx="677716" cy="3200121"/>
            <a:chOff x="4720958" y="2194103"/>
            <a:chExt cx="677716" cy="3200121"/>
          </a:xfrm>
        </p:grpSpPr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27BAF1BB-F4D1-4A41-BDF9-209DC960CE48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F92ECEE-754F-4408-AF10-6C6CC5ACBDF9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03337D77-C68B-4F87-ACB1-57F00C26224B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3FD72EE-2F7E-4BBE-8A3E-23F73F1CBF43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7731435-FF10-4C0D-87EA-AF1C061B09F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40147E-BCC0-45A0-8199-B8016825CA0D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4B7760C-C1A7-4119-81F5-77317BB52FC9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1402152-3237-456C-B09A-F85818A1CD11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A98F74-8AA7-4205-A352-04292F8EB5BD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B148640-5F1F-40C0-8174-BC6714AA1DB7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0A7789A6-EAC3-434E-9D21-F8EBE890F599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498A529-2C98-4355-A01C-8BBE18FCE6A8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39103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39103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92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92" grpId="0" animBg="1"/>
      <p:bldP spid="94" grpId="0"/>
      <p:bldP spid="95" grpId="0" animBg="1"/>
      <p:bldP spid="9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E0BDF78F-D68D-411C-8FCD-1702E417E7DE}"/>
              </a:ext>
            </a:extLst>
          </p:cNvPr>
          <p:cNvGrpSpPr/>
          <p:nvPr/>
        </p:nvGrpSpPr>
        <p:grpSpPr>
          <a:xfrm>
            <a:off x="4720958" y="2192409"/>
            <a:ext cx="677716" cy="3200121"/>
            <a:chOff x="8194382" y="2138231"/>
            <a:chExt cx="677716" cy="320012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CFFD6F4-23A3-43C7-A9D1-932313EBC6E9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A0C3735A-1265-476D-BC67-FB486B9CA8A6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13EE74F-D091-47B1-B3F9-3134189F279C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FDE6116-0842-4535-9008-2332C4648DA5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5041BB6-3B8F-41B2-B725-FE548D3A0DD4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35D1156-210E-4534-90F9-F3CB94E7CC3E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2FB57DB-267E-48EB-A783-E19C0AE4C58A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3B4992F-88A9-4F89-B6A5-3C793B92FE3B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77ED9BD-221B-4148-8B6B-5240E835E942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C0697FA-4DC5-4ACB-932C-840C25EFC006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B82529E-FB48-491D-8139-645EDBA1BA8D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6D32221-349C-4A24-8D48-DAB95782B46E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6CFCE4-193E-4BB1-9C11-7A0CC2BAAF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593D7A1-EC73-4756-B899-FD113A645FEF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4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99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/>
      <p:bldP spid="5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4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5437DA-4AA3-4689-BC4C-2D7452C97EFA}"/>
              </a:ext>
            </a:extLst>
          </p:cNvPr>
          <p:cNvGrpSpPr/>
          <p:nvPr/>
        </p:nvGrpSpPr>
        <p:grpSpPr>
          <a:xfrm>
            <a:off x="7994648" y="2165001"/>
            <a:ext cx="677716" cy="3200121"/>
            <a:chOff x="8194382" y="2138231"/>
            <a:chExt cx="677716" cy="320012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9AFCA7A-86EB-433A-BDD4-26CC39DD246C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64A14E3-5E88-4D37-95E8-7E3DF753AD6D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CA144ED-4609-43A4-A576-0FC26A965DFE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C7EF94C-3D1C-4C52-97D7-DD9653C43C91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EFBAD6F-7A58-4201-82EF-7460C7FA9AC6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104DBD8-1B9F-477F-A7F4-454DAB06134B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1850F51-8CAC-4755-86E0-0478204B31B7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0F8D57E-5391-4B78-8257-3660AF2549DD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F501D77-0D7C-4875-B7B1-B3AF0885908B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4C71707-7D99-4BAA-8144-97367A68D0DF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A232506-EDCA-4944-8771-BF0C553C9E1F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65039FC-3037-4C3E-823A-493DBD981CC0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AE30D8D-7B45-4BED-91B7-2D5D2287C4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EB61427-9D59-4CA0-B963-BC02C8B33E0B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70" name="右大括号 69">
            <a:extLst>
              <a:ext uri="{FF2B5EF4-FFF2-40B4-BE49-F238E27FC236}">
                <a16:creationId xmlns:a16="http://schemas.microsoft.com/office/drawing/2014/main" id="{AB6EB718-50ED-4D2B-8081-BD3A52A566D3}"/>
              </a:ext>
            </a:extLst>
          </p:cNvPr>
          <p:cNvSpPr/>
          <p:nvPr/>
        </p:nvSpPr>
        <p:spPr>
          <a:xfrm>
            <a:off x="8567483" y="3862881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CA77B0D-2BA4-4B3A-90E6-5E904BDFA7C6}"/>
              </a:ext>
            </a:extLst>
          </p:cNvPr>
          <p:cNvSpPr txBox="1"/>
          <p:nvPr/>
        </p:nvSpPr>
        <p:spPr>
          <a:xfrm>
            <a:off x="9016599" y="4124412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05FAC0-08F4-477C-A951-2E83A8D2F1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实现关注推送页面的分页查询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A9AD0-1C70-4027-9AF5-05BC32D76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需求：在个人主页的“关注”卡片中，查询并展示推送的</a:t>
            </a:r>
            <a:r>
              <a:rPr lang="en-US" altLang="zh-CN"/>
              <a:t>Blog</a:t>
            </a:r>
            <a:r>
              <a:rPr lang="zh-CN" altLang="en-US"/>
              <a:t>信息：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990B2A-8EC9-48DA-84DE-34960566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50" y="2392518"/>
            <a:ext cx="2047671" cy="42642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41F81139-AB61-456C-90A0-5D4994EA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16071"/>
              </p:ext>
            </p:extLst>
          </p:nvPr>
        </p:nvGraphicFramePr>
        <p:xfrm>
          <a:off x="5767679" y="4132868"/>
          <a:ext cx="4938188" cy="23598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36803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701385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802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/blog/of/follow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4633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lastId: </a:t>
                      </a:r>
                      <a:r>
                        <a:rPr lang="zh-CN" altLang="en-US" sz="1400"/>
                        <a:t>上一次查询的最小时间戳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offset: </a:t>
                      </a:r>
                      <a:r>
                        <a:rPr lang="zh-CN" altLang="en-US" sz="1400"/>
                        <a:t>偏移量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57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List&lt;Blog&gt;:</a:t>
                      </a:r>
                      <a:r>
                        <a:rPr lang="zh-CN" altLang="en-US" sz="1400"/>
                        <a:t>小于指定时间戳的笔记集合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minTime</a:t>
                      </a:r>
                      <a:r>
                        <a:rPr lang="zh-CN" altLang="en-US" sz="1400"/>
                        <a:t>：本次查询的推送的最小时间戳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offset</a:t>
                      </a:r>
                      <a:r>
                        <a:rPr lang="zh-CN" altLang="en-US" sz="1400"/>
                        <a:t>：偏移量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0041C40-05BA-459A-AB8A-F5C2106D8F13}"/>
              </a:ext>
            </a:extLst>
          </p:cNvPr>
          <p:cNvCxnSpPr>
            <a:cxnSpLocks/>
          </p:cNvCxnSpPr>
          <p:nvPr/>
        </p:nvCxnSpPr>
        <p:spPr>
          <a:xfrm flipV="1">
            <a:off x="4163209" y="3017412"/>
            <a:ext cx="1604470" cy="652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610F3DE-6BD1-4233-9B32-A82EE67264A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36773" y="3473630"/>
            <a:ext cx="0" cy="65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DB0C5A2-498D-4550-87AF-A7110B8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79" y="2392518"/>
            <a:ext cx="4961050" cy="1226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726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集群的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共享问题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附近商户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422740"/>
      </p:ext>
    </p:extLst>
  </p:cSld>
  <p:clrMapOvr>
    <a:masterClrMapping/>
  </p:clrMapOvr>
  <p:transition spd="slow">
    <p:push dir="u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25721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GEO</a:t>
            </a:r>
            <a:r>
              <a:rPr lang="zh-CN" altLang="en-US">
                <a:solidFill>
                  <a:srgbClr val="AD2A26"/>
                </a:solidFill>
              </a:rPr>
              <a:t>数据结构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58317E7-D292-4E64-8E15-2CCF7F83604F}"/>
              </a:ext>
            </a:extLst>
          </p:cNvPr>
          <p:cNvSpPr txBox="1">
            <a:spLocks/>
          </p:cNvSpPr>
          <p:nvPr/>
        </p:nvSpPr>
        <p:spPr>
          <a:xfrm>
            <a:off x="5019356" y="287493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附近商户</a:t>
            </a:r>
            <a:r>
              <a:rPr lang="zh-CN" altLang="en-US"/>
              <a:t>搜索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69880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GEO</a:t>
            </a:r>
            <a:r>
              <a:rPr lang="zh-CN" altLang="en-US">
                <a:solidFill>
                  <a:srgbClr val="AD2A26"/>
                </a:solidFill>
              </a:rPr>
              <a:t>数据结构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en-US" altLang="zh-CN"/>
              <a:t>GEO</a:t>
            </a:r>
            <a:r>
              <a:rPr lang="zh-CN" altLang="en-US"/>
              <a:t>就是</a:t>
            </a:r>
            <a:r>
              <a:rPr lang="en-US" altLang="zh-CN"/>
              <a:t>Geolocation</a:t>
            </a:r>
            <a:r>
              <a:rPr lang="zh-CN" altLang="en-US"/>
              <a:t>的简写形式，代表地理坐标。</a:t>
            </a:r>
            <a:r>
              <a:rPr lang="en-US" altLang="zh-CN"/>
              <a:t>Redis</a:t>
            </a:r>
            <a:r>
              <a:rPr lang="zh-CN" altLang="en-US"/>
              <a:t>在</a:t>
            </a:r>
            <a:r>
              <a:rPr lang="en-US" altLang="zh-CN"/>
              <a:t>3.2</a:t>
            </a:r>
            <a:r>
              <a:rPr lang="zh-CN" altLang="en-US"/>
              <a:t>版本中加入了对</a:t>
            </a:r>
            <a:r>
              <a:rPr lang="en-US" altLang="zh-CN"/>
              <a:t>GEO</a:t>
            </a:r>
            <a:r>
              <a:rPr lang="zh-CN" altLang="en-US"/>
              <a:t>的支持，允许存储地理坐标信息，帮助我们根据经纬度来检索数据。常见的命令有：</a:t>
            </a:r>
            <a:endParaRPr lang="en-US" altLang="zh-CN"/>
          </a:p>
          <a:p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2"/>
              </a:rPr>
              <a:t>GEOADD</a:t>
            </a:r>
            <a:r>
              <a:rPr lang="zh-CN" altLang="en-US"/>
              <a:t>：添加一个地理空间信息，包含：经度（</a:t>
            </a:r>
            <a:r>
              <a:rPr lang="en-US" altLang="zh-CN"/>
              <a:t>longitude</a:t>
            </a:r>
            <a:r>
              <a:rPr lang="zh-CN" altLang="en-US"/>
              <a:t>）、纬度（</a:t>
            </a:r>
            <a:r>
              <a:rPr lang="en-US" altLang="zh-CN"/>
              <a:t>latitude</a:t>
            </a:r>
            <a:r>
              <a:rPr lang="zh-CN" altLang="en-US"/>
              <a:t>）、值（</a:t>
            </a:r>
            <a:r>
              <a:rPr lang="en-US" altLang="zh-CN"/>
              <a:t>member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3"/>
              </a:rPr>
              <a:t>GEODIST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：计算指定的两个点之间的距离并返回</a:t>
            </a:r>
            <a:endParaRPr lang="en-US" altLang="zh-CN" b="0" i="0" u="none" strike="noStrike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4"/>
              </a:rPr>
              <a:t>GEOHASH</a:t>
            </a:r>
            <a:r>
              <a:rPr lang="zh-CN" altLang="en-US" i="0" u="none" strike="noStrike">
                <a:effectLst/>
                <a:latin typeface="Open Sans" panose="020B0606030504020204" pitchFamily="34" charset="0"/>
              </a:rPr>
              <a:t>：将指定</a:t>
            </a:r>
            <a:r>
              <a:rPr lang="en-US" altLang="zh-CN"/>
              <a:t>member</a:t>
            </a:r>
            <a:r>
              <a:rPr lang="zh-CN" altLang="en-US"/>
              <a:t>的坐标转为</a:t>
            </a:r>
            <a:r>
              <a:rPr lang="en-US" altLang="zh-CN"/>
              <a:t>hash</a:t>
            </a:r>
            <a:r>
              <a:rPr lang="zh-CN" altLang="en-US"/>
              <a:t>字符串形式并返回</a:t>
            </a:r>
            <a:endParaRPr lang="en-US" altLang="zh-CN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5"/>
              </a:rPr>
              <a:t>GEOPOS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：返回</a:t>
            </a:r>
            <a:r>
              <a:rPr lang="zh-CN" altLang="en-US" i="0" u="none" strike="noStrike">
                <a:effectLst/>
                <a:latin typeface="Open Sans" panose="020B0606030504020204" pitchFamily="34" charset="0"/>
              </a:rPr>
              <a:t>指定</a:t>
            </a:r>
            <a:r>
              <a:rPr lang="en-US" altLang="zh-CN"/>
              <a:t>member</a:t>
            </a:r>
            <a:r>
              <a:rPr lang="zh-CN" altLang="en-US"/>
              <a:t>的坐标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6"/>
              </a:rPr>
              <a:t>GEORADIUS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：指定圆心、半径，找到该圆内包含的所有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member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，并按照与圆心之间的距离排序后返回。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6.2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以后已废弃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7"/>
              </a:rPr>
              <a:t>GEOSEARCH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：在指定范围内搜索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member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，并按照与指定点之间的距离排序后返回。范围可以是圆形或矩形。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6.2.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新功能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8"/>
              </a:rPr>
              <a:t>GEOSEARCHSTORE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：与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GEOSEARCH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功能一致，不过可以把结果存储到一个指定的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key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 6.2.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新功能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47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E1E058-2178-4426-998E-9B0BED613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GEO</a:t>
            </a:r>
            <a:r>
              <a:rPr lang="zh-CN" altLang="en-US"/>
              <a:t>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33D407-3184-4854-A3DB-BFF32898FD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添加下面几条数据：</a:t>
            </a:r>
            <a:endParaRPr lang="en-US" altLang="zh-CN"/>
          </a:p>
          <a:p>
            <a:pPr marL="900000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北京南站（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116.378248 39.865275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116.42803 39.903738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北京西站（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116.322287 39.893729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计算北京西站到北京站的距离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搜索天安门（ </a:t>
            </a:r>
            <a:r>
              <a:rPr lang="en-US" altLang="zh-CN"/>
              <a:t>116.397904 39.909005 </a:t>
            </a:r>
            <a:r>
              <a:rPr lang="zh-CN" altLang="en-US"/>
              <a:t>）附近</a:t>
            </a:r>
            <a:r>
              <a:rPr lang="en-US" altLang="zh-CN"/>
              <a:t>10km</a:t>
            </a:r>
            <a:r>
              <a:rPr lang="zh-CN" altLang="en-US"/>
              <a:t>内的所有火车站，并按照距离升序排序</a:t>
            </a:r>
          </a:p>
        </p:txBody>
      </p:sp>
    </p:spTree>
    <p:extLst>
      <p:ext uri="{BB962C8B-B14F-4D97-AF65-F5344CB8AC3E}">
        <p14:creationId xmlns:p14="http://schemas.microsoft.com/office/powerpoint/2010/main" val="26537874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25721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GEO</a:t>
            </a:r>
            <a:r>
              <a:rPr lang="zh-CN" altLang="en-US">
                <a:solidFill>
                  <a:srgbClr val="49504F"/>
                </a:solidFill>
              </a:rPr>
              <a:t>数据结构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58317E7-D292-4E64-8E15-2CCF7F83604F}"/>
              </a:ext>
            </a:extLst>
          </p:cNvPr>
          <p:cNvSpPr txBox="1">
            <a:spLocks/>
          </p:cNvSpPr>
          <p:nvPr/>
        </p:nvSpPr>
        <p:spPr>
          <a:xfrm>
            <a:off x="5008847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F10CBA7-3B1F-4083-A186-11207FA4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85" y="2163179"/>
            <a:ext cx="2065421" cy="4301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在首页中点击某个频道，即可看到频道下的商户：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CC4FC9-4A59-4D75-88F3-66E991E7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86" y="2165130"/>
            <a:ext cx="2065421" cy="4301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996BED-3797-49D7-A85C-AE2800C4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72" y="2557317"/>
            <a:ext cx="152408" cy="317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4F49D2-F826-43BA-BCF9-92A1F4F36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28" y="2163179"/>
            <a:ext cx="4490699" cy="1662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81D2B01E-B6AF-424A-B618-BA6298D54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13814"/>
              </p:ext>
            </p:extLst>
          </p:nvPr>
        </p:nvGraphicFramePr>
        <p:xfrm>
          <a:off x="7293728" y="4214648"/>
          <a:ext cx="4490700" cy="23648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06473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184227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/shop/of/type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9774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typeId</a:t>
                      </a:r>
                      <a:r>
                        <a:rPr lang="zh-CN" altLang="en-US" sz="1400"/>
                        <a:t>：商户类型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current</a:t>
                      </a:r>
                      <a:r>
                        <a:rPr lang="zh-CN" altLang="en-US" sz="1400"/>
                        <a:t>：页码，滚动查询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x</a:t>
                      </a:r>
                      <a:r>
                        <a:rPr lang="zh-CN" altLang="en-US" sz="1400"/>
                        <a:t>：经度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y</a:t>
                      </a:r>
                      <a:r>
                        <a:rPr lang="zh-CN" altLang="en-US" sz="1400"/>
                        <a:t>：纬度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List&lt;Shop&gt;:</a:t>
                      </a:r>
                      <a:r>
                        <a:rPr lang="zh-CN" altLang="en-US" sz="1400"/>
                        <a:t>符合要求的商户信息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48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5607 0.232981 E" pathEditMode="relative" ptsTypes="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5607 -0.232981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355192" y="135519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7379" y="73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96827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按照商户类型做分组，类型相同的商户作为同一组，以</a:t>
            </a:r>
            <a:r>
              <a:rPr lang="en-US" altLang="zh-CN">
                <a:latin typeface="Open Sans" panose="020B0606030504020204" pitchFamily="34" charset="0"/>
              </a:rPr>
              <a:t>typeId</a:t>
            </a:r>
            <a:r>
              <a:rPr lang="zh-CN" altLang="en-US">
                <a:latin typeface="Open Sans" panose="020B0606030504020204" pitchFamily="34" charset="0"/>
              </a:rPr>
              <a:t>为</a:t>
            </a:r>
            <a:r>
              <a:rPr lang="en-US" altLang="zh-CN">
                <a:latin typeface="Open Sans" panose="020B0606030504020204" pitchFamily="34" charset="0"/>
              </a:rPr>
              <a:t>key</a:t>
            </a:r>
            <a:r>
              <a:rPr lang="zh-CN" altLang="en-US">
                <a:latin typeface="Open Sans" panose="020B0606030504020204" pitchFamily="34" charset="0"/>
              </a:rPr>
              <a:t>存入同一个</a:t>
            </a:r>
            <a:r>
              <a:rPr lang="en-US" altLang="zh-CN">
                <a:latin typeface="Open Sans" panose="020B0606030504020204" pitchFamily="34" charset="0"/>
              </a:rPr>
              <a:t>GEO</a:t>
            </a:r>
            <a:r>
              <a:rPr lang="zh-CN" altLang="en-US">
                <a:latin typeface="Open Sans" panose="020B0606030504020204" pitchFamily="34" charset="0"/>
              </a:rPr>
              <a:t>集合中即可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DE868DBF-7D06-42A2-8D79-7193B0043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55154"/>
              </p:ext>
            </p:extLst>
          </p:nvPr>
        </p:nvGraphicFramePr>
        <p:xfrm>
          <a:off x="825369" y="2428309"/>
          <a:ext cx="6546393" cy="33692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82131">
                  <a:extLst>
                    <a:ext uri="{9D8B030D-6E8A-4147-A177-3AD203B41FA5}">
                      <a16:colId xmlns:a16="http://schemas.microsoft.com/office/drawing/2014/main" val="2891406189"/>
                    </a:ext>
                  </a:extLst>
                </a:gridCol>
                <a:gridCol w="2182131">
                  <a:extLst>
                    <a:ext uri="{9D8B030D-6E8A-4147-A177-3AD203B41FA5}">
                      <a16:colId xmlns:a16="http://schemas.microsoft.com/office/drawing/2014/main" val="923768259"/>
                    </a:ext>
                  </a:extLst>
                </a:gridCol>
                <a:gridCol w="2182131">
                  <a:extLst>
                    <a:ext uri="{9D8B030D-6E8A-4147-A177-3AD203B41FA5}">
                      <a16:colId xmlns:a16="http://schemas.microsoft.com/office/drawing/2014/main" val="817458833"/>
                    </a:ext>
                  </a:extLst>
                </a:gridCol>
              </a:tblGrid>
              <a:tr h="618943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Key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Value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01"/>
                  </a:ext>
                </a:extLst>
              </a:tr>
              <a:tr h="687582">
                <a:tc row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6417"/>
                  </a:ext>
                </a:extLst>
              </a:tr>
              <a:tr h="687582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51076"/>
                  </a:ext>
                </a:extLst>
              </a:tr>
              <a:tr h="687582">
                <a:tc row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686919"/>
                  </a:ext>
                </a:extLst>
              </a:tr>
              <a:tr h="687582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1660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C37B6F9-6420-4578-A715-3ACD62601243}"/>
              </a:ext>
            </a:extLst>
          </p:cNvPr>
          <p:cNvSpPr txBox="1"/>
          <p:nvPr/>
        </p:nvSpPr>
        <p:spPr>
          <a:xfrm>
            <a:off x="825368" y="3544480"/>
            <a:ext cx="21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shop:geo: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美食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F76D04D-9B79-4539-97DF-B157CC640E71}"/>
              </a:ext>
            </a:extLst>
          </p:cNvPr>
          <p:cNvSpPr txBox="1"/>
          <p:nvPr/>
        </p:nvSpPr>
        <p:spPr>
          <a:xfrm>
            <a:off x="825368" y="4984767"/>
            <a:ext cx="21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shop:geo:KTV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477266-1E53-4B82-A163-9C3DB7DE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386" y="4424396"/>
            <a:ext cx="752295" cy="5334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F24CC0-5AAC-4ABE-BA74-92DA9566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24" y="2752730"/>
            <a:ext cx="752294" cy="5334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D2F92D8-D92C-49D1-9399-5C6468E7C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014" y="3857652"/>
            <a:ext cx="739204" cy="5105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2B9D370-5738-43DD-95ED-D675A2704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284" y="4661183"/>
            <a:ext cx="731583" cy="4953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C6FF0AD-55D7-45CE-8184-3C4E1C8747CA}"/>
              </a:ext>
            </a:extLst>
          </p:cNvPr>
          <p:cNvSpPr txBox="1"/>
          <p:nvPr/>
        </p:nvSpPr>
        <p:spPr>
          <a:xfrm>
            <a:off x="5162032" y="3256836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4069152240174578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C40CAA-5CF7-4126-A7CF-E5B236597137}"/>
              </a:ext>
            </a:extLst>
          </p:cNvPr>
          <p:cNvSpPr txBox="1"/>
          <p:nvPr/>
        </p:nvSpPr>
        <p:spPr>
          <a:xfrm>
            <a:off x="5162032" y="3959055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4069879450313142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04526F-900D-484C-B7EA-86B6A9D667EA}"/>
              </a:ext>
            </a:extLst>
          </p:cNvPr>
          <p:cNvSpPr txBox="1"/>
          <p:nvPr/>
        </p:nvSpPr>
        <p:spPr>
          <a:xfrm>
            <a:off x="5148750" y="4601077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4069885469876391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E26561-4842-4BD4-B662-C5B6314CA545}"/>
              </a:ext>
            </a:extLst>
          </p:cNvPr>
          <p:cNvSpPr txBox="1"/>
          <p:nvPr/>
        </p:nvSpPr>
        <p:spPr>
          <a:xfrm>
            <a:off x="5122378" y="5288342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4069885424176331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735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209 L -0.28867 -0.23009 L -0.46237 -0.10857 L -0.39792 -0.09514 " pathEditMode="relative" ptsTypes="AA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23 L -0.42825 0.15879 L -0.61705 0.03379 L -0.47942 0.05231 " pathEditMode="relative" ptsTypes="AA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232 L -0.29674 0.21713 L -0.42018 0.05486 L -0.47994 0.09537 " pathEditMode="relative" ptsTypes="AA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185 L -0.37084 -0.23819 L -0.64519 -0.01042 L -0.55417 0.07755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1" grpId="0"/>
      <p:bldP spid="22" grpId="0"/>
      <p:bldP spid="23" grpId="0"/>
      <p:bldP spid="2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836192"/>
          </a:xfrm>
        </p:spPr>
        <p:txBody>
          <a:bodyPr/>
          <a:lstStyle/>
          <a:p>
            <a:r>
              <a:rPr lang="en-US" altLang="zh-CN" b="0" i="0">
                <a:effectLst/>
                <a:latin typeface="Open Sans" panose="020B0606030504020204" pitchFamily="34" charset="0"/>
              </a:rPr>
              <a:t>SpringDataRedis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的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2.3.9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版本并不支持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Redis 6.2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提供的</a:t>
            </a:r>
            <a:r>
              <a:rPr lang="en-US" altLang="zh-CN">
                <a:latin typeface="Open Sans" panose="020B0606030504020204" pitchFamily="34" charset="0"/>
              </a:rPr>
              <a:t>GEOSEARCH</a:t>
            </a:r>
            <a:r>
              <a:rPr lang="zh-CN" altLang="en-US">
                <a:latin typeface="Open Sans" panose="020B0606030504020204" pitchFamily="34" charset="0"/>
              </a:rPr>
              <a:t>命令，因此我们需要提示其版本，修改自己的</a:t>
            </a:r>
            <a:r>
              <a:rPr lang="en-US" altLang="zh-CN">
                <a:latin typeface="Open Sans" panose="020B0606030504020204" pitchFamily="34" charset="0"/>
              </a:rPr>
              <a:t>POM</a:t>
            </a:r>
            <a:r>
              <a:rPr lang="zh-CN" altLang="en-US">
                <a:latin typeface="Open Sans" panose="020B0606030504020204" pitchFamily="34" charset="0"/>
              </a:rPr>
              <a:t>文件，内容如下：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05E9A8-4552-4F61-9BC6-EADF36566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657" y="2110528"/>
            <a:ext cx="6675332" cy="4524315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&gt;org.springframework.boot&lt;/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&gt;spring-boot-starter-data-redis&lt;/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&gt;org.springframework.data&lt;/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&gt;lettuce-core&lt;/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&gt;io.lettuce&lt;/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&gt;org.springframework.data&lt;/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&gt;2.6.2&lt;/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&gt;lettuce-core&lt;/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&gt;io.lettuce&lt;/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&gt;6.1.6.RELEASE&lt;/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用户签到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691844"/>
      </p:ext>
    </p:extLst>
  </p:cSld>
  <p:clrMapOvr>
    <a:masterClrMapping/>
  </p:clrMapOvr>
  <p:transition spd="slow">
    <p:push dir="u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BitMap</a:t>
            </a:r>
            <a:r>
              <a:rPr lang="zh-CN" altLang="en-US">
                <a:solidFill>
                  <a:srgbClr val="AD2A26"/>
                </a:solidFill>
              </a:rPr>
              <a:t>用法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签到功能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签到统计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5395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96C8ECA0-A971-47BF-993E-5340EC0F809B}"/>
              </a:ext>
            </a:extLst>
          </p:cNvPr>
          <p:cNvGrpSpPr/>
          <p:nvPr/>
        </p:nvGrpSpPr>
        <p:grpSpPr>
          <a:xfrm>
            <a:off x="10913806" y="2443571"/>
            <a:ext cx="947862" cy="615425"/>
            <a:chOff x="5197641" y="1056058"/>
            <a:chExt cx="782054" cy="615425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60BE026A-7B73-4410-9055-5361823A475B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C240E82A-8230-4930-B8A8-92CBDB7445CE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key  value</a:t>
              </a:r>
              <a:endParaRPr lang="zh-CN" altLang="en-US" sz="1100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AD2A26"/>
                </a:solidFill>
              </a:rPr>
              <a:t>集群的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共享问题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10" name="iconfont-1177-866359">
            <a:extLst>
              <a:ext uri="{FF2B5EF4-FFF2-40B4-BE49-F238E27FC236}">
                <a16:creationId xmlns:a16="http://schemas.microsoft.com/office/drawing/2014/main" id="{D2B32DEB-99AB-4420-ABFB-EF37774BDD24}"/>
              </a:ext>
            </a:extLst>
          </p:cNvPr>
          <p:cNvSpPr/>
          <p:nvPr/>
        </p:nvSpPr>
        <p:spPr>
          <a:xfrm>
            <a:off x="2804786" y="3071594"/>
            <a:ext cx="228748" cy="387768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257EE2-7457-482F-8E49-2EFEEB973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86" y="4881861"/>
            <a:ext cx="1326320" cy="30525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69AE03-9A0C-41AB-875F-F91342C531BE}"/>
              </a:ext>
            </a:extLst>
          </p:cNvPr>
          <p:cNvGrpSpPr/>
          <p:nvPr/>
        </p:nvGrpSpPr>
        <p:grpSpPr>
          <a:xfrm>
            <a:off x="4530904" y="4035508"/>
            <a:ext cx="792862" cy="792862"/>
            <a:chOff x="8371420" y="2779123"/>
            <a:chExt cx="1852727" cy="185272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C1C4286-7D4D-42A4-BEAA-85210CA564D5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09C36AC-93B6-466E-9B17-381739AEEF14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6C8AC4A-3ABE-4748-B587-93D5B537C16F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EC800C0-51F6-4079-9F54-1CB60CB194D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D76E48B-14BA-4DDD-B955-408FB0FF818E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E60A224-1178-4793-BFE3-DBF1FFB1ECE5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8C8509D-AF71-4B19-B59D-2983F0567690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iconfont-11805-5604182">
            <a:extLst>
              <a:ext uri="{FF2B5EF4-FFF2-40B4-BE49-F238E27FC236}">
                <a16:creationId xmlns:a16="http://schemas.microsoft.com/office/drawing/2014/main" id="{44F19D7E-9D3E-4EB8-8124-C33277128BD8}"/>
              </a:ext>
            </a:extLst>
          </p:cNvPr>
          <p:cNvSpPr/>
          <p:nvPr/>
        </p:nvSpPr>
        <p:spPr>
          <a:xfrm>
            <a:off x="2634905" y="4271024"/>
            <a:ext cx="407129" cy="363444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rver_348236">
            <a:extLst>
              <a:ext uri="{FF2B5EF4-FFF2-40B4-BE49-F238E27FC236}">
                <a16:creationId xmlns:a16="http://schemas.microsoft.com/office/drawing/2014/main" id="{300103A5-F637-4735-92E8-116A4CE80411}"/>
              </a:ext>
            </a:extLst>
          </p:cNvPr>
          <p:cNvSpPr/>
          <p:nvPr/>
        </p:nvSpPr>
        <p:spPr>
          <a:xfrm>
            <a:off x="6776279" y="3092037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server_348236">
            <a:extLst>
              <a:ext uri="{FF2B5EF4-FFF2-40B4-BE49-F238E27FC236}">
                <a16:creationId xmlns:a16="http://schemas.microsoft.com/office/drawing/2014/main" id="{19D086D3-6B6B-4596-8B55-BBB3172C413B}"/>
              </a:ext>
            </a:extLst>
          </p:cNvPr>
          <p:cNvSpPr/>
          <p:nvPr/>
        </p:nvSpPr>
        <p:spPr>
          <a:xfrm>
            <a:off x="6776279" y="4150148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server_348236">
            <a:extLst>
              <a:ext uri="{FF2B5EF4-FFF2-40B4-BE49-F238E27FC236}">
                <a16:creationId xmlns:a16="http://schemas.microsoft.com/office/drawing/2014/main" id="{8C0C9685-A66E-44AD-9A59-CCED4D68C324}"/>
              </a:ext>
            </a:extLst>
          </p:cNvPr>
          <p:cNvSpPr/>
          <p:nvPr/>
        </p:nvSpPr>
        <p:spPr>
          <a:xfrm>
            <a:off x="6767754" y="5208259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D91A05E-B452-4C75-8560-5C904A05F48D}"/>
              </a:ext>
            </a:extLst>
          </p:cNvPr>
          <p:cNvSpPr/>
          <p:nvPr/>
        </p:nvSpPr>
        <p:spPr>
          <a:xfrm>
            <a:off x="6508956" y="2756092"/>
            <a:ext cx="1052052" cy="3351836"/>
          </a:xfrm>
          <a:prstGeom prst="roundRect">
            <a:avLst/>
          </a:prstGeom>
          <a:noFill/>
          <a:ln w="19050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651E82A8-86CA-4107-B6E6-8375C38AC72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39757" y="3286749"/>
            <a:ext cx="1491147" cy="1145190"/>
          </a:xfrm>
          <a:prstGeom prst="bentConnector3">
            <a:avLst>
              <a:gd name="adj1" fmla="val 427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4D1D237B-E0CE-4C54-8909-D3159AF2934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042960" y="4431939"/>
            <a:ext cx="1487944" cy="968440"/>
          </a:xfrm>
          <a:prstGeom prst="bentConnector3">
            <a:avLst>
              <a:gd name="adj1" fmla="val 427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A94D561-9353-4C9A-8112-4B8220AEFAF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33542" y="4431939"/>
            <a:ext cx="1497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3349475-BB5A-44F7-A2CA-AFC4246471A1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>
            <a:off x="5323766" y="4431939"/>
            <a:ext cx="1185190" cy="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E9E9675F-97FF-4FF7-B58C-F116BF1B7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487024"/>
            <a:ext cx="544376" cy="5285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E831BDD-9419-426E-A810-952719521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3091261"/>
            <a:ext cx="544376" cy="52852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8628D0B-60AB-4152-83E5-3DA050455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3638018"/>
            <a:ext cx="544376" cy="528520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5F68DE6-6719-4FF7-A51D-B9ADC2DEA9A0}"/>
              </a:ext>
            </a:extLst>
          </p:cNvPr>
          <p:cNvSpPr/>
          <p:nvPr/>
        </p:nvSpPr>
        <p:spPr>
          <a:xfrm>
            <a:off x="9768668" y="2393384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7DC3C9E-1F92-4CDA-A456-040CE792B2A2}"/>
              </a:ext>
            </a:extLst>
          </p:cNvPr>
          <p:cNvSpPr/>
          <p:nvPr/>
        </p:nvSpPr>
        <p:spPr>
          <a:xfrm>
            <a:off x="9768668" y="4542626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circular-database_20778">
            <a:extLst>
              <a:ext uri="{FF2B5EF4-FFF2-40B4-BE49-F238E27FC236}">
                <a16:creationId xmlns:a16="http://schemas.microsoft.com/office/drawing/2014/main" id="{1EB9DFF4-EEA0-4277-B015-06A40A7F2408}"/>
              </a:ext>
            </a:extLst>
          </p:cNvPr>
          <p:cNvSpPr/>
          <p:nvPr/>
        </p:nvSpPr>
        <p:spPr>
          <a:xfrm>
            <a:off x="10085056" y="4637944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-database_20778">
            <a:extLst>
              <a:ext uri="{FF2B5EF4-FFF2-40B4-BE49-F238E27FC236}">
                <a16:creationId xmlns:a16="http://schemas.microsoft.com/office/drawing/2014/main" id="{72FD25DF-7F49-41E4-AC17-77F3F113620D}"/>
              </a:ext>
            </a:extLst>
          </p:cNvPr>
          <p:cNvSpPr/>
          <p:nvPr/>
        </p:nvSpPr>
        <p:spPr>
          <a:xfrm>
            <a:off x="10085055" y="5267253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ular-database_20778">
            <a:extLst>
              <a:ext uri="{FF2B5EF4-FFF2-40B4-BE49-F238E27FC236}">
                <a16:creationId xmlns:a16="http://schemas.microsoft.com/office/drawing/2014/main" id="{3B38E685-2D19-4738-A602-B2EE6F407C3D}"/>
              </a:ext>
            </a:extLst>
          </p:cNvPr>
          <p:cNvSpPr/>
          <p:nvPr/>
        </p:nvSpPr>
        <p:spPr>
          <a:xfrm>
            <a:off x="10085054" y="5896562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613BFE56-53E1-4D90-95AA-B08C8BB009D0}"/>
              </a:ext>
            </a:extLst>
          </p:cNvPr>
          <p:cNvCxnSpPr>
            <a:stCxn id="26" idx="3"/>
            <a:endCxn id="34" idx="1"/>
          </p:cNvCxnSpPr>
          <p:nvPr/>
        </p:nvCxnSpPr>
        <p:spPr>
          <a:xfrm flipV="1">
            <a:off x="7561008" y="3332803"/>
            <a:ext cx="2207660" cy="10992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F05ED541-D423-4DB4-9D56-CE501A3355A9}"/>
              </a:ext>
            </a:extLst>
          </p:cNvPr>
          <p:cNvCxnSpPr>
            <a:stCxn id="26" idx="3"/>
            <a:endCxn id="35" idx="1"/>
          </p:cNvCxnSpPr>
          <p:nvPr/>
        </p:nvCxnSpPr>
        <p:spPr>
          <a:xfrm>
            <a:off x="7561008" y="4432010"/>
            <a:ext cx="2207660" cy="1050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5799A2E-E542-4CC3-8E94-39A2FC1A45D4}"/>
              </a:ext>
            </a:extLst>
          </p:cNvPr>
          <p:cNvSpPr txBox="1"/>
          <p:nvPr/>
        </p:nvSpPr>
        <p:spPr>
          <a:xfrm>
            <a:off x="10913806" y="3091261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3DC60BB-AA9A-4B49-B6A5-ACFDDE7D0CA8}"/>
              </a:ext>
            </a:extLst>
          </p:cNvPr>
          <p:cNvSpPr txBox="1"/>
          <p:nvPr/>
        </p:nvSpPr>
        <p:spPr>
          <a:xfrm>
            <a:off x="10913806" y="5253357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1D8FE4-97D2-46C3-BFBD-17A20ED3B88A}"/>
              </a:ext>
            </a:extLst>
          </p:cNvPr>
          <p:cNvSpPr txBox="1"/>
          <p:nvPr/>
        </p:nvSpPr>
        <p:spPr>
          <a:xfrm>
            <a:off x="6710723" y="3681153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605B8-3A9B-435F-8C4F-7B892CEBEC3C}"/>
              </a:ext>
            </a:extLst>
          </p:cNvPr>
          <p:cNvSpPr txBox="1"/>
          <p:nvPr/>
        </p:nvSpPr>
        <p:spPr>
          <a:xfrm>
            <a:off x="6710723" y="4716639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F0A8BD5-2E95-4A7B-83BC-72A956BAA0BD}"/>
              </a:ext>
            </a:extLst>
          </p:cNvPr>
          <p:cNvSpPr txBox="1"/>
          <p:nvPr/>
        </p:nvSpPr>
        <p:spPr>
          <a:xfrm>
            <a:off x="6702197" y="5768356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3FBD1A-AB02-45C7-A85B-8B6DB95E8259}"/>
              </a:ext>
            </a:extLst>
          </p:cNvPr>
          <p:cNvGrpSpPr/>
          <p:nvPr/>
        </p:nvGrpSpPr>
        <p:grpSpPr>
          <a:xfrm>
            <a:off x="7414925" y="3102468"/>
            <a:ext cx="947862" cy="615425"/>
            <a:chOff x="5197641" y="1056058"/>
            <a:chExt cx="782054" cy="615425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F718D72-54FC-476A-BA38-1393719DF0D3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A615630E-65E1-40CB-95BA-AD9C960688E7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session</a:t>
              </a:r>
              <a:endParaRPr lang="zh-CN" altLang="en-US" sz="1100"/>
            </a:p>
          </p:txBody>
        </p:sp>
      </p:grp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2699E8B6-EE83-4D2B-B3DE-54D673BC0EB0}"/>
              </a:ext>
            </a:extLst>
          </p:cNvPr>
          <p:cNvSpPr/>
          <p:nvPr/>
        </p:nvSpPr>
        <p:spPr>
          <a:xfrm>
            <a:off x="7414923" y="3332802"/>
            <a:ext cx="947861" cy="3689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100">
                <a:solidFill>
                  <a:srgbClr val="AD2A26"/>
                </a:solidFill>
              </a:rPr>
              <a:t>code:9527</a:t>
            </a:r>
          </a:p>
          <a:p>
            <a:pPr algn="ctr"/>
            <a:r>
              <a:rPr lang="en-US" altLang="zh-CN" sz="1100">
                <a:solidFill>
                  <a:srgbClr val="AD2A26"/>
                </a:solidFill>
              </a:rPr>
              <a:t>user:lisi</a:t>
            </a:r>
            <a:endParaRPr lang="zh-CN" altLang="en-US" sz="1100">
              <a:solidFill>
                <a:srgbClr val="AD2A26"/>
              </a:solidFill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DB34D43-76EF-4B4D-890C-1F2A122716DE}"/>
              </a:ext>
            </a:extLst>
          </p:cNvPr>
          <p:cNvGrpSpPr/>
          <p:nvPr/>
        </p:nvGrpSpPr>
        <p:grpSpPr>
          <a:xfrm>
            <a:off x="7414922" y="4155364"/>
            <a:ext cx="947862" cy="615425"/>
            <a:chOff x="5197641" y="1056058"/>
            <a:chExt cx="782054" cy="615425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0492E767-96E7-4F93-9D6A-30208F5F5658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853FBB3D-8E59-4BD8-B8D2-0234588308D0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session</a:t>
              </a:r>
              <a:endParaRPr lang="zh-CN" altLang="en-US" sz="11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0C6ED01-5928-4491-AA0C-D00330354FC8}"/>
              </a:ext>
            </a:extLst>
          </p:cNvPr>
          <p:cNvGrpSpPr/>
          <p:nvPr/>
        </p:nvGrpSpPr>
        <p:grpSpPr>
          <a:xfrm>
            <a:off x="7414921" y="5208259"/>
            <a:ext cx="947862" cy="615425"/>
            <a:chOff x="5197641" y="1056058"/>
            <a:chExt cx="782054" cy="615425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A450054-1A06-487F-9375-AAF7941C2E41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DE9AA715-EF29-4ADC-8527-937387AAC433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session</a:t>
              </a:r>
              <a:endParaRPr lang="zh-CN" altLang="en-US" sz="1100"/>
            </a:p>
          </p:txBody>
        </p:sp>
      </p:grp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1AC5AC50-2F79-473B-84E2-0B0D71B94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2084112"/>
          </a:xfrm>
        </p:spPr>
        <p:txBody>
          <a:bodyPr/>
          <a:lstStyle/>
          <a:p>
            <a:r>
              <a:rPr lang="en-US" altLang="zh-CN" b="1"/>
              <a:t>session</a:t>
            </a:r>
            <a:r>
              <a:rPr lang="zh-CN" altLang="en-US" b="1"/>
              <a:t>共享问题</a:t>
            </a:r>
            <a:r>
              <a:rPr lang="zh-CN" altLang="en-US"/>
              <a:t>：多台</a:t>
            </a:r>
            <a:r>
              <a:rPr lang="en-US" altLang="zh-CN"/>
              <a:t>Tomcat</a:t>
            </a:r>
            <a:r>
              <a:rPr lang="zh-CN" altLang="en-US"/>
              <a:t>并不共享</a:t>
            </a:r>
            <a:r>
              <a:rPr lang="en-US" altLang="zh-CN"/>
              <a:t>session</a:t>
            </a:r>
            <a:r>
              <a:rPr lang="zh-CN" altLang="en-US"/>
              <a:t>存储空间，当请求切换到不同</a:t>
            </a:r>
            <a:r>
              <a:rPr lang="en-US" altLang="zh-CN"/>
              <a:t>tomcat</a:t>
            </a:r>
            <a:r>
              <a:rPr lang="zh-CN" altLang="en-US"/>
              <a:t>服务时导致数据丢失的问题。</a:t>
            </a:r>
            <a:endParaRPr lang="en-US" altLang="zh-CN"/>
          </a:p>
          <a:p>
            <a:r>
              <a:rPr lang="en-US" altLang="zh-CN"/>
              <a:t>session</a:t>
            </a:r>
            <a:r>
              <a:rPr lang="zh-CN" altLang="en-US"/>
              <a:t>的替代方案应该满足：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数据共享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内存存储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、</a:t>
            </a:r>
            <a:r>
              <a:rPr lang="en-US" altLang="zh-CN"/>
              <a:t>value</a:t>
            </a:r>
            <a:r>
              <a:rPr lang="zh-CN" altLang="en-US"/>
              <a:t>结构</a:t>
            </a:r>
            <a:endParaRPr lang="en-US" altLang="zh-CN"/>
          </a:p>
        </p:txBody>
      </p:sp>
      <p:sp>
        <p:nvSpPr>
          <p:cNvPr id="70" name="iconfont-1177-866359">
            <a:extLst>
              <a:ext uri="{FF2B5EF4-FFF2-40B4-BE49-F238E27FC236}">
                <a16:creationId xmlns:a16="http://schemas.microsoft.com/office/drawing/2014/main" id="{84B14048-6E18-4A45-B55D-42F484F02E14}"/>
              </a:ext>
            </a:extLst>
          </p:cNvPr>
          <p:cNvSpPr/>
          <p:nvPr/>
        </p:nvSpPr>
        <p:spPr>
          <a:xfrm>
            <a:off x="2812603" y="5197175"/>
            <a:ext cx="228748" cy="387768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A1715DF5-FB25-42C1-8FCB-61C29D1F2C0C}"/>
              </a:ext>
            </a:extLst>
          </p:cNvPr>
          <p:cNvCxnSpPr>
            <a:stCxn id="76" idx="0"/>
            <a:endCxn id="75" idx="2"/>
          </p:cNvCxnSpPr>
          <p:nvPr/>
        </p:nvCxnSpPr>
        <p:spPr>
          <a:xfrm>
            <a:off x="11387737" y="2443571"/>
            <a:ext cx="1" cy="615425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7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0.28697 -0.09352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467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/>
      <p:bldP spid="42" grpId="0"/>
      <p:bldP spid="43" grpId="0"/>
      <p:bldP spid="44" grpId="0"/>
      <p:bldP spid="45" grpId="0"/>
      <p:bldP spid="55" grpId="0"/>
      <p:bldP spid="55" grpId="1"/>
      <p:bldP spid="70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假如我们用一张表来存储用户签到信息，其结构应该如下：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假如有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1000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万用户，平均每人每年签到次数为</a:t>
            </a:r>
            <a:r>
              <a:rPr lang="en-US" altLang="zh-CN">
                <a:latin typeface="Open Sans" panose="020B0606030504020204" pitchFamily="34" charset="0"/>
              </a:rPr>
              <a:t>10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次，则这张表一年的数据量为 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亿条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每签到一次需要使用（</a:t>
            </a:r>
            <a:r>
              <a:rPr lang="en-US" altLang="zh-CN">
                <a:latin typeface="Open Sans" panose="020B0606030504020204" pitchFamily="34" charset="0"/>
              </a:rPr>
              <a:t>8 + 8 + 1 + 1 + 3 + 1</a:t>
            </a:r>
            <a:r>
              <a:rPr lang="zh-CN" altLang="en-US">
                <a:latin typeface="Open Sans" panose="020B0606030504020204" pitchFamily="34" charset="0"/>
              </a:rPr>
              <a:t>）共</a:t>
            </a:r>
            <a:r>
              <a:rPr lang="en-US" altLang="zh-CN">
                <a:latin typeface="Open Sans" panose="020B0606030504020204" pitchFamily="34" charset="0"/>
              </a:rPr>
              <a:t>22 </a:t>
            </a:r>
            <a:r>
              <a:rPr lang="zh-CN" altLang="en-US">
                <a:latin typeface="Open Sans" panose="020B0606030504020204" pitchFamily="34" charset="0"/>
              </a:rPr>
              <a:t>字节的内存，一个月则最多需要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600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多字节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AF196-4F7B-40A9-8A40-ADC2179D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2" y="2138738"/>
            <a:ext cx="6607113" cy="19585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F7CF84-F7CA-4CC5-93B3-DCA2ABF1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09C76CC-837A-4D25-8430-702626F34B60}"/>
              </a:ext>
            </a:extLst>
          </p:cNvPr>
          <p:cNvSpPr txBox="1"/>
          <p:nvPr/>
        </p:nvSpPr>
        <p:spPr>
          <a:xfrm>
            <a:off x="10422552" y="5755201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张三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850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我们按月来统计用户签到信息，签到记录为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，未签到则记录为</a:t>
            </a:r>
            <a:r>
              <a:rPr lang="en-US" altLang="zh-CN">
                <a:latin typeface="Open Sans" panose="020B0606030504020204" pitchFamily="34" charset="0"/>
              </a:rPr>
              <a:t>0.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5D308BC-86D0-470E-AF36-3E8E8DCB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5C6172CB-2BEC-4FD3-8AD4-CA93AA4AB894}"/>
              </a:ext>
            </a:extLst>
          </p:cNvPr>
          <p:cNvSpPr txBox="1"/>
          <p:nvPr/>
        </p:nvSpPr>
        <p:spPr>
          <a:xfrm>
            <a:off x="10422552" y="5755201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张三</a:t>
            </a:r>
            <a:endParaRPr lang="zh-CN" altLang="en-US" sz="1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1798543-D34B-4F29-8E9A-90492CCFD42A}"/>
              </a:ext>
            </a:extLst>
          </p:cNvPr>
          <p:cNvSpPr txBox="1"/>
          <p:nvPr/>
        </p:nvSpPr>
        <p:spPr>
          <a:xfrm>
            <a:off x="9741071" y="32126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809D3F1-AAAD-4E94-B1A6-953368C00C6E}"/>
              </a:ext>
            </a:extLst>
          </p:cNvPr>
          <p:cNvSpPr txBox="1"/>
          <p:nvPr/>
        </p:nvSpPr>
        <p:spPr>
          <a:xfrm>
            <a:off x="9741071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5751B5E-8471-4AB1-9868-405D459E363A}"/>
              </a:ext>
            </a:extLst>
          </p:cNvPr>
          <p:cNvSpPr txBox="1"/>
          <p:nvPr/>
        </p:nvSpPr>
        <p:spPr>
          <a:xfrm>
            <a:off x="9741071" y="36952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7D0BAA4-B43D-4EA8-8296-BFE6D47D6681}"/>
              </a:ext>
            </a:extLst>
          </p:cNvPr>
          <p:cNvSpPr txBox="1"/>
          <p:nvPr/>
        </p:nvSpPr>
        <p:spPr>
          <a:xfrm>
            <a:off x="9750402" y="395370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77924C9-5436-498F-907A-BA66196EF8E6}"/>
              </a:ext>
            </a:extLst>
          </p:cNvPr>
          <p:cNvSpPr txBox="1"/>
          <p:nvPr/>
        </p:nvSpPr>
        <p:spPr>
          <a:xfrm>
            <a:off x="9750402" y="4194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3382A36-5589-478B-AE22-C8A85B3785C2}"/>
              </a:ext>
            </a:extLst>
          </p:cNvPr>
          <p:cNvSpPr txBox="1"/>
          <p:nvPr/>
        </p:nvSpPr>
        <p:spPr>
          <a:xfrm>
            <a:off x="9741071" y="44362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BCA379C-8D44-4903-9E0C-A3C6E7D2F936}"/>
              </a:ext>
            </a:extLst>
          </p:cNvPr>
          <p:cNvSpPr txBox="1"/>
          <p:nvPr/>
        </p:nvSpPr>
        <p:spPr>
          <a:xfrm>
            <a:off x="9744098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795224D-924B-4795-AB87-184DB822BBEF}"/>
              </a:ext>
            </a:extLst>
          </p:cNvPr>
          <p:cNvSpPr txBox="1"/>
          <p:nvPr/>
        </p:nvSpPr>
        <p:spPr>
          <a:xfrm>
            <a:off x="9741071" y="49260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BB9D8ED-44A2-428A-9C5F-484CE3F37412}"/>
              </a:ext>
            </a:extLst>
          </p:cNvPr>
          <p:cNvSpPr txBox="1"/>
          <p:nvPr/>
        </p:nvSpPr>
        <p:spPr>
          <a:xfrm>
            <a:off x="9738044" y="51599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9A4C039-2161-4905-826A-79596F4D9F22}"/>
              </a:ext>
            </a:extLst>
          </p:cNvPr>
          <p:cNvSpPr txBox="1"/>
          <p:nvPr/>
        </p:nvSpPr>
        <p:spPr>
          <a:xfrm>
            <a:off x="9738044" y="54222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DC745E2-128E-447B-972E-F36B19EF7959}"/>
              </a:ext>
            </a:extLst>
          </p:cNvPr>
          <p:cNvSpPr txBox="1"/>
          <p:nvPr/>
        </p:nvSpPr>
        <p:spPr>
          <a:xfrm>
            <a:off x="10406607" y="32406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E236830-12EC-43FE-BBD7-3BC9B6E7E17A}"/>
              </a:ext>
            </a:extLst>
          </p:cNvPr>
          <p:cNvSpPr txBox="1"/>
          <p:nvPr/>
        </p:nvSpPr>
        <p:spPr>
          <a:xfrm>
            <a:off x="10406607" y="34739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7293F9D-7962-49D9-BD64-A10A2B6DE6BD}"/>
              </a:ext>
            </a:extLst>
          </p:cNvPr>
          <p:cNvSpPr txBox="1"/>
          <p:nvPr/>
        </p:nvSpPr>
        <p:spPr>
          <a:xfrm>
            <a:off x="10415938" y="37161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117C257-8C18-4445-B6D9-E8CD2ECB5AA8}"/>
              </a:ext>
            </a:extLst>
          </p:cNvPr>
          <p:cNvSpPr txBox="1"/>
          <p:nvPr/>
        </p:nvSpPr>
        <p:spPr>
          <a:xfrm>
            <a:off x="10418673" y="394954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5F45FE8-61CF-4E83-9B7C-AE95FAE41A77}"/>
              </a:ext>
            </a:extLst>
          </p:cNvPr>
          <p:cNvSpPr txBox="1"/>
          <p:nvPr/>
        </p:nvSpPr>
        <p:spPr>
          <a:xfrm>
            <a:off x="10422552" y="41917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F19A60B-82D5-4763-9CAC-C7128BD40EC4}"/>
              </a:ext>
            </a:extLst>
          </p:cNvPr>
          <p:cNvSpPr txBox="1"/>
          <p:nvPr/>
        </p:nvSpPr>
        <p:spPr>
          <a:xfrm>
            <a:off x="10415938" y="44640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D014B6D-042C-434F-A610-B093D302CDF0}"/>
              </a:ext>
            </a:extLst>
          </p:cNvPr>
          <p:cNvSpPr txBox="1"/>
          <p:nvPr/>
        </p:nvSpPr>
        <p:spPr>
          <a:xfrm>
            <a:off x="10421924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27753B1-9514-497B-999A-FFBA17914A7E}"/>
              </a:ext>
            </a:extLst>
          </p:cNvPr>
          <p:cNvSpPr txBox="1"/>
          <p:nvPr/>
        </p:nvSpPr>
        <p:spPr>
          <a:xfrm>
            <a:off x="1041593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3EC49-161A-4E5D-9CC6-ACB7275E954A}"/>
              </a:ext>
            </a:extLst>
          </p:cNvPr>
          <p:cNvSpPr txBox="1"/>
          <p:nvPr/>
        </p:nvSpPr>
        <p:spPr>
          <a:xfrm>
            <a:off x="10408485" y="517343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07E0B5C-04C5-49C1-AD1D-5FEEB6545DEF}"/>
              </a:ext>
            </a:extLst>
          </p:cNvPr>
          <p:cNvSpPr txBox="1"/>
          <p:nvPr/>
        </p:nvSpPr>
        <p:spPr>
          <a:xfrm>
            <a:off x="10406607" y="5415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D42BB0D-0927-4714-B1EB-C0BEF28DCEC5}"/>
              </a:ext>
            </a:extLst>
          </p:cNvPr>
          <p:cNvSpPr txBox="1"/>
          <p:nvPr/>
        </p:nvSpPr>
        <p:spPr>
          <a:xfrm>
            <a:off x="11094388" y="32126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C7D99C1-D852-4C2B-A081-1F48439067DB}"/>
              </a:ext>
            </a:extLst>
          </p:cNvPr>
          <p:cNvSpPr txBox="1"/>
          <p:nvPr/>
        </p:nvSpPr>
        <p:spPr>
          <a:xfrm>
            <a:off x="11090350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F02E284-46A7-402A-8ADC-F953496C98B4}"/>
              </a:ext>
            </a:extLst>
          </p:cNvPr>
          <p:cNvSpPr txBox="1"/>
          <p:nvPr/>
        </p:nvSpPr>
        <p:spPr>
          <a:xfrm>
            <a:off x="11090350" y="36813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1B6D3F3-1513-48C0-A72F-76543EFE1322}"/>
              </a:ext>
            </a:extLst>
          </p:cNvPr>
          <p:cNvSpPr txBox="1"/>
          <p:nvPr/>
        </p:nvSpPr>
        <p:spPr>
          <a:xfrm>
            <a:off x="11087104" y="39537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463F5A4-67B1-437C-877A-0470CBF8DED4}"/>
              </a:ext>
            </a:extLst>
          </p:cNvPr>
          <p:cNvSpPr txBox="1"/>
          <p:nvPr/>
        </p:nvSpPr>
        <p:spPr>
          <a:xfrm>
            <a:off x="11088667" y="42166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E539C6A-9670-4418-86F1-3AB7E090344B}"/>
              </a:ext>
            </a:extLst>
          </p:cNvPr>
          <p:cNvSpPr txBox="1"/>
          <p:nvPr/>
        </p:nvSpPr>
        <p:spPr>
          <a:xfrm>
            <a:off x="11094388" y="44340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6D65081-233D-45B7-BD26-E3A7826DD8CD}"/>
              </a:ext>
            </a:extLst>
          </p:cNvPr>
          <p:cNvSpPr txBox="1"/>
          <p:nvPr/>
        </p:nvSpPr>
        <p:spPr>
          <a:xfrm>
            <a:off x="11088402" y="470444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6E19CC8-B89F-44AB-BE64-7BD202F83F01}"/>
              </a:ext>
            </a:extLst>
          </p:cNvPr>
          <p:cNvSpPr txBox="1"/>
          <p:nvPr/>
        </p:nvSpPr>
        <p:spPr>
          <a:xfrm>
            <a:off x="1109438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2F3A0F5-67DD-4FC8-B2B3-A8E8F159D5BD}"/>
              </a:ext>
            </a:extLst>
          </p:cNvPr>
          <p:cNvSpPr txBox="1"/>
          <p:nvPr/>
        </p:nvSpPr>
        <p:spPr>
          <a:xfrm>
            <a:off x="11087104" y="51922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70474C3-6FBD-44BF-8C46-EE991609E166}"/>
              </a:ext>
            </a:extLst>
          </p:cNvPr>
          <p:cNvSpPr txBox="1"/>
          <p:nvPr/>
        </p:nvSpPr>
        <p:spPr>
          <a:xfrm>
            <a:off x="11094388" y="54156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EE6B700-164D-43A0-B528-DD18DBDCA899}"/>
              </a:ext>
            </a:extLst>
          </p:cNvPr>
          <p:cNvSpPr txBox="1"/>
          <p:nvPr/>
        </p:nvSpPr>
        <p:spPr>
          <a:xfrm>
            <a:off x="11178253" y="57552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506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我们按月来统计用户签到信息，签到记录为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，未签到则记录为</a:t>
            </a:r>
            <a:r>
              <a:rPr lang="en-US" altLang="zh-CN">
                <a:latin typeface="Open Sans" panose="020B0606030504020204" pitchFamily="34" charset="0"/>
              </a:rPr>
              <a:t>0.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8BD098-C02B-4A43-9050-E1902C98F24A}"/>
              </a:ext>
            </a:extLst>
          </p:cNvPr>
          <p:cNvSpPr txBox="1"/>
          <p:nvPr/>
        </p:nvSpPr>
        <p:spPr>
          <a:xfrm>
            <a:off x="267915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02E1DA-437B-445B-ADCC-9F0C23E1C15D}"/>
              </a:ext>
            </a:extLst>
          </p:cNvPr>
          <p:cNvSpPr txBox="1"/>
          <p:nvPr/>
        </p:nvSpPr>
        <p:spPr>
          <a:xfrm>
            <a:off x="287954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D75D6F-9C46-4697-82B4-ECA54E5AFFF5}"/>
              </a:ext>
            </a:extLst>
          </p:cNvPr>
          <p:cNvSpPr txBox="1"/>
          <p:nvPr/>
        </p:nvSpPr>
        <p:spPr>
          <a:xfrm>
            <a:off x="307936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4C3273-5EA6-49A0-8C77-F75E65172060}"/>
              </a:ext>
            </a:extLst>
          </p:cNvPr>
          <p:cNvSpPr txBox="1"/>
          <p:nvPr/>
        </p:nvSpPr>
        <p:spPr>
          <a:xfrm>
            <a:off x="327974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2D827A-5BC3-4401-A5BF-7F26687C7BC2}"/>
              </a:ext>
            </a:extLst>
          </p:cNvPr>
          <p:cNvSpPr txBox="1"/>
          <p:nvPr/>
        </p:nvSpPr>
        <p:spPr>
          <a:xfrm>
            <a:off x="347956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5D4E47-7D58-4714-B783-10FC483781AA}"/>
              </a:ext>
            </a:extLst>
          </p:cNvPr>
          <p:cNvSpPr txBox="1"/>
          <p:nvPr/>
        </p:nvSpPr>
        <p:spPr>
          <a:xfrm>
            <a:off x="367995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C23434-3635-4840-8004-B3D2DBFF5B59}"/>
              </a:ext>
            </a:extLst>
          </p:cNvPr>
          <p:cNvSpPr txBox="1"/>
          <p:nvPr/>
        </p:nvSpPr>
        <p:spPr>
          <a:xfrm>
            <a:off x="387977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3361AA-82E2-4B86-B776-A6E0640FEC97}"/>
              </a:ext>
            </a:extLst>
          </p:cNvPr>
          <p:cNvSpPr txBox="1"/>
          <p:nvPr/>
        </p:nvSpPr>
        <p:spPr>
          <a:xfrm>
            <a:off x="408015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4DC7A1-8804-4B52-ACA6-27B8EBF3E8F7}"/>
              </a:ext>
            </a:extLst>
          </p:cNvPr>
          <p:cNvSpPr txBox="1"/>
          <p:nvPr/>
        </p:nvSpPr>
        <p:spPr>
          <a:xfrm>
            <a:off x="427998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5A85B1-70A3-41CD-B8EA-42D85E7C24F5}"/>
              </a:ext>
            </a:extLst>
          </p:cNvPr>
          <p:cNvSpPr txBox="1"/>
          <p:nvPr/>
        </p:nvSpPr>
        <p:spPr>
          <a:xfrm>
            <a:off x="448036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8B945C-AB40-4673-AF97-BDCA71A798F7}"/>
              </a:ext>
            </a:extLst>
          </p:cNvPr>
          <p:cNvSpPr txBox="1"/>
          <p:nvPr/>
        </p:nvSpPr>
        <p:spPr>
          <a:xfrm>
            <a:off x="468018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01BC77-EDAF-4DB8-8D4D-C78D1E7FFFDF}"/>
              </a:ext>
            </a:extLst>
          </p:cNvPr>
          <p:cNvSpPr txBox="1"/>
          <p:nvPr/>
        </p:nvSpPr>
        <p:spPr>
          <a:xfrm>
            <a:off x="488057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64B9C6-8C95-4349-87AC-4676BA63243F}"/>
              </a:ext>
            </a:extLst>
          </p:cNvPr>
          <p:cNvSpPr txBox="1"/>
          <p:nvPr/>
        </p:nvSpPr>
        <p:spPr>
          <a:xfrm>
            <a:off x="508039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E32879-9647-49B7-BA91-57C64DE2E527}"/>
              </a:ext>
            </a:extLst>
          </p:cNvPr>
          <p:cNvSpPr txBox="1"/>
          <p:nvPr/>
        </p:nvSpPr>
        <p:spPr>
          <a:xfrm>
            <a:off x="528077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331520-92C8-4468-9763-F0F29C8A3AAD}"/>
              </a:ext>
            </a:extLst>
          </p:cNvPr>
          <p:cNvSpPr txBox="1"/>
          <p:nvPr/>
        </p:nvSpPr>
        <p:spPr>
          <a:xfrm>
            <a:off x="548059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89F4DA7-A28E-49C5-8CC5-3073663ACAF2}"/>
              </a:ext>
            </a:extLst>
          </p:cNvPr>
          <p:cNvSpPr txBox="1"/>
          <p:nvPr/>
        </p:nvSpPr>
        <p:spPr>
          <a:xfrm>
            <a:off x="568098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7E56D6-44D3-4C56-AD1E-247D77B1C89B}"/>
              </a:ext>
            </a:extLst>
          </p:cNvPr>
          <p:cNvSpPr txBox="1"/>
          <p:nvPr/>
        </p:nvSpPr>
        <p:spPr>
          <a:xfrm>
            <a:off x="588080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1C2C21-4AE6-4507-B88A-353EF7EFC5E4}"/>
              </a:ext>
            </a:extLst>
          </p:cNvPr>
          <p:cNvSpPr txBox="1"/>
          <p:nvPr/>
        </p:nvSpPr>
        <p:spPr>
          <a:xfrm>
            <a:off x="608118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9F2D5A-DC1F-4D45-B4D0-379478C7E91A}"/>
              </a:ext>
            </a:extLst>
          </p:cNvPr>
          <p:cNvSpPr txBox="1"/>
          <p:nvPr/>
        </p:nvSpPr>
        <p:spPr>
          <a:xfrm>
            <a:off x="628101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082CF04-E0B3-4B2C-8679-8C7F60D80CA2}"/>
              </a:ext>
            </a:extLst>
          </p:cNvPr>
          <p:cNvSpPr txBox="1"/>
          <p:nvPr/>
        </p:nvSpPr>
        <p:spPr>
          <a:xfrm>
            <a:off x="648139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606D20A-DC32-41CC-B369-8D2628052B79}"/>
              </a:ext>
            </a:extLst>
          </p:cNvPr>
          <p:cNvSpPr txBox="1"/>
          <p:nvPr/>
        </p:nvSpPr>
        <p:spPr>
          <a:xfrm>
            <a:off x="668121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2722366-8485-4D29-9CEA-A87E1BD86B50}"/>
              </a:ext>
            </a:extLst>
          </p:cNvPr>
          <p:cNvSpPr txBox="1"/>
          <p:nvPr/>
        </p:nvSpPr>
        <p:spPr>
          <a:xfrm>
            <a:off x="688160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599C41E-C424-43C2-B4EB-F99E2813084C}"/>
              </a:ext>
            </a:extLst>
          </p:cNvPr>
          <p:cNvSpPr txBox="1"/>
          <p:nvPr/>
        </p:nvSpPr>
        <p:spPr>
          <a:xfrm>
            <a:off x="708142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EB8B0B-DC03-4A9B-9159-CA43A2E64BFB}"/>
              </a:ext>
            </a:extLst>
          </p:cNvPr>
          <p:cNvSpPr txBox="1"/>
          <p:nvPr/>
        </p:nvSpPr>
        <p:spPr>
          <a:xfrm>
            <a:off x="728180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456D1C6-66E8-4F7A-B38B-ECE5DF1EC1FF}"/>
              </a:ext>
            </a:extLst>
          </p:cNvPr>
          <p:cNvSpPr txBox="1"/>
          <p:nvPr/>
        </p:nvSpPr>
        <p:spPr>
          <a:xfrm>
            <a:off x="748162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2B12CD9-042F-421C-A411-EA74E268C4D3}"/>
              </a:ext>
            </a:extLst>
          </p:cNvPr>
          <p:cNvSpPr txBox="1"/>
          <p:nvPr/>
        </p:nvSpPr>
        <p:spPr>
          <a:xfrm>
            <a:off x="768201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35FAEA4-AD92-417B-99BF-956FD003540B}"/>
              </a:ext>
            </a:extLst>
          </p:cNvPr>
          <p:cNvSpPr txBox="1"/>
          <p:nvPr/>
        </p:nvSpPr>
        <p:spPr>
          <a:xfrm>
            <a:off x="788183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5D14AD-E82B-48EF-B413-8E77604ADE17}"/>
              </a:ext>
            </a:extLst>
          </p:cNvPr>
          <p:cNvSpPr txBox="1"/>
          <p:nvPr/>
        </p:nvSpPr>
        <p:spPr>
          <a:xfrm>
            <a:off x="808221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F0018C-B094-44BE-8FB9-91F26D7A72D5}"/>
              </a:ext>
            </a:extLst>
          </p:cNvPr>
          <p:cNvSpPr txBox="1"/>
          <p:nvPr/>
        </p:nvSpPr>
        <p:spPr>
          <a:xfrm>
            <a:off x="828204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63EE8A-A7C5-483F-AF8F-E0EAB85E9F02}"/>
              </a:ext>
            </a:extLst>
          </p:cNvPr>
          <p:cNvSpPr txBox="1"/>
          <p:nvPr/>
        </p:nvSpPr>
        <p:spPr>
          <a:xfrm>
            <a:off x="848242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FAD14A2-29D3-44C5-A877-0850C3B18C8C}"/>
              </a:ext>
            </a:extLst>
          </p:cNvPr>
          <p:cNvSpPr txBox="1"/>
          <p:nvPr/>
        </p:nvSpPr>
        <p:spPr>
          <a:xfrm>
            <a:off x="868224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261D0556-7105-4FDB-BA4E-4E4739E30626}"/>
              </a:ext>
            </a:extLst>
          </p:cNvPr>
          <p:cNvSpPr/>
          <p:nvPr/>
        </p:nvSpPr>
        <p:spPr>
          <a:xfrm rot="5400000">
            <a:off x="5608733" y="445739"/>
            <a:ext cx="417586" cy="6085595"/>
          </a:xfrm>
          <a:prstGeom prst="rightBrace">
            <a:avLst>
              <a:gd name="adj1" fmla="val 8333"/>
              <a:gd name="adj2" fmla="val 50147"/>
            </a:avLst>
          </a:prstGeom>
          <a:ln>
            <a:solidFill>
              <a:srgbClr val="49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AC399D-ED32-4265-A66A-950E784E3771}"/>
              </a:ext>
            </a:extLst>
          </p:cNvPr>
          <p:cNvSpPr txBox="1"/>
          <p:nvPr/>
        </p:nvSpPr>
        <p:spPr>
          <a:xfrm>
            <a:off x="5494233" y="3706840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31 bit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2E8F7C1-C562-40A0-BA1F-431E4817EF82}"/>
              </a:ext>
            </a:extLst>
          </p:cNvPr>
          <p:cNvSpPr/>
          <p:nvPr/>
        </p:nvSpPr>
        <p:spPr>
          <a:xfrm>
            <a:off x="768340" y="3013036"/>
            <a:ext cx="1281153" cy="260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/>
              <a:t>2022/1</a:t>
            </a:r>
            <a:endParaRPr lang="zh-CN" altLang="en-US" sz="14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6392D98-823F-48D5-868F-972F4ABE82F0}"/>
              </a:ext>
            </a:extLst>
          </p:cNvPr>
          <p:cNvSpPr/>
          <p:nvPr/>
        </p:nvSpPr>
        <p:spPr>
          <a:xfrm>
            <a:off x="768340" y="3021914"/>
            <a:ext cx="511287" cy="260949"/>
          </a:xfrm>
          <a:prstGeom prst="rect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endParaRPr lang="zh-CN" altLang="en-US" sz="140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67E7531-77B3-4E7D-85D6-3A2341FB76EF}"/>
              </a:ext>
            </a:extLst>
          </p:cNvPr>
          <p:cNvSpPr/>
          <p:nvPr/>
        </p:nvSpPr>
        <p:spPr>
          <a:xfrm>
            <a:off x="2524896" y="2366586"/>
            <a:ext cx="600590" cy="19541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第一天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6092368-C3EF-41ED-B760-B51A31487A0D}"/>
              </a:ext>
            </a:extLst>
          </p:cNvPr>
          <p:cNvCxnSpPr>
            <a:stCxn id="53" idx="2"/>
            <a:endCxn id="3" idx="0"/>
          </p:cNvCxnSpPr>
          <p:nvPr/>
        </p:nvCxnSpPr>
        <p:spPr>
          <a:xfrm>
            <a:off x="2825191" y="2561997"/>
            <a:ext cx="0" cy="45432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占位符 3">
            <a:extLst>
              <a:ext uri="{FF2B5EF4-FFF2-40B4-BE49-F238E27FC236}">
                <a16:creationId xmlns:a16="http://schemas.microsoft.com/office/drawing/2014/main" id="{D68EA499-0482-424A-97EF-23F11D76F15F}"/>
              </a:ext>
            </a:extLst>
          </p:cNvPr>
          <p:cNvSpPr txBox="1">
            <a:spLocks/>
          </p:cNvSpPr>
          <p:nvPr/>
        </p:nvSpPr>
        <p:spPr>
          <a:xfrm>
            <a:off x="708952" y="4630057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Open Sans" panose="020B0606030504020204" pitchFamily="34" charset="0"/>
              </a:rPr>
              <a:t>把每一个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位对应当月的每一天，形成了映射关系。用</a:t>
            </a:r>
            <a:r>
              <a:rPr lang="en-US" altLang="zh-CN">
                <a:latin typeface="Open Sans" panose="020B0606030504020204" pitchFamily="34" charset="0"/>
              </a:rPr>
              <a:t>0</a:t>
            </a:r>
            <a:r>
              <a:rPr lang="zh-CN" altLang="en-US">
                <a:latin typeface="Open Sans" panose="020B0606030504020204" pitchFamily="34" charset="0"/>
              </a:rPr>
              <a:t>和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标示业务状态，这种思路就称为</a:t>
            </a:r>
            <a:r>
              <a:rPr lang="zh-CN" altLang="en-US" b="1">
                <a:latin typeface="Open Sans" panose="020B0606030504020204" pitchFamily="34" charset="0"/>
              </a:rPr>
              <a:t>位图（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）。</a:t>
            </a:r>
            <a:endParaRPr lang="en-US" altLang="zh-CN" b="1">
              <a:latin typeface="Open Sans" panose="020B0606030504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5D308BC-86D0-470E-AF36-3E8E8DCB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0F0DF483-24DE-4017-882F-60F523BF0409}"/>
              </a:ext>
            </a:extLst>
          </p:cNvPr>
          <p:cNvSpPr txBox="1"/>
          <p:nvPr/>
        </p:nvSpPr>
        <p:spPr>
          <a:xfrm>
            <a:off x="9741071" y="32126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AC964E-8335-400F-BAB9-993E13BE7AE4}"/>
              </a:ext>
            </a:extLst>
          </p:cNvPr>
          <p:cNvSpPr txBox="1"/>
          <p:nvPr/>
        </p:nvSpPr>
        <p:spPr>
          <a:xfrm>
            <a:off x="9741071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1276299-1DEE-468D-B54A-65B013CC8F6C}"/>
              </a:ext>
            </a:extLst>
          </p:cNvPr>
          <p:cNvSpPr txBox="1"/>
          <p:nvPr/>
        </p:nvSpPr>
        <p:spPr>
          <a:xfrm>
            <a:off x="9741071" y="36952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F8DF08C-3FF7-45B0-A011-0B1FA5A71912}"/>
              </a:ext>
            </a:extLst>
          </p:cNvPr>
          <p:cNvSpPr txBox="1"/>
          <p:nvPr/>
        </p:nvSpPr>
        <p:spPr>
          <a:xfrm>
            <a:off x="9750402" y="395370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1AF5C5-F192-49D1-A942-623DAE0BF457}"/>
              </a:ext>
            </a:extLst>
          </p:cNvPr>
          <p:cNvSpPr txBox="1"/>
          <p:nvPr/>
        </p:nvSpPr>
        <p:spPr>
          <a:xfrm>
            <a:off x="9750402" y="4194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80077DA-3E87-48FE-8899-17C847397BC1}"/>
              </a:ext>
            </a:extLst>
          </p:cNvPr>
          <p:cNvSpPr txBox="1"/>
          <p:nvPr/>
        </p:nvSpPr>
        <p:spPr>
          <a:xfrm>
            <a:off x="9741071" y="44362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97CD695-04F6-4075-BBD2-9AA413266285}"/>
              </a:ext>
            </a:extLst>
          </p:cNvPr>
          <p:cNvSpPr txBox="1"/>
          <p:nvPr/>
        </p:nvSpPr>
        <p:spPr>
          <a:xfrm>
            <a:off x="9744098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CEC2C4D-4BB3-444D-A219-658FD902CD8A}"/>
              </a:ext>
            </a:extLst>
          </p:cNvPr>
          <p:cNvSpPr txBox="1"/>
          <p:nvPr/>
        </p:nvSpPr>
        <p:spPr>
          <a:xfrm>
            <a:off x="9741071" y="49260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756AE32-233F-40B3-B154-6EE40BEB66F3}"/>
              </a:ext>
            </a:extLst>
          </p:cNvPr>
          <p:cNvSpPr txBox="1"/>
          <p:nvPr/>
        </p:nvSpPr>
        <p:spPr>
          <a:xfrm>
            <a:off x="9738044" y="51599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EF4D961-A2A7-4F71-9B12-93B970980932}"/>
              </a:ext>
            </a:extLst>
          </p:cNvPr>
          <p:cNvSpPr txBox="1"/>
          <p:nvPr/>
        </p:nvSpPr>
        <p:spPr>
          <a:xfrm>
            <a:off x="9738044" y="54222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B814BC2-BD48-41DC-BE58-354757F41A86}"/>
              </a:ext>
            </a:extLst>
          </p:cNvPr>
          <p:cNvSpPr txBox="1"/>
          <p:nvPr/>
        </p:nvSpPr>
        <p:spPr>
          <a:xfrm>
            <a:off x="10406607" y="32406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8F385A6-785E-457A-B309-BCC5AAACF05C}"/>
              </a:ext>
            </a:extLst>
          </p:cNvPr>
          <p:cNvSpPr txBox="1"/>
          <p:nvPr/>
        </p:nvSpPr>
        <p:spPr>
          <a:xfrm>
            <a:off x="10406607" y="34739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4A7B871-8FF1-44D4-809A-3AEC22D8E5A9}"/>
              </a:ext>
            </a:extLst>
          </p:cNvPr>
          <p:cNvSpPr txBox="1"/>
          <p:nvPr/>
        </p:nvSpPr>
        <p:spPr>
          <a:xfrm>
            <a:off x="10415938" y="37161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EFB4D0C-2F17-4191-A42A-62838B9CE844}"/>
              </a:ext>
            </a:extLst>
          </p:cNvPr>
          <p:cNvSpPr txBox="1"/>
          <p:nvPr/>
        </p:nvSpPr>
        <p:spPr>
          <a:xfrm>
            <a:off x="10418673" y="394954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5DABA51-83E3-4ED3-A23A-34265BF0AF3C}"/>
              </a:ext>
            </a:extLst>
          </p:cNvPr>
          <p:cNvSpPr txBox="1"/>
          <p:nvPr/>
        </p:nvSpPr>
        <p:spPr>
          <a:xfrm>
            <a:off x="10422552" y="41917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7A96AA3-8A6B-4175-B197-538A36AC2A8A}"/>
              </a:ext>
            </a:extLst>
          </p:cNvPr>
          <p:cNvSpPr txBox="1"/>
          <p:nvPr/>
        </p:nvSpPr>
        <p:spPr>
          <a:xfrm>
            <a:off x="10415938" y="44640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BE82E13-9E5A-4214-B097-DBB047FEB943}"/>
              </a:ext>
            </a:extLst>
          </p:cNvPr>
          <p:cNvSpPr txBox="1"/>
          <p:nvPr/>
        </p:nvSpPr>
        <p:spPr>
          <a:xfrm>
            <a:off x="10421924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5FA03BC-A24A-4F6F-BD11-397EDFC334AA}"/>
              </a:ext>
            </a:extLst>
          </p:cNvPr>
          <p:cNvSpPr txBox="1"/>
          <p:nvPr/>
        </p:nvSpPr>
        <p:spPr>
          <a:xfrm>
            <a:off x="1041593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020C50B-FC53-467E-91BE-61AE46E36CBE}"/>
              </a:ext>
            </a:extLst>
          </p:cNvPr>
          <p:cNvSpPr txBox="1"/>
          <p:nvPr/>
        </p:nvSpPr>
        <p:spPr>
          <a:xfrm>
            <a:off x="10408485" y="517343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2476912-AA5F-4FEC-B50C-C3AFEF41EEEF}"/>
              </a:ext>
            </a:extLst>
          </p:cNvPr>
          <p:cNvSpPr txBox="1"/>
          <p:nvPr/>
        </p:nvSpPr>
        <p:spPr>
          <a:xfrm>
            <a:off x="10406607" y="5415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27FD709-542F-47EA-A4D6-BF903147FF6C}"/>
              </a:ext>
            </a:extLst>
          </p:cNvPr>
          <p:cNvSpPr txBox="1"/>
          <p:nvPr/>
        </p:nvSpPr>
        <p:spPr>
          <a:xfrm>
            <a:off x="11094388" y="32126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9BEDB5C-474E-43BD-942E-800816041F17}"/>
              </a:ext>
            </a:extLst>
          </p:cNvPr>
          <p:cNvSpPr txBox="1"/>
          <p:nvPr/>
        </p:nvSpPr>
        <p:spPr>
          <a:xfrm>
            <a:off x="11090350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83EC6BB-CC0F-43E3-B8EF-588968A3BC6C}"/>
              </a:ext>
            </a:extLst>
          </p:cNvPr>
          <p:cNvSpPr txBox="1"/>
          <p:nvPr/>
        </p:nvSpPr>
        <p:spPr>
          <a:xfrm>
            <a:off x="11090350" y="36813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C345935-6900-4C86-9415-5ADACB731E73}"/>
              </a:ext>
            </a:extLst>
          </p:cNvPr>
          <p:cNvSpPr txBox="1"/>
          <p:nvPr/>
        </p:nvSpPr>
        <p:spPr>
          <a:xfrm>
            <a:off x="11087104" y="39537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3A6F345-D516-4EA2-923A-104B022B222E}"/>
              </a:ext>
            </a:extLst>
          </p:cNvPr>
          <p:cNvSpPr txBox="1"/>
          <p:nvPr/>
        </p:nvSpPr>
        <p:spPr>
          <a:xfrm>
            <a:off x="11088667" y="42166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E8B1603-488B-41D1-8B1C-A5445CF9383B}"/>
              </a:ext>
            </a:extLst>
          </p:cNvPr>
          <p:cNvSpPr txBox="1"/>
          <p:nvPr/>
        </p:nvSpPr>
        <p:spPr>
          <a:xfrm>
            <a:off x="11094388" y="44340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05BA5B9-8627-4673-96BC-FC133635FD33}"/>
              </a:ext>
            </a:extLst>
          </p:cNvPr>
          <p:cNvSpPr txBox="1"/>
          <p:nvPr/>
        </p:nvSpPr>
        <p:spPr>
          <a:xfrm>
            <a:off x="11088402" y="470444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A2BC4-9265-4D00-88BA-D167B62B5762}"/>
              </a:ext>
            </a:extLst>
          </p:cNvPr>
          <p:cNvSpPr txBox="1"/>
          <p:nvPr/>
        </p:nvSpPr>
        <p:spPr>
          <a:xfrm>
            <a:off x="1109438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BF20196-84CE-433A-B770-DAA56D69D486}"/>
              </a:ext>
            </a:extLst>
          </p:cNvPr>
          <p:cNvSpPr txBox="1"/>
          <p:nvPr/>
        </p:nvSpPr>
        <p:spPr>
          <a:xfrm>
            <a:off x="11087104" y="51922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264DC7B-BF11-4882-BBC8-0027FD11979E}"/>
              </a:ext>
            </a:extLst>
          </p:cNvPr>
          <p:cNvSpPr txBox="1"/>
          <p:nvPr/>
        </p:nvSpPr>
        <p:spPr>
          <a:xfrm>
            <a:off x="11094388" y="54156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5CD1364-0CB9-426A-BA64-F726A3216C72}"/>
              </a:ext>
            </a:extLst>
          </p:cNvPr>
          <p:cNvSpPr txBox="1"/>
          <p:nvPr/>
        </p:nvSpPr>
        <p:spPr>
          <a:xfrm>
            <a:off x="11178253" y="57552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0357FB-7312-454E-8A59-C5132AE27AF7}"/>
              </a:ext>
            </a:extLst>
          </p:cNvPr>
          <p:cNvSpPr txBox="1"/>
          <p:nvPr/>
        </p:nvSpPr>
        <p:spPr>
          <a:xfrm>
            <a:off x="746647" y="2998548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</a:rPr>
              <a:t>张三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80" name="文本占位符 3">
            <a:extLst>
              <a:ext uri="{FF2B5EF4-FFF2-40B4-BE49-F238E27FC236}">
                <a16:creationId xmlns:a16="http://schemas.microsoft.com/office/drawing/2014/main" id="{47B5CA94-AE5E-4C76-81B3-E4FE35AD3D54}"/>
              </a:ext>
            </a:extLst>
          </p:cNvPr>
          <p:cNvSpPr txBox="1">
            <a:spLocks/>
          </p:cNvSpPr>
          <p:nvPr/>
        </p:nvSpPr>
        <p:spPr>
          <a:xfrm>
            <a:off x="708952" y="5030995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Open Sans" panose="020B0606030504020204" pitchFamily="34" charset="0"/>
              </a:rPr>
              <a:t>Redis</a:t>
            </a:r>
            <a:r>
              <a:rPr lang="zh-CN" altLang="en-US" b="1">
                <a:latin typeface="Open Sans" panose="020B0606030504020204" pitchFamily="34" charset="0"/>
              </a:rPr>
              <a:t>中</a:t>
            </a:r>
            <a:r>
              <a:rPr lang="zh-CN" altLang="en-US">
                <a:latin typeface="Open Sans" panose="020B0606030504020204" pitchFamily="34" charset="0"/>
              </a:rPr>
              <a:t>是利用</a:t>
            </a:r>
            <a:r>
              <a:rPr lang="en-US" altLang="zh-CN">
                <a:latin typeface="Open Sans" panose="020B0606030504020204" pitchFamily="34" charset="0"/>
              </a:rPr>
              <a:t>string</a:t>
            </a:r>
            <a:r>
              <a:rPr lang="zh-CN" altLang="en-US">
                <a:latin typeface="Open Sans" panose="020B0606030504020204" pitchFamily="34" charset="0"/>
              </a:rPr>
              <a:t>类型数据结构实现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，</a:t>
            </a:r>
            <a:r>
              <a:rPr lang="zh-CN" altLang="en-US">
                <a:latin typeface="Open Sans" panose="020B0606030504020204" pitchFamily="34" charset="0"/>
              </a:rPr>
              <a:t>因此最大上限是</a:t>
            </a:r>
            <a:r>
              <a:rPr lang="en-US" altLang="zh-CN">
                <a:latin typeface="Open Sans" panose="020B0606030504020204" pitchFamily="34" charset="0"/>
              </a:rPr>
              <a:t>512M</a:t>
            </a:r>
            <a:r>
              <a:rPr lang="zh-CN" altLang="en-US">
                <a:latin typeface="Open Sans" panose="020B0606030504020204" pitchFamily="34" charset="0"/>
              </a:rPr>
              <a:t>，转换为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则是 </a:t>
            </a:r>
            <a:r>
              <a:rPr lang="en-US" altLang="zh-CN">
                <a:latin typeface="Open Sans" panose="020B0606030504020204" pitchFamily="34" charset="0"/>
              </a:rPr>
              <a:t>2^32</a:t>
            </a:r>
            <a:r>
              <a:rPr lang="zh-CN" altLang="en-US">
                <a:latin typeface="Open Sans" panose="020B0606030504020204" pitchFamily="34" charset="0"/>
              </a:rPr>
              <a:t>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8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9225 -0.028634 E" pathEditMode="relative" ptsTypes="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225 0.028634 L 0 0 E" pathEditMode="relative" ptsTypes="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56279 -0.063813 E" pathEditMode="relative" ptsTypes="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56279 0.063813 L 0 0 E" pathEditMode="relative" ptsTypes="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5464 -0.098992 E" pathEditMode="relative" ptsTypes="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5464 0.098992 L 0 0 E" pathEditMode="relative" ptsTypes="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-0.53073 -0.136686 E" pathEditMode="relative" ptsTypes="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53073 0.136686 L 0 0 E" pathEditMode="relative" ptsTypes="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 L -0.51434 -0.171865 E" pathEditMode="relative" ptsTypes="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51434 0.171865 L 0 0 E" pathEditMode="relative" ptsTypes="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accel="50000" decel="5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accel="50000" decel="5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0 0 L -0.497139 -0.207044 E" pathEditMode="relative" ptsTypes="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0.497139 0.207044 L 0 0 E" pathEditMode="relative" ptsTypes="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0" presetClass="exit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-0.480998 -0.242222 E" pathEditMode="relative" ptsTypes="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480998 0.242222 L 0 0 E" pathEditMode="relative" ptsTypes="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" presetClass="emp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6" presetClass="emp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0" presetClass="exit" presetSubtype="0" accel="50000" decel="5000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accel="50000" decel="5000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0 0 L -0.464314 -0.278463 E" pathEditMode="relative" ptsTypes="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0.464314 0.278463 L 0 0 E" pathEditMode="relative" ptsTypes="">
                                      <p:cBhvr>
                                        <p:cTn id="1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accel="50000" decel="5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50000" decel="5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xit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447676 -0.31258 E" pathEditMode="relative" ptsTypes="">
                                      <p:cBhvr>
                                        <p:cTn id="1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447676 0.31258 L 0 0 E" pathEditMode="relative" ptsTypes="">
                                      <p:cBhvr>
                                        <p:cTn id="1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28" dur="1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0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xit" presetSubtype="0" accel="50000" decel="5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accel="50000" decel="5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 0 L -0.43124 -0.350815 E" pathEditMode="relative" ptsTypes="">
                                      <p:cBhvr>
                                        <p:cTn id="1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.43124 0.350815 L 0 0 E" pathEditMode="relative" ptsTypes="">
                                      <p:cBhvr>
                                        <p:cTn id="1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" presetClass="emph" presetSubtype="0" accel="50000" decel="50000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42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6" presetClass="emph" presetSubtype="0" accel="50000" decel="50000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44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10" presetClass="exit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 0 L -0.469687 -0.032705 E" pathEditMode="relative" ptsTypes="">
                                      <p:cBhvr>
                                        <p:cTn id="1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63" presetClass="path" presetSubtype="0" accel="50000" decel="50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469687 0.032705 L 0 0 E" pathEditMode="relative" ptsTypes="">
                                      <p:cBhvr>
                                        <p:cTn id="1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" presetClass="emph" presetSubtype="0" accel="50000" decel="5000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6" dur="1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accel="50000" decel="5000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10" presetClass="exit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453251 -0.066736 E" pathEditMode="relative" ptsTypes="">
                                      <p:cBhvr>
                                        <p:cTn id="1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453251 0.066736 L 0 0 E" pathEditMode="relative" ptsTypes="">
                                      <p:cBhvr>
                                        <p:cTn id="1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" presetClass="emp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70" dur="1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72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10" presetClass="exit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L -0.437627 -0.102048 E" pathEditMode="relative" ptsTypes="">
                                      <p:cBhvr>
                                        <p:cTn id="18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.437627 0.102048 L 0 0 E" pathEditMode="relative" ptsTypes="">
                                      <p:cBhvr>
                                        <p:cTn id="1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84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86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10" presetClass="exit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3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-0.421415 -0.136079 E" pathEditMode="relative" ptsTypes="">
                                      <p:cBhvr>
                                        <p:cTn id="1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421415 0.136079 L 0 0 E" pathEditMode="relative" ptsTypes="">
                                      <p:cBhvr>
                                        <p:cTn id="1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" presetClass="emph" presetSubtype="0" accel="50000" decel="5000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98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accel="50000" decel="5000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0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10" presetClass="exit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ntr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3" presetClass="path" presetSubtype="0" accel="50000" decel="5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 0 L -0.405344 -0.171391 E" pathEditMode="relative" ptsTypes="">
                                      <p:cBhvr>
                                        <p:cTn id="20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3" presetClass="path" presetSubtype="0" accel="50000" decel="5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405344 0.171391 L 0 0 E" pathEditMode="relative" ptsTypes="">
                                      <p:cBhvr>
                                        <p:cTn id="2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" presetClass="emp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212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214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10" presetClass="exit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-0.388366 -0.211106 E" pathEditMode="relative" ptsTypes="">
                                      <p:cBhvr>
                                        <p:cTn id="2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3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388366 0.211106 L 0 0 E" pathEditMode="relative" ptsTypes="">
                                      <p:cBhvr>
                                        <p:cTn id="2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6" presetClass="emp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6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6" presetClass="emp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0" presetClass="exit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ntr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0 L -0.372467 -0.242222 E" pathEditMode="relative" ptsTypes="">
                                      <p:cBhvr>
                                        <p:cTn id="2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372467 0.242222 L 0 0 E" pathEditMode="relative" ptsTypes="">
                                      <p:cBhvr>
                                        <p:cTn id="2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" presetClass="emph" presetSubtype="0" accel="50000" decel="5000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0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6" presetClass="emph" presetSubtype="0" accel="50000" decel="5000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2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10" presetClass="exit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ntr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3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 0 L -0.35554 -0.280088 E" pathEditMode="relative" ptsTypes="">
                                      <p:cBhvr>
                                        <p:cTn id="2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3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35554 0.280088 L 0 0 E" pathEditMode="relative" ptsTypes="">
                                      <p:cBhvr>
                                        <p:cTn id="2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6" presetClass="emph" presetSubtype="0" accel="50000" decel="5000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6" presetClass="emph" presetSubtype="0" accel="50000" decel="5000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56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10" presetClass="exit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ntr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63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0 L -0.33854 -0.314541 E" pathEditMode="relative" ptsTypes="">
                                      <p:cBhvr>
                                        <p:cTn id="2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63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33854 0.314541 L 0 0 E" pathEditMode="relative" ptsTypes="">
                                      <p:cBhvr>
                                        <p:cTn id="2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6" presetClass="emph" presetSubtype="0" accel="50000" decel="5000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68" dur="1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6" presetClass="emph" presetSubtype="0" accel="50000" decel="5000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70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10" presetClass="exit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ntr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63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 0 L -0.32195 -0.349854 E" pathEditMode="relative" ptsTypes="">
                                      <p:cBhvr>
                                        <p:cTn id="27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63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.32195 0.349854 L 0 0 E" pathEditMode="relative" ptsTypes="">
                                      <p:cBhvr>
                                        <p:cTn id="2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6" presetClass="emph" presetSubtype="0" accel="50000" decel="5000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82" dur="10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6" presetClass="emph" presetSubtype="0" accel="50000" decel="5000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84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10" presetClass="exit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-0.361973 -0.028634 E" pathEditMode="relative" ptsTypes="">
                                      <p:cBhvr>
                                        <p:cTn id="29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361973 0.028634 L 0 0 E" pathEditMode="relative" ptsTypes="">
                                      <p:cBhvr>
                                        <p:cTn id="2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6" presetClass="emp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6" dur="1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6" presetClass="emp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8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10" presetClass="exit" presetSubtype="0" accel="50000" decel="5000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accel="50000" decel="5000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63" presetClass="path" presetSubtype="0" accel="50000" decel="5000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0 0 L -0.345206 -0.063813 E" pathEditMode="relative" ptsTypes="">
                                      <p:cBhvr>
                                        <p:cTn id="30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63" presetClass="path" presetSubtype="0" accel="50000" decel="5000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0.345206 0.063813 L 0 0 E" pathEditMode="relative" ptsTypes="">
                                      <p:cBhvr>
                                        <p:cTn id="3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6" presetClass="emph" presetSubtype="0" accel="50000" decel="5000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310" dur="1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1" presetID="6" presetClass="emph" presetSubtype="0" accel="50000" decel="5000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312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3" presetID="10" presetClass="exit" presetSubtype="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ntr" presetSubtype="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 0 L -0.328816 -0.096977 E" pathEditMode="relative" ptsTypes="">
                                      <p:cBhvr>
                                        <p:cTn id="3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328816 0.096977 L 0 0 E" pathEditMode="relative" ptsTypes="">
                                      <p:cBhvr>
                                        <p:cTn id="3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24" dur="1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26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7" presetID="10" presetClass="exit" presetSubtype="0" accel="50000" decel="50000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ntr" presetSubtype="0" accel="50000" decel="50000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63" presetClass="path" presetSubtype="0" accel="50000" decel="50000" fill="hold" grpId="1" nodeType="withEffect">
                                  <p:stCondLst>
                                    <p:cond delay="3150"/>
                                  </p:stCondLst>
                                  <p:childTnLst>
                                    <p:animMotion origin="layout" path="M 0 0 L -0.312114 -0.136686 E" pathEditMode="relative" ptsTypes="">
                                      <p:cBhvr>
                                        <p:cTn id="3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63" presetClass="path" presetSubtype="0" accel="50000" decel="50000" fill="hold" grpId="1" nodeType="withEffect">
                                  <p:stCondLst>
                                    <p:cond delay="3150"/>
                                  </p:stCondLst>
                                  <p:childTnLst>
                                    <p:animMotion origin="layout" path="M 0.312114 0.136686 L 0 0 E" pathEditMode="relative" ptsTypes="">
                                      <p:cBhvr>
                                        <p:cTn id="3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6" presetClass="emph" presetSubtype="0" accel="50000" decel="50000" fill="hold" grpId="2" nodeType="withEffect">
                                  <p:stCondLst>
                                    <p:cond delay="3150"/>
                                  </p:stCondLst>
                                  <p:childTnLst>
                                    <p:animScale>
                                      <p:cBhvr>
                                        <p:cTn id="338" dur="1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6" presetClass="emph" presetSubtype="0" accel="50000" decel="50000" fill="hold" grpId="2" nodeType="withEffect">
                                  <p:stCondLst>
                                    <p:cond delay="3150"/>
                                  </p:stCondLst>
                                  <p:childTnLst>
                                    <p:animScale>
                                      <p:cBhvr>
                                        <p:cTn id="340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1" presetID="10" presetClass="exit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ntr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63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0 L -0.295853 -0.17502 E" pathEditMode="relative" ptsTypes="">
                                      <p:cBhvr>
                                        <p:cTn id="3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63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295853 0.17502 L 0 0 E" pathEditMode="relative" ptsTypes="">
                                      <p:cBhvr>
                                        <p:cTn id="3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6" presetClass="emph" presetSubtype="0" accel="50000" decel="50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52" dur="1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6" presetClass="emph" presetSubtype="0" accel="50000" decel="50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54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10" presetClass="exit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ntr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63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 0 L -0.279886 -0.206724 E" pathEditMode="relative" ptsTypes="">
                                      <p:cBhvr>
                                        <p:cTn id="36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63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279886 0.206724 L 0 0 E" pathEditMode="relative" ptsTypes="">
                                      <p:cBhvr>
                                        <p:cTn id="3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6" presetClass="emph" presetSubtype="0" accel="50000" decel="5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366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7" presetID="6" presetClass="emph" presetSubtype="0" accel="50000" decel="5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368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10" presetClass="exit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ntr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63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 0 L -0.263006 -0.246155 E" pathEditMode="relative" ptsTypes="">
                                      <p:cBhvr>
                                        <p:cTn id="37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63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263006 0.246155 L 0 0 E" pathEditMode="relative" ptsTypes="">
                                      <p:cBhvr>
                                        <p:cTn id="3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6" presetClass="emph" presetSubtype="0" accel="50000" decel="5000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0" dur="1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6" presetClass="emph" presetSubtype="0" accel="50000" decel="5000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2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3" presetID="10" presetClass="exit" presetSubtype="0" accel="50000" decel="5000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ntr" presetSubtype="0" accel="50000" decel="5000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63" presetClass="path" presetSubtype="0" accel="50000" decel="5000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0 0 L -0.247061 -0.280088 E" pathEditMode="relative" ptsTypes="">
                                      <p:cBhvr>
                                        <p:cTn id="39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63" presetClass="path" presetSubtype="0" accel="50000" decel="5000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0.247061 0.280088 L 0 0 E" pathEditMode="relative" ptsTypes="">
                                      <p:cBhvr>
                                        <p:cTn id="3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6" presetClass="emph" presetSubtype="0" accel="50000" decel="5000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animScale>
                                      <p:cBhvr>
                                        <p:cTn id="394" dur="1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6" presetClass="emph" presetSubtype="0" accel="50000" decel="5000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animScale>
                                      <p:cBhvr>
                                        <p:cTn id="396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10" presetClass="exit" presetSubtype="0" accel="50000" decel="5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ntr" presetSubtype="0" accel="50000" decel="5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63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 0 L -0.230074 -0.31729 E" pathEditMode="relative" ptsTypes="">
                                      <p:cBhvr>
                                        <p:cTn id="40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63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230074 0.31729 L 0 0 E" pathEditMode="relative" ptsTypes="">
                                      <p:cBhvr>
                                        <p:cTn id="4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6" presetClass="emph" presetSubtype="0" accel="50000" decel="5000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408" dur="100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6" presetClass="emph" presetSubtype="0" accel="50000" decel="5000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410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10" presetClass="exit" presetSubtype="0" accel="50000" decel="5000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ntr" presetSubtype="0" accel="50000" decel="5000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63" presetClass="path" presetSubtype="0" accel="50000" decel="5000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0 0 L -0.214236 -0.349853 E" pathEditMode="relative" ptsTypes="">
                                      <p:cBhvr>
                                        <p:cTn id="4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9" presetID="63" presetClass="path" presetSubtype="0" accel="50000" decel="5000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0.214236 0.349853 L 0 0 E" pathEditMode="relative" ptsTypes="">
                                      <p:cBhvr>
                                        <p:cTn id="4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6" presetClass="emph" presetSubtype="0" accel="50000" decel="50000" fill="hold" grpId="2" nodeType="withEffect">
                                  <p:stCondLst>
                                    <p:cond delay="3450"/>
                                  </p:stCondLst>
                                  <p:childTnLst>
                                    <p:animScale>
                                      <p:cBhvr>
                                        <p:cTn id="422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3" presetID="6" presetClass="emph" presetSubtype="0" accel="50000" decel="50000" fill="hold" grpId="2" nodeType="withEffect">
                                  <p:stCondLst>
                                    <p:cond delay="3450"/>
                                  </p:stCondLst>
                                  <p:childTnLst>
                                    <p:animScale>
                                      <p:cBhvr>
                                        <p:cTn id="424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5" presetID="10" presetClass="exit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ntr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-0.204725 -0.399371 E" pathEditMode="relative" ptsTypes="">
                                      <p:cBhvr>
                                        <p:cTn id="43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204725 0.399371 L 0 0 E" pathEditMode="relative" ptsTypes="">
                                      <p:cBhvr>
                                        <p:cTn id="4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5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36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38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00"/>
                            </p:stCondLst>
                            <p:childTnLst>
                              <p:par>
                                <p:cTn id="4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4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39" grpId="0"/>
      <p:bldP spid="39" grpId="1"/>
      <p:bldP spid="39" grpId="2"/>
      <p:bldP spid="5" grpId="0" animBg="1"/>
      <p:bldP spid="41" grpId="0"/>
      <p:bldP spid="53" grpId="0" animBg="1"/>
      <p:bldP spid="56" grpId="0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/>
      <p:bldP spid="51" grpId="1"/>
      <p:bldP spid="51" grpId="2"/>
      <p:bldP spid="52" grpId="0"/>
      <p:bldP spid="52" grpId="1"/>
      <p:bldP spid="52" grpId="2"/>
      <p:bldP spid="54" grpId="0"/>
      <p:bldP spid="54" grpId="1"/>
      <p:bldP spid="54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  <p:bldP spid="64" grpId="0"/>
      <p:bldP spid="64" grpId="1"/>
      <p:bldP spid="64" grpId="2"/>
      <p:bldP spid="65" grpId="0"/>
      <p:bldP spid="65" grpId="1"/>
      <p:bldP spid="65" grpId="2"/>
      <p:bldP spid="66" grpId="0"/>
      <p:bldP spid="66" grpId="1"/>
      <p:bldP spid="66" grpId="2"/>
      <p:bldP spid="67" grpId="0"/>
      <p:bldP spid="67" grpId="1"/>
      <p:bldP spid="67" grpId="2"/>
      <p:bldP spid="68" grpId="0"/>
      <p:bldP spid="68" grpId="1"/>
      <p:bldP spid="68" grpId="2"/>
      <p:bldP spid="69" grpId="0"/>
      <p:bldP spid="69" grpId="1"/>
      <p:bldP spid="69" grpId="2"/>
      <p:bldP spid="70" grpId="0"/>
      <p:bldP spid="70" grpId="1"/>
      <p:bldP spid="70" grpId="2"/>
      <p:bldP spid="71" grpId="0"/>
      <p:bldP spid="71" grpId="1"/>
      <p:bldP spid="71" grpId="2"/>
      <p:bldP spid="72" grpId="0"/>
      <p:bldP spid="72" grpId="1"/>
      <p:bldP spid="72" grpId="2"/>
      <p:bldP spid="73" grpId="0"/>
      <p:bldP spid="73" grpId="1"/>
      <p:bldP spid="73" grpId="2"/>
      <p:bldP spid="74" grpId="0"/>
      <p:bldP spid="74" grpId="1"/>
      <p:bldP spid="74" grpId="2"/>
      <p:bldP spid="75" grpId="0"/>
      <p:bldP spid="75" grpId="1"/>
      <p:bldP spid="75" grpId="2"/>
      <p:bldP spid="76" grpId="0"/>
      <p:bldP spid="76" grpId="1"/>
      <p:bldP spid="76" grpId="2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9F65C8EE-5D87-4123-9166-365B6B393C94}"/>
              </a:ext>
            </a:extLst>
          </p:cNvPr>
          <p:cNvSpPr txBox="1">
            <a:spLocks/>
          </p:cNvSpPr>
          <p:nvPr/>
        </p:nvSpPr>
        <p:spPr>
          <a:xfrm>
            <a:off x="711200" y="1460530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Open Sans" panose="020B0606030504020204" pitchFamily="34" charset="0"/>
              </a:rPr>
              <a:t>Redis</a:t>
            </a:r>
            <a:r>
              <a:rPr lang="zh-CN" altLang="en-US" b="1">
                <a:latin typeface="Open Sans" panose="020B0606030504020204" pitchFamily="34" charset="0"/>
              </a:rPr>
              <a:t>中</a:t>
            </a:r>
            <a:r>
              <a:rPr lang="zh-CN" altLang="en-US">
                <a:latin typeface="Open Sans" panose="020B0606030504020204" pitchFamily="34" charset="0"/>
              </a:rPr>
              <a:t>是利用</a:t>
            </a:r>
            <a:r>
              <a:rPr lang="en-US" altLang="zh-CN">
                <a:latin typeface="Open Sans" panose="020B0606030504020204" pitchFamily="34" charset="0"/>
              </a:rPr>
              <a:t>string</a:t>
            </a:r>
            <a:r>
              <a:rPr lang="zh-CN" altLang="en-US">
                <a:latin typeface="Open Sans" panose="020B0606030504020204" pitchFamily="34" charset="0"/>
              </a:rPr>
              <a:t>类型数据结构实现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，</a:t>
            </a:r>
            <a:r>
              <a:rPr lang="zh-CN" altLang="en-US">
                <a:latin typeface="Open Sans" panose="020B0606030504020204" pitchFamily="34" charset="0"/>
              </a:rPr>
              <a:t>因此最大上限是</a:t>
            </a:r>
            <a:r>
              <a:rPr lang="en-US" altLang="zh-CN">
                <a:latin typeface="Open Sans" panose="020B0606030504020204" pitchFamily="34" charset="0"/>
              </a:rPr>
              <a:t>512M</a:t>
            </a:r>
            <a:r>
              <a:rPr lang="zh-CN" altLang="en-US">
                <a:latin typeface="Open Sans" panose="020B0606030504020204" pitchFamily="34" charset="0"/>
              </a:rPr>
              <a:t>，转换为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则是 </a:t>
            </a:r>
            <a:r>
              <a:rPr lang="en-US" altLang="zh-CN">
                <a:latin typeface="Open Sans" panose="020B0606030504020204" pitchFamily="34" charset="0"/>
              </a:rPr>
              <a:t>2^32</a:t>
            </a:r>
            <a:r>
              <a:rPr lang="zh-CN" altLang="en-US">
                <a:latin typeface="Open Sans" panose="020B0606030504020204" pitchFamily="34" charset="0"/>
              </a:rPr>
              <a:t>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B53572A8-2913-4469-9078-8F0FA399D3AB}"/>
              </a:ext>
            </a:extLst>
          </p:cNvPr>
          <p:cNvSpPr txBox="1">
            <a:spLocks/>
          </p:cNvSpPr>
          <p:nvPr/>
        </p:nvSpPr>
        <p:spPr>
          <a:xfrm>
            <a:off x="711200" y="1860640"/>
            <a:ext cx="10927842" cy="368428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Open Sans" panose="020B0606030504020204" pitchFamily="34" charset="0"/>
              </a:rPr>
              <a:t>BitMap</a:t>
            </a:r>
            <a:r>
              <a:rPr lang="zh-CN" altLang="en-US">
                <a:latin typeface="Open Sans" panose="020B0606030504020204" pitchFamily="34" charset="0"/>
              </a:rPr>
              <a:t>的操作命令有：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2"/>
              </a:rPr>
              <a:t>SETBIT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：向指定位置（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）存入一个</a:t>
            </a:r>
            <a:r>
              <a:rPr lang="en-US" altLang="zh-CN">
                <a:solidFill>
                  <a:schemeClr val="tx1"/>
                </a:solidFill>
                <a:latin typeface="Open Sans" panose="020B0606030504020204" pitchFamily="34" charset="0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Open Sans" panose="020B0606030504020204" pitchFamily="34" charset="0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Open Sans" panose="020B0606030504020204" pitchFamily="34" charset="0"/>
              </a:rPr>
              <a:t>1</a:t>
            </a:r>
            <a:endParaRPr lang="en-US" altLang="zh-CN" b="0" i="0" u="none" strike="noStrike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3"/>
              </a:rPr>
              <a:t>GETBIT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：获取指定位置（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）的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值</a:t>
            </a:r>
            <a:endParaRPr lang="en-US" altLang="zh-CN"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4"/>
              </a:rPr>
              <a:t>BITCOUNT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：统计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中值为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的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>
                <a:solidFill>
                  <a:schemeClr val="tx1"/>
                </a:solidFill>
                <a:latin typeface="Open Sans" panose="020B0606030504020204" pitchFamily="34" charset="0"/>
              </a:rPr>
              <a:t>位的数量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5"/>
              </a:rPr>
              <a:t>BITFIELD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：操作（查询、修改、自增）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数组中的指定位置（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）的值</a:t>
            </a:r>
            <a:endParaRPr lang="en-US" altLang="zh-CN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6"/>
              </a:rPr>
              <a:t>BITFIELD_RO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：获取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数组，并以十进制形式返回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7"/>
              </a:rPr>
              <a:t>BITOP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：将多个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的结果做位运算（与 、或、异或）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8"/>
              </a:rPr>
              <a:t>BITPOS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：查找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数组中指定范围内第一个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或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出现的位置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09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BitMap</a:t>
            </a:r>
            <a:r>
              <a:rPr lang="zh-CN" altLang="en-US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签到功能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签到统计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5137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DA78E-C374-4C55-B715-6697D26C9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需求：实现签到接口，将当前用户当天签到信息保存到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提示：因为</a:t>
            </a:r>
            <a:r>
              <a:rPr lang="en-US" altLang="zh-CN"/>
              <a:t>BitMap</a:t>
            </a:r>
            <a:r>
              <a:rPr lang="zh-CN" altLang="en-US"/>
              <a:t>底层是基于</a:t>
            </a:r>
            <a:r>
              <a:rPr lang="en-US" altLang="zh-CN"/>
              <a:t>String</a:t>
            </a:r>
            <a:r>
              <a:rPr lang="zh-CN" altLang="en-US"/>
              <a:t>数据结构，因此其操作也都封装在字符串相关操作中了。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AA3F98-1684-4DBD-8EE5-1F47DD09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15" y="4752892"/>
            <a:ext cx="5842876" cy="11539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80BFD0E6-E6FB-4A26-82B4-D25681087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981260"/>
              </p:ext>
            </p:extLst>
          </p:nvPr>
        </p:nvGraphicFramePr>
        <p:xfrm>
          <a:off x="2357815" y="2246586"/>
          <a:ext cx="4631564" cy="18839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41826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89738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/user/sign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4EF69F0-C67F-4F21-B216-367CD19A8BA7}"/>
              </a:ext>
            </a:extLst>
          </p:cNvPr>
          <p:cNvSpPr txBox="1">
            <a:spLocks/>
          </p:cNvSpPr>
          <p:nvPr/>
        </p:nvSpPr>
        <p:spPr>
          <a:xfrm>
            <a:off x="2357815" y="95118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>
                <a:solidFill>
                  <a:srgbClr val="AD2A26"/>
                </a:solidFill>
              </a:rPr>
              <a:t>签到功能</a:t>
            </a:r>
            <a:endParaRPr lang="en-US" altLang="zh-CN" sz="2000" b="1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8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BitMap</a:t>
            </a:r>
            <a:r>
              <a:rPr lang="zh-CN" altLang="en-US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签到功能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签到统计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3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签到统计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409065" cy="4319396"/>
          </a:xfrm>
        </p:spPr>
        <p:txBody>
          <a:bodyPr/>
          <a:lstStyle/>
          <a:p>
            <a:r>
              <a:rPr lang="zh-CN" altLang="en-US" b="1" i="0">
                <a:effectLst/>
                <a:latin typeface="Open Sans" panose="020B0606030504020204" pitchFamily="34" charset="0"/>
              </a:rPr>
              <a:t>问题</a:t>
            </a:r>
            <a:r>
              <a:rPr lang="en-US" altLang="zh-CN" b="1" i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：什么叫做连续签到天数？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从最后一次签到开始</a:t>
            </a:r>
            <a:r>
              <a:rPr lang="zh-CN" altLang="en-US">
                <a:solidFill>
                  <a:srgbClr val="AD2A26"/>
                </a:solidFill>
                <a:latin typeface="Open Sans" panose="020B0606030504020204" pitchFamily="34" charset="0"/>
              </a:rPr>
              <a:t>向前</a:t>
            </a:r>
            <a:r>
              <a:rPr lang="zh-CN" altLang="en-US">
                <a:latin typeface="Open Sans" panose="020B0606030504020204" pitchFamily="34" charset="0"/>
              </a:rPr>
              <a:t>统计，直到遇到</a:t>
            </a:r>
            <a:r>
              <a:rPr lang="zh-CN" altLang="en-US">
                <a:solidFill>
                  <a:srgbClr val="AD2A26"/>
                </a:solidFill>
                <a:latin typeface="Open Sans" panose="020B0606030504020204" pitchFamily="34" charset="0"/>
              </a:rPr>
              <a:t>第一次</a:t>
            </a:r>
            <a:r>
              <a:rPr lang="zh-CN" altLang="en-US">
                <a:latin typeface="Open Sans" panose="020B0606030504020204" pitchFamily="34" charset="0"/>
              </a:rPr>
              <a:t>未签到为止，计算总的签到次数，就是连续签到天数。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 b="1">
                <a:latin typeface="Open Sans" panose="020B0606030504020204" pitchFamily="34" charset="0"/>
              </a:rPr>
              <a:t>问题</a:t>
            </a:r>
            <a:r>
              <a:rPr lang="en-US" altLang="zh-CN" b="1">
                <a:latin typeface="Open Sans" panose="020B0606030504020204" pitchFamily="34" charset="0"/>
              </a:rPr>
              <a:t>2</a:t>
            </a:r>
            <a:r>
              <a:rPr lang="zh-CN" altLang="en-US">
                <a:latin typeface="Open Sans" panose="020B0606030504020204" pitchFamily="34" charset="0"/>
              </a:rPr>
              <a:t>：如何得到本月到今天为止的所有签到数据？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  </a:t>
            </a:r>
            <a:r>
              <a:rPr lang="en-US" altLang="zh-CN">
                <a:latin typeface="Open Sans" panose="020B0606030504020204" pitchFamily="34" charset="0"/>
              </a:rPr>
              <a:t>BITFIELD key GET u[dayOfMonth] 0</a:t>
            </a:r>
          </a:p>
          <a:p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 b="1">
                <a:latin typeface="Open Sans" panose="020B0606030504020204" pitchFamily="34" charset="0"/>
              </a:rPr>
              <a:t>问题</a:t>
            </a:r>
            <a:r>
              <a:rPr lang="en-US" altLang="zh-CN" b="1">
                <a:latin typeface="Open Sans" panose="020B0606030504020204" pitchFamily="34" charset="0"/>
              </a:rPr>
              <a:t>3</a:t>
            </a:r>
            <a:r>
              <a:rPr lang="zh-CN" altLang="en-US">
                <a:latin typeface="Open Sans" panose="020B0606030504020204" pitchFamily="34" charset="0"/>
              </a:rPr>
              <a:t>：如何从后向前遍历每个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位？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与</a:t>
            </a:r>
            <a:r>
              <a:rPr lang="en-US" altLang="zh-CN">
                <a:latin typeface="Open Sans" panose="020B0606030504020204" pitchFamily="34" charset="0"/>
              </a:rPr>
              <a:t> 1 </a:t>
            </a:r>
            <a:r>
              <a:rPr lang="zh-CN" altLang="en-US">
                <a:latin typeface="Open Sans" panose="020B0606030504020204" pitchFamily="34" charset="0"/>
              </a:rPr>
              <a:t>做与运算，就能得到最后一个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随后右移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位，下一个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位就成为了最后一个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F0A06-8C0B-4B15-95FD-3A108267B778}"/>
              </a:ext>
            </a:extLst>
          </p:cNvPr>
          <p:cNvSpPr txBox="1"/>
          <p:nvPr/>
        </p:nvSpPr>
        <p:spPr>
          <a:xfrm>
            <a:off x="256294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663212-92F4-457E-8767-AB2C85F9B0D2}"/>
              </a:ext>
            </a:extLst>
          </p:cNvPr>
          <p:cNvSpPr txBox="1"/>
          <p:nvPr/>
        </p:nvSpPr>
        <p:spPr>
          <a:xfrm>
            <a:off x="276332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2219D2-CD5E-4B6B-A185-84C601DCC856}"/>
              </a:ext>
            </a:extLst>
          </p:cNvPr>
          <p:cNvSpPr txBox="1"/>
          <p:nvPr/>
        </p:nvSpPr>
        <p:spPr>
          <a:xfrm>
            <a:off x="296314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FCE1A5-2D1B-4F77-A931-ADE7FFC546D7}"/>
              </a:ext>
            </a:extLst>
          </p:cNvPr>
          <p:cNvSpPr txBox="1"/>
          <p:nvPr/>
        </p:nvSpPr>
        <p:spPr>
          <a:xfrm>
            <a:off x="316353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9FD9D1-C75D-4810-87AA-6791D0048864}"/>
              </a:ext>
            </a:extLst>
          </p:cNvPr>
          <p:cNvSpPr txBox="1"/>
          <p:nvPr/>
        </p:nvSpPr>
        <p:spPr>
          <a:xfrm>
            <a:off x="336335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50398-B1DD-4B89-8777-51DB2D09B507}"/>
              </a:ext>
            </a:extLst>
          </p:cNvPr>
          <p:cNvSpPr txBox="1"/>
          <p:nvPr/>
        </p:nvSpPr>
        <p:spPr>
          <a:xfrm>
            <a:off x="356373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822AC3-DBB0-48C6-88CF-D849A3F3A075}"/>
              </a:ext>
            </a:extLst>
          </p:cNvPr>
          <p:cNvSpPr txBox="1"/>
          <p:nvPr/>
        </p:nvSpPr>
        <p:spPr>
          <a:xfrm>
            <a:off x="376356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E46E63-5391-4B85-AFA6-79073F98175C}"/>
              </a:ext>
            </a:extLst>
          </p:cNvPr>
          <p:cNvSpPr txBox="1"/>
          <p:nvPr/>
        </p:nvSpPr>
        <p:spPr>
          <a:xfrm>
            <a:off x="396394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24D228-678E-42A5-9CD2-839268AC49C9}"/>
              </a:ext>
            </a:extLst>
          </p:cNvPr>
          <p:cNvSpPr txBox="1"/>
          <p:nvPr/>
        </p:nvSpPr>
        <p:spPr>
          <a:xfrm>
            <a:off x="416376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871F2F-19B3-4A7D-8A1E-4C3CDDF3EB52}"/>
              </a:ext>
            </a:extLst>
          </p:cNvPr>
          <p:cNvSpPr txBox="1"/>
          <p:nvPr/>
        </p:nvSpPr>
        <p:spPr>
          <a:xfrm>
            <a:off x="436415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7E78A-1322-4E70-84FF-234887EFA014}"/>
              </a:ext>
            </a:extLst>
          </p:cNvPr>
          <p:cNvSpPr txBox="1"/>
          <p:nvPr/>
        </p:nvSpPr>
        <p:spPr>
          <a:xfrm>
            <a:off x="456397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70AB12-119A-4C63-9AA9-475DAF25430A}"/>
              </a:ext>
            </a:extLst>
          </p:cNvPr>
          <p:cNvSpPr txBox="1"/>
          <p:nvPr/>
        </p:nvSpPr>
        <p:spPr>
          <a:xfrm>
            <a:off x="476435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D6F64B-F654-45EA-BC39-FE4E1418FE5B}"/>
              </a:ext>
            </a:extLst>
          </p:cNvPr>
          <p:cNvSpPr txBox="1"/>
          <p:nvPr/>
        </p:nvSpPr>
        <p:spPr>
          <a:xfrm>
            <a:off x="496417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683A4D-A1F3-40D8-A91F-B1BAD0DC6DE1}"/>
              </a:ext>
            </a:extLst>
          </p:cNvPr>
          <p:cNvSpPr txBox="1"/>
          <p:nvPr/>
        </p:nvSpPr>
        <p:spPr>
          <a:xfrm>
            <a:off x="516456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728CBB-D167-4316-96A9-C4162CBE0E43}"/>
              </a:ext>
            </a:extLst>
          </p:cNvPr>
          <p:cNvSpPr txBox="1"/>
          <p:nvPr/>
        </p:nvSpPr>
        <p:spPr>
          <a:xfrm>
            <a:off x="536438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503A4B-4F6E-4DB0-B5AA-CDA84BE0490A}"/>
              </a:ext>
            </a:extLst>
          </p:cNvPr>
          <p:cNvSpPr txBox="1"/>
          <p:nvPr/>
        </p:nvSpPr>
        <p:spPr>
          <a:xfrm>
            <a:off x="556476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F2D48E-9EF6-4124-BD22-4A2CFB3F1C44}"/>
              </a:ext>
            </a:extLst>
          </p:cNvPr>
          <p:cNvSpPr txBox="1"/>
          <p:nvPr/>
        </p:nvSpPr>
        <p:spPr>
          <a:xfrm>
            <a:off x="576459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EABC9B-A968-4E0B-B45A-E5F7F629C581}"/>
              </a:ext>
            </a:extLst>
          </p:cNvPr>
          <p:cNvSpPr txBox="1"/>
          <p:nvPr/>
        </p:nvSpPr>
        <p:spPr>
          <a:xfrm>
            <a:off x="596497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8A8F7C-58A3-4629-A37A-A8F6FF0EFD94}"/>
              </a:ext>
            </a:extLst>
          </p:cNvPr>
          <p:cNvSpPr txBox="1"/>
          <p:nvPr/>
        </p:nvSpPr>
        <p:spPr>
          <a:xfrm>
            <a:off x="616479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C785B4B-E5FB-4597-B02C-9CDAF8580E17}"/>
              </a:ext>
            </a:extLst>
          </p:cNvPr>
          <p:cNvSpPr txBox="1"/>
          <p:nvPr/>
        </p:nvSpPr>
        <p:spPr>
          <a:xfrm>
            <a:off x="636518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534A66-8B33-47F9-A789-F23630C610C9}"/>
              </a:ext>
            </a:extLst>
          </p:cNvPr>
          <p:cNvSpPr txBox="1"/>
          <p:nvPr/>
        </p:nvSpPr>
        <p:spPr>
          <a:xfrm>
            <a:off x="656500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8A7B49-8564-4C59-9A3D-79DCCD1ACC9C}"/>
              </a:ext>
            </a:extLst>
          </p:cNvPr>
          <p:cNvSpPr txBox="1"/>
          <p:nvPr/>
        </p:nvSpPr>
        <p:spPr>
          <a:xfrm>
            <a:off x="676538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CA50126-22AF-4DEE-82AB-93955E56A9F3}"/>
              </a:ext>
            </a:extLst>
          </p:cNvPr>
          <p:cNvSpPr txBox="1"/>
          <p:nvPr/>
        </p:nvSpPr>
        <p:spPr>
          <a:xfrm>
            <a:off x="696520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641C11-48DA-44A8-9200-9740494D0864}"/>
              </a:ext>
            </a:extLst>
          </p:cNvPr>
          <p:cNvSpPr txBox="1"/>
          <p:nvPr/>
        </p:nvSpPr>
        <p:spPr>
          <a:xfrm>
            <a:off x="716559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CD717F-3AF6-4013-99AB-1E4CC56E0DF5}"/>
              </a:ext>
            </a:extLst>
          </p:cNvPr>
          <p:cNvSpPr txBox="1"/>
          <p:nvPr/>
        </p:nvSpPr>
        <p:spPr>
          <a:xfrm>
            <a:off x="736541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818974-9821-4F8A-8DE6-4FE7E3471AB0}"/>
              </a:ext>
            </a:extLst>
          </p:cNvPr>
          <p:cNvSpPr txBox="1"/>
          <p:nvPr/>
        </p:nvSpPr>
        <p:spPr>
          <a:xfrm>
            <a:off x="756579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9CEB50-7ECC-4A36-9B95-AC9241F27164}"/>
              </a:ext>
            </a:extLst>
          </p:cNvPr>
          <p:cNvSpPr txBox="1"/>
          <p:nvPr/>
        </p:nvSpPr>
        <p:spPr>
          <a:xfrm>
            <a:off x="776562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988C1A-F5B6-4888-A0E0-C702F2748F55}"/>
              </a:ext>
            </a:extLst>
          </p:cNvPr>
          <p:cNvSpPr txBox="1"/>
          <p:nvPr/>
        </p:nvSpPr>
        <p:spPr>
          <a:xfrm>
            <a:off x="796600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12E893B-D126-46B7-A17E-C31AEE1EA39B}"/>
              </a:ext>
            </a:extLst>
          </p:cNvPr>
          <p:cNvSpPr txBox="1"/>
          <p:nvPr/>
        </p:nvSpPr>
        <p:spPr>
          <a:xfrm>
            <a:off x="816582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23D3B4-E9FF-4CFD-AB20-D95C8DE2B8C4}"/>
              </a:ext>
            </a:extLst>
          </p:cNvPr>
          <p:cNvSpPr txBox="1"/>
          <p:nvPr/>
        </p:nvSpPr>
        <p:spPr>
          <a:xfrm>
            <a:off x="836621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34BE055-4A07-41D9-B21E-2FF50D270080}"/>
              </a:ext>
            </a:extLst>
          </p:cNvPr>
          <p:cNvCxnSpPr>
            <a:cxnSpLocks/>
          </p:cNvCxnSpPr>
          <p:nvPr/>
        </p:nvCxnSpPr>
        <p:spPr>
          <a:xfrm>
            <a:off x="8589786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0BB404A-C3F7-47D9-995F-DC432FD87A6A}"/>
              </a:ext>
            </a:extLst>
          </p:cNvPr>
          <p:cNvCxnSpPr>
            <a:cxnSpLocks/>
          </p:cNvCxnSpPr>
          <p:nvPr/>
        </p:nvCxnSpPr>
        <p:spPr>
          <a:xfrm>
            <a:off x="7765621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E7AF22A-4DA1-4474-890B-A359E3739C1B}"/>
              </a:ext>
            </a:extLst>
          </p:cNvPr>
          <p:cNvCxnSpPr>
            <a:cxnSpLocks/>
          </p:cNvCxnSpPr>
          <p:nvPr/>
        </p:nvCxnSpPr>
        <p:spPr>
          <a:xfrm>
            <a:off x="8589786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40129BE-135C-4A98-96D2-621CB6DB31CF}"/>
              </a:ext>
            </a:extLst>
          </p:cNvPr>
          <p:cNvCxnSpPr/>
          <p:nvPr/>
        </p:nvCxnSpPr>
        <p:spPr>
          <a:xfrm flipH="1">
            <a:off x="7765621" y="3100552"/>
            <a:ext cx="82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493A2F1-2060-4AF1-9EAD-5A72CF7D4368}"/>
              </a:ext>
            </a:extLst>
          </p:cNvPr>
          <p:cNvGrpSpPr/>
          <p:nvPr/>
        </p:nvGrpSpPr>
        <p:grpSpPr>
          <a:xfrm>
            <a:off x="9282293" y="3441803"/>
            <a:ext cx="1092480" cy="307777"/>
            <a:chOff x="9260969" y="3434986"/>
            <a:chExt cx="1092480" cy="307777"/>
          </a:xfrm>
        </p:grpSpPr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2FFA686E-E9C5-4CF9-8481-8D2FE65EB904}"/>
                </a:ext>
              </a:extLst>
            </p:cNvPr>
            <p:cNvSpPr txBox="1"/>
            <p:nvPr/>
          </p:nvSpPr>
          <p:spPr>
            <a:xfrm>
              <a:off x="9260969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D8F3D235-1443-4167-98C9-3AA8CE6CC7CE}"/>
                </a:ext>
              </a:extLst>
            </p:cNvPr>
            <p:cNvSpPr txBox="1"/>
            <p:nvPr/>
          </p:nvSpPr>
          <p:spPr>
            <a:xfrm>
              <a:off x="9461353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0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3281D64C-240C-4846-A2D3-7F1070371949}"/>
                </a:ext>
              </a:extLst>
            </p:cNvPr>
            <p:cNvSpPr txBox="1"/>
            <p:nvPr/>
          </p:nvSpPr>
          <p:spPr>
            <a:xfrm>
              <a:off x="9661175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C5FBA0F1-729D-4E9B-9992-9B262C6958C0}"/>
                </a:ext>
              </a:extLst>
            </p:cNvPr>
            <p:cNvSpPr txBox="1"/>
            <p:nvPr/>
          </p:nvSpPr>
          <p:spPr>
            <a:xfrm>
              <a:off x="9861559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53759CEF-B92C-4F25-B6FE-D9B46F2BAF89}"/>
                </a:ext>
              </a:extLst>
            </p:cNvPr>
            <p:cNvSpPr txBox="1"/>
            <p:nvPr/>
          </p:nvSpPr>
          <p:spPr>
            <a:xfrm>
              <a:off x="10061381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</p:grpSp>
      <p:sp>
        <p:nvSpPr>
          <p:cNvPr id="179" name="文本框 178">
            <a:extLst>
              <a:ext uri="{FF2B5EF4-FFF2-40B4-BE49-F238E27FC236}">
                <a16:creationId xmlns:a16="http://schemas.microsoft.com/office/drawing/2014/main" id="{3714C60A-6429-4B1E-8063-FF2AD2F67F59}"/>
              </a:ext>
            </a:extLst>
          </p:cNvPr>
          <p:cNvSpPr txBox="1"/>
          <p:nvPr/>
        </p:nvSpPr>
        <p:spPr>
          <a:xfrm>
            <a:off x="10261765" y="343498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92711165-9920-45A4-8657-9F42D6E4EB8F}"/>
              </a:ext>
            </a:extLst>
          </p:cNvPr>
          <p:cNvSpPr txBox="1"/>
          <p:nvPr/>
        </p:nvSpPr>
        <p:spPr>
          <a:xfrm>
            <a:off x="10261765" y="36860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FF938E-E3D1-49C8-8DB5-5C4CB25E7F2F}"/>
              </a:ext>
            </a:extLst>
          </p:cNvPr>
          <p:cNvCxnSpPr>
            <a:cxnSpLocks/>
          </p:cNvCxnSpPr>
          <p:nvPr/>
        </p:nvCxnSpPr>
        <p:spPr>
          <a:xfrm>
            <a:off x="9282293" y="4035954"/>
            <a:ext cx="1271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FACA8D06-AE53-48EB-8930-2325925CCAD1}"/>
              </a:ext>
            </a:extLst>
          </p:cNvPr>
          <p:cNvSpPr txBox="1"/>
          <p:nvPr/>
        </p:nvSpPr>
        <p:spPr>
          <a:xfrm>
            <a:off x="10261765" y="407803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6DDF2460-4C1E-44F1-B876-BD4701E6F40D}"/>
              </a:ext>
            </a:extLst>
          </p:cNvPr>
          <p:cNvCxnSpPr/>
          <p:nvPr/>
        </p:nvCxnSpPr>
        <p:spPr>
          <a:xfrm>
            <a:off x="10553833" y="2969189"/>
            <a:ext cx="0" cy="10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70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6758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8 -3.7037E-6 L 8.33333E-7 -3.703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02565 -0.0004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01719 0.0002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79" grpId="1"/>
      <p:bldP spid="179" grpId="2"/>
      <p:bldP spid="180" grpId="0"/>
      <p:bldP spid="183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CEA8CA6-05FC-4049-B764-07CA78D39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实现签到统计功能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D6778E-1669-45D0-A8FB-A94821019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需求：实现下面接口，统计当前用户截止当前时间在本月的连续签到天数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7903929-F966-4165-BBF7-F601CBE8D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98367"/>
              </p:ext>
            </p:extLst>
          </p:nvPr>
        </p:nvGraphicFramePr>
        <p:xfrm>
          <a:off x="2851802" y="2487010"/>
          <a:ext cx="4631564" cy="18839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41826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89738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/user/sign/count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连续签到天数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736779"/>
      </p:ext>
    </p:extLst>
  </p:cSld>
  <p:clrMapOvr>
    <a:masterClrMapping/>
  </p:clrMapOvr>
  <p:transition spd="med">
    <p:pull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UV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统计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339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DCF7-9F45-4AB0-A09A-8890EA25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今日课程介绍</a:t>
            </a:r>
          </a:p>
        </p:txBody>
      </p:sp>
      <p:sp>
        <p:nvSpPr>
          <p:cNvPr id="50" name="文本占位符 9">
            <a:extLst>
              <a:ext uri="{FF2B5EF4-FFF2-40B4-BE49-F238E27FC236}">
                <a16:creationId xmlns:a16="http://schemas.microsoft.com/office/drawing/2014/main" id="{5A3CC473-02AC-4276-A206-8844F1E1EBA4}"/>
              </a:ext>
            </a:extLst>
          </p:cNvPr>
          <p:cNvSpPr txBox="1"/>
          <p:nvPr/>
        </p:nvSpPr>
        <p:spPr>
          <a:xfrm>
            <a:off x="2517659" y="1903504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1" name="文本占位符 9">
            <a:extLst>
              <a:ext uri="{FF2B5EF4-FFF2-40B4-BE49-F238E27FC236}">
                <a16:creationId xmlns:a16="http://schemas.microsoft.com/office/drawing/2014/main" id="{9014A872-BA14-432F-8D1D-F7B73707E717}"/>
              </a:ext>
            </a:extLst>
          </p:cNvPr>
          <p:cNvSpPr txBox="1"/>
          <p:nvPr/>
        </p:nvSpPr>
        <p:spPr>
          <a:xfrm>
            <a:off x="1774807" y="2159701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企业的缓存使用技巧</a:t>
            </a:r>
            <a:endParaRPr lang="en-US" altLang="zh-CN" sz="1200"/>
          </a:p>
          <a:p>
            <a:r>
              <a:rPr lang="zh-CN" altLang="en-US" sz="1200"/>
              <a:t>缓存雪崩、穿透等问题解决</a:t>
            </a:r>
            <a:endParaRPr lang="zh-CN" altLang="en-US" sz="1200" dirty="0"/>
          </a:p>
        </p:txBody>
      </p:sp>
      <p:sp>
        <p:nvSpPr>
          <p:cNvPr id="52" name="文本占位符 9">
            <a:extLst>
              <a:ext uri="{FF2B5EF4-FFF2-40B4-BE49-F238E27FC236}">
                <a16:creationId xmlns:a16="http://schemas.microsoft.com/office/drawing/2014/main" id="{136A6541-6FAB-4BEA-9107-44176375223F}"/>
              </a:ext>
            </a:extLst>
          </p:cNvPr>
          <p:cNvSpPr txBox="1"/>
          <p:nvPr/>
        </p:nvSpPr>
        <p:spPr>
          <a:xfrm>
            <a:off x="1240807" y="3225142"/>
            <a:ext cx="2251293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优惠券秒杀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3" name="文本占位符 9">
            <a:extLst>
              <a:ext uri="{FF2B5EF4-FFF2-40B4-BE49-F238E27FC236}">
                <a16:creationId xmlns:a16="http://schemas.microsoft.com/office/drawing/2014/main" id="{97F53116-7722-472A-8EDD-86A739AF8328}"/>
              </a:ext>
            </a:extLst>
          </p:cNvPr>
          <p:cNvSpPr txBox="1"/>
          <p:nvPr/>
        </p:nvSpPr>
        <p:spPr>
          <a:xfrm>
            <a:off x="639708" y="3518718"/>
            <a:ext cx="2852392" cy="797872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的计数器、</a:t>
            </a:r>
            <a:r>
              <a:rPr lang="en-US" altLang="zh-CN" sz="1200"/>
              <a:t>Lua</a:t>
            </a:r>
            <a:r>
              <a:rPr lang="zh-CN" altLang="en-US" sz="1200"/>
              <a:t>脚本</a:t>
            </a:r>
            <a:r>
              <a:rPr lang="en-US" altLang="zh-CN" sz="1200"/>
              <a:t>Redis</a:t>
            </a:r>
          </a:p>
          <a:p>
            <a:r>
              <a:rPr lang="zh-CN" altLang="en-US" sz="1200"/>
              <a:t>分布式锁</a:t>
            </a:r>
            <a:endParaRPr lang="en-US" altLang="zh-CN" sz="1200"/>
          </a:p>
          <a:p>
            <a:r>
              <a:rPr lang="en-US" altLang="zh-CN" sz="1200"/>
              <a:t>Redis</a:t>
            </a:r>
            <a:r>
              <a:rPr lang="zh-CN" altLang="en-US" sz="1200"/>
              <a:t>的三种消息队列</a:t>
            </a:r>
            <a:endParaRPr lang="en-US" altLang="zh-CN" sz="1200"/>
          </a:p>
        </p:txBody>
      </p:sp>
      <p:sp>
        <p:nvSpPr>
          <p:cNvPr id="54" name="文本占位符 9">
            <a:extLst>
              <a:ext uri="{FF2B5EF4-FFF2-40B4-BE49-F238E27FC236}">
                <a16:creationId xmlns:a16="http://schemas.microsoft.com/office/drawing/2014/main" id="{B7F46F61-09AD-44DD-9426-D088A1C0C72D}"/>
              </a:ext>
            </a:extLst>
          </p:cNvPr>
          <p:cNvSpPr txBox="1"/>
          <p:nvPr/>
        </p:nvSpPr>
        <p:spPr>
          <a:xfrm>
            <a:off x="2575370" y="5000528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附近的商户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5" name="文本占位符 9">
            <a:extLst>
              <a:ext uri="{FF2B5EF4-FFF2-40B4-BE49-F238E27FC236}">
                <a16:creationId xmlns:a16="http://schemas.microsoft.com/office/drawing/2014/main" id="{8261BA5C-6E3B-404D-B389-9DC0E2EE6E2A}"/>
              </a:ext>
            </a:extLst>
          </p:cNvPr>
          <p:cNvSpPr txBox="1"/>
          <p:nvPr/>
        </p:nvSpPr>
        <p:spPr>
          <a:xfrm>
            <a:off x="1876980" y="5161203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GeoHash</a:t>
            </a:r>
            <a:r>
              <a:rPr lang="zh-CN" altLang="en-US" sz="1200"/>
              <a:t>的应用</a:t>
            </a:r>
            <a:endParaRPr lang="zh-CN" altLang="en-US" sz="1200" dirty="0"/>
          </a:p>
        </p:txBody>
      </p:sp>
      <p:sp>
        <p:nvSpPr>
          <p:cNvPr id="56" name="文本占位符 9">
            <a:extLst>
              <a:ext uri="{FF2B5EF4-FFF2-40B4-BE49-F238E27FC236}">
                <a16:creationId xmlns:a16="http://schemas.microsoft.com/office/drawing/2014/main" id="{77A54DF2-CC62-4CE2-BB7F-40C0133A2E46}"/>
              </a:ext>
            </a:extLst>
          </p:cNvPr>
          <p:cNvSpPr txBox="1"/>
          <p:nvPr/>
        </p:nvSpPr>
        <p:spPr>
          <a:xfrm>
            <a:off x="7667321" y="2038244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达人探店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7" name="文本占位符 9">
            <a:extLst>
              <a:ext uri="{FF2B5EF4-FFF2-40B4-BE49-F238E27FC236}">
                <a16:creationId xmlns:a16="http://schemas.microsoft.com/office/drawing/2014/main" id="{E0F330FC-C276-4248-8FE1-B401F0CD654F}"/>
              </a:ext>
            </a:extLst>
          </p:cNvPr>
          <p:cNvSpPr txBox="1"/>
          <p:nvPr/>
        </p:nvSpPr>
        <p:spPr>
          <a:xfrm>
            <a:off x="7665881" y="2332387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基于</a:t>
            </a:r>
            <a:r>
              <a:rPr lang="en-US" altLang="zh-CN" sz="1200"/>
              <a:t>List</a:t>
            </a:r>
            <a:r>
              <a:rPr lang="zh-CN" altLang="en-US" sz="1200"/>
              <a:t>的点赞列表</a:t>
            </a:r>
            <a:endParaRPr lang="en-US" altLang="zh-CN" sz="1200"/>
          </a:p>
          <a:p>
            <a:r>
              <a:rPr lang="zh-CN" altLang="en-US" sz="1200"/>
              <a:t>基于</a:t>
            </a:r>
            <a:r>
              <a:rPr lang="en-US" altLang="zh-CN" sz="1200"/>
              <a:t>SortedSet</a:t>
            </a:r>
            <a:r>
              <a:rPr lang="zh-CN" altLang="en-US" sz="1200"/>
              <a:t>的点赞排行榜</a:t>
            </a:r>
            <a:endParaRPr lang="zh-CN" altLang="en-US" sz="1200" dirty="0"/>
          </a:p>
        </p:txBody>
      </p:sp>
      <p:sp>
        <p:nvSpPr>
          <p:cNvPr id="58" name="文本占位符 9">
            <a:extLst>
              <a:ext uri="{FF2B5EF4-FFF2-40B4-BE49-F238E27FC236}">
                <a16:creationId xmlns:a16="http://schemas.microsoft.com/office/drawing/2014/main" id="{CBAD994F-164F-4AA7-84C3-BD3DC563F397}"/>
              </a:ext>
            </a:extLst>
          </p:cNvPr>
          <p:cNvSpPr txBox="1"/>
          <p:nvPr/>
        </p:nvSpPr>
        <p:spPr>
          <a:xfrm>
            <a:off x="8107036" y="3335405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好友关注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9" name="文本占位符 9">
            <a:extLst>
              <a:ext uri="{FF2B5EF4-FFF2-40B4-BE49-F238E27FC236}">
                <a16:creationId xmlns:a16="http://schemas.microsoft.com/office/drawing/2014/main" id="{AEFF216D-36F7-4371-86C7-48549923C24B}"/>
              </a:ext>
            </a:extLst>
          </p:cNvPr>
          <p:cNvSpPr txBox="1"/>
          <p:nvPr/>
        </p:nvSpPr>
        <p:spPr>
          <a:xfrm>
            <a:off x="7605001" y="4902781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用户签到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60" name="文本占位符 9">
            <a:extLst>
              <a:ext uri="{FF2B5EF4-FFF2-40B4-BE49-F238E27FC236}">
                <a16:creationId xmlns:a16="http://schemas.microsoft.com/office/drawing/2014/main" id="{FE72361D-6925-4069-9E9D-AE0317C0C10E}"/>
              </a:ext>
            </a:extLst>
          </p:cNvPr>
          <p:cNvSpPr txBox="1"/>
          <p:nvPr/>
        </p:nvSpPr>
        <p:spPr>
          <a:xfrm>
            <a:off x="7628214" y="5024001"/>
            <a:ext cx="3120234" cy="610317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BitMap</a:t>
            </a:r>
            <a:r>
              <a:rPr lang="zh-CN" altLang="en-US" sz="1200"/>
              <a:t>数据统计功能</a:t>
            </a:r>
            <a:endParaRPr lang="zh-CN" altLang="en-US" sz="1200" dirty="0"/>
          </a:p>
        </p:txBody>
      </p:sp>
      <p:sp>
        <p:nvSpPr>
          <p:cNvPr id="61" name="文本占位符 9">
            <a:extLst>
              <a:ext uri="{FF2B5EF4-FFF2-40B4-BE49-F238E27FC236}">
                <a16:creationId xmlns:a16="http://schemas.microsoft.com/office/drawing/2014/main" id="{B026DD0C-819F-49A1-88F8-A282E73E68C6}"/>
              </a:ext>
            </a:extLst>
          </p:cNvPr>
          <p:cNvSpPr txBox="1"/>
          <p:nvPr/>
        </p:nvSpPr>
        <p:spPr>
          <a:xfrm>
            <a:off x="8107036" y="3585638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基于</a:t>
            </a:r>
            <a:r>
              <a:rPr lang="en-US" altLang="zh-CN" sz="1200"/>
              <a:t>Set</a:t>
            </a:r>
            <a:r>
              <a:rPr lang="zh-CN" altLang="en-US" sz="1200"/>
              <a:t>集合的关注、取关、共同关注、消息推送等功能</a:t>
            </a:r>
            <a:endParaRPr lang="zh-CN" altLang="en-US" sz="1200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3C3C1639-81AE-4342-A2A0-4BD6B47D9C60}"/>
              </a:ext>
            </a:extLst>
          </p:cNvPr>
          <p:cNvSpPr/>
          <p:nvPr/>
        </p:nvSpPr>
        <p:spPr bwMode="auto">
          <a:xfrm>
            <a:off x="4453883" y="2161524"/>
            <a:ext cx="3306425" cy="3304837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olid"/>
            <a:round/>
          </a:ln>
        </p:spPr>
        <p:txBody>
          <a:bodyPr anchor="ctr"/>
          <a:lstStyle/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14" name="任意多边形: 形状 21">
            <a:extLst>
              <a:ext uri="{FF2B5EF4-FFF2-40B4-BE49-F238E27FC236}">
                <a16:creationId xmlns:a16="http://schemas.microsoft.com/office/drawing/2014/main" id="{BD9EE757-F797-4E2F-82FC-53AB18A73989}"/>
              </a:ext>
            </a:extLst>
          </p:cNvPr>
          <p:cNvSpPr/>
          <p:nvPr/>
        </p:nvSpPr>
        <p:spPr bwMode="auto">
          <a:xfrm>
            <a:off x="5197989" y="2927374"/>
            <a:ext cx="1773833" cy="1773136"/>
          </a:xfrm>
          <a:custGeom>
            <a:avLst/>
            <a:gdLst>
              <a:gd name="T0" fmla="*/ 538 w 1076"/>
              <a:gd name="T1" fmla="*/ 1076 h 1076"/>
              <a:gd name="T2" fmla="*/ 0 w 1076"/>
              <a:gd name="T3" fmla="*/ 538 h 1076"/>
              <a:gd name="T4" fmla="*/ 538 w 1076"/>
              <a:gd name="T5" fmla="*/ 0 h 1076"/>
              <a:gd name="T6" fmla="*/ 1076 w 1076"/>
              <a:gd name="T7" fmla="*/ 538 h 1076"/>
              <a:gd name="T8" fmla="*/ 538 w 1076"/>
              <a:gd name="T9" fmla="*/ 1076 h 1076"/>
              <a:gd name="T10" fmla="*/ 538 w 1076"/>
              <a:gd name="T11" fmla="*/ 80 h 1076"/>
              <a:gd name="T12" fmla="*/ 80 w 1076"/>
              <a:gd name="T13" fmla="*/ 538 h 1076"/>
              <a:gd name="T14" fmla="*/ 538 w 1076"/>
              <a:gd name="T15" fmla="*/ 996 h 1076"/>
              <a:gd name="T16" fmla="*/ 996 w 1076"/>
              <a:gd name="T17" fmla="*/ 538 h 1076"/>
              <a:gd name="T18" fmla="*/ 538 w 1076"/>
              <a:gd name="T19" fmla="*/ 80 h 1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76" h="1076">
                <a:moveTo>
                  <a:pt x="538" y="1076"/>
                </a:moveTo>
                <a:cubicBezTo>
                  <a:pt x="241" y="1076"/>
                  <a:pt x="0" y="835"/>
                  <a:pt x="0" y="538"/>
                </a:cubicBezTo>
                <a:cubicBezTo>
                  <a:pt x="0" y="242"/>
                  <a:pt x="241" y="0"/>
                  <a:pt x="538" y="0"/>
                </a:cubicBezTo>
                <a:cubicBezTo>
                  <a:pt x="835" y="0"/>
                  <a:pt x="1076" y="242"/>
                  <a:pt x="1076" y="538"/>
                </a:cubicBezTo>
                <a:cubicBezTo>
                  <a:pt x="1076" y="835"/>
                  <a:pt x="835" y="1076"/>
                  <a:pt x="538" y="1076"/>
                </a:cubicBezTo>
                <a:close/>
                <a:moveTo>
                  <a:pt x="538" y="80"/>
                </a:moveTo>
                <a:cubicBezTo>
                  <a:pt x="286" y="80"/>
                  <a:pt x="80" y="286"/>
                  <a:pt x="80" y="538"/>
                </a:cubicBezTo>
                <a:cubicBezTo>
                  <a:pt x="80" y="791"/>
                  <a:pt x="286" y="996"/>
                  <a:pt x="538" y="996"/>
                </a:cubicBezTo>
                <a:cubicBezTo>
                  <a:pt x="791" y="996"/>
                  <a:pt x="996" y="791"/>
                  <a:pt x="996" y="538"/>
                </a:cubicBezTo>
                <a:cubicBezTo>
                  <a:pt x="996" y="286"/>
                  <a:pt x="791" y="80"/>
                  <a:pt x="538" y="8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anchor="ctr"/>
          <a:lstStyle/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1" name="任意多边形: 形状 29">
            <a:extLst>
              <a:ext uri="{FF2B5EF4-FFF2-40B4-BE49-F238E27FC236}">
                <a16:creationId xmlns:a16="http://schemas.microsoft.com/office/drawing/2014/main" id="{03C6F50B-014C-460B-8B20-DC85ED3E932E}"/>
              </a:ext>
            </a:extLst>
          </p:cNvPr>
          <p:cNvSpPr/>
          <p:nvPr/>
        </p:nvSpPr>
        <p:spPr bwMode="auto">
          <a:xfrm>
            <a:off x="5783843" y="1819811"/>
            <a:ext cx="670693" cy="670093"/>
          </a:xfrm>
          <a:custGeom>
            <a:avLst/>
            <a:gdLst>
              <a:gd name="T0" fmla="*/ 390 w 474"/>
              <a:gd name="T1" fmla="*/ 390 h 474"/>
              <a:gd name="T2" fmla="*/ 84 w 474"/>
              <a:gd name="T3" fmla="*/ 390 h 474"/>
              <a:gd name="T4" fmla="*/ 84 w 474"/>
              <a:gd name="T5" fmla="*/ 84 h 474"/>
              <a:gd name="T6" fmla="*/ 390 w 474"/>
              <a:gd name="T7" fmla="*/ 84 h 474"/>
              <a:gd name="T8" fmla="*/ 390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390"/>
                </a:moveTo>
                <a:cubicBezTo>
                  <a:pt x="306" y="474"/>
                  <a:pt x="169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8"/>
                  <a:pt x="474" y="305"/>
                  <a:pt x="390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3" name="任意多边形: 形状 31">
            <a:extLst>
              <a:ext uri="{FF2B5EF4-FFF2-40B4-BE49-F238E27FC236}">
                <a16:creationId xmlns:a16="http://schemas.microsoft.com/office/drawing/2014/main" id="{CAC48767-070F-4803-9D70-9FC85959D4F0}"/>
              </a:ext>
            </a:extLst>
          </p:cNvPr>
          <p:cNvSpPr/>
          <p:nvPr/>
        </p:nvSpPr>
        <p:spPr bwMode="auto">
          <a:xfrm>
            <a:off x="4565105" y="4564461"/>
            <a:ext cx="670094" cy="670093"/>
          </a:xfrm>
          <a:custGeom>
            <a:avLst/>
            <a:gdLst>
              <a:gd name="T0" fmla="*/ 84 w 474"/>
              <a:gd name="T1" fmla="*/ 84 h 474"/>
              <a:gd name="T2" fmla="*/ 390 w 474"/>
              <a:gd name="T3" fmla="*/ 84 h 474"/>
              <a:gd name="T4" fmla="*/ 390 w 474"/>
              <a:gd name="T5" fmla="*/ 390 h 474"/>
              <a:gd name="T6" fmla="*/ 84 w 474"/>
              <a:gd name="T7" fmla="*/ 390 h 474"/>
              <a:gd name="T8" fmla="*/ 84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84"/>
                </a:moveTo>
                <a:cubicBezTo>
                  <a:pt x="168" y="0"/>
                  <a:pt x="305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6"/>
                  <a:pt x="0" y="169"/>
                  <a:pt x="84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1E04DBCA-993A-4F81-BF1D-2A6C8968D340}"/>
              </a:ext>
            </a:extLst>
          </p:cNvPr>
          <p:cNvSpPr/>
          <p:nvPr/>
        </p:nvSpPr>
        <p:spPr bwMode="auto">
          <a:xfrm>
            <a:off x="7072944" y="237307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7" name="任意多边形: 形状 35">
            <a:extLst>
              <a:ext uri="{FF2B5EF4-FFF2-40B4-BE49-F238E27FC236}">
                <a16:creationId xmlns:a16="http://schemas.microsoft.com/office/drawing/2014/main" id="{790810E5-C44D-4822-8C54-C729B60BEBD7}"/>
              </a:ext>
            </a:extLst>
          </p:cNvPr>
          <p:cNvSpPr/>
          <p:nvPr/>
        </p:nvSpPr>
        <p:spPr bwMode="auto">
          <a:xfrm>
            <a:off x="4506775" y="2343764"/>
            <a:ext cx="670094" cy="670093"/>
          </a:xfrm>
          <a:custGeom>
            <a:avLst/>
            <a:gdLst>
              <a:gd name="T0" fmla="*/ 390 w 474"/>
              <a:gd name="T1" fmla="*/ 84 h 474"/>
              <a:gd name="T2" fmla="*/ 390 w 474"/>
              <a:gd name="T3" fmla="*/ 390 h 474"/>
              <a:gd name="T4" fmla="*/ 84 w 474"/>
              <a:gd name="T5" fmla="*/ 390 h 474"/>
              <a:gd name="T6" fmla="*/ 84 w 474"/>
              <a:gd name="T7" fmla="*/ 84 h 474"/>
              <a:gd name="T8" fmla="*/ 390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84"/>
                </a:moveTo>
                <a:cubicBezTo>
                  <a:pt x="474" y="168"/>
                  <a:pt x="474" y="305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8" y="0"/>
                  <a:pt x="305" y="0"/>
                  <a:pt x="390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0F5467ED-BE82-4A13-A3CE-76DC55BD4431}"/>
              </a:ext>
            </a:extLst>
          </p:cNvPr>
          <p:cNvSpPr/>
          <p:nvPr/>
        </p:nvSpPr>
        <p:spPr bwMode="auto">
          <a:xfrm>
            <a:off x="4170853" y="3489627"/>
            <a:ext cx="610916" cy="610317"/>
          </a:xfrm>
          <a:prstGeom prst="ellipse">
            <a:avLst/>
          </a:pr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9" name="任意多边形: 形状 37">
            <a:extLst>
              <a:ext uri="{FF2B5EF4-FFF2-40B4-BE49-F238E27FC236}">
                <a16:creationId xmlns:a16="http://schemas.microsoft.com/office/drawing/2014/main" id="{9410F099-13A8-48E5-9774-F642E7438BBA}"/>
              </a:ext>
            </a:extLst>
          </p:cNvPr>
          <p:cNvSpPr/>
          <p:nvPr/>
        </p:nvSpPr>
        <p:spPr bwMode="auto">
          <a:xfrm>
            <a:off x="7436343" y="3468505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3" name="文本占位符 9">
            <a:extLst>
              <a:ext uri="{FF2B5EF4-FFF2-40B4-BE49-F238E27FC236}">
                <a16:creationId xmlns:a16="http://schemas.microsoft.com/office/drawing/2014/main" id="{5D6294D5-FEBE-4A0F-9852-F645A156BD56}"/>
              </a:ext>
            </a:extLst>
          </p:cNvPr>
          <p:cNvSpPr txBox="1"/>
          <p:nvPr/>
        </p:nvSpPr>
        <p:spPr>
          <a:xfrm>
            <a:off x="5266660" y="3328921"/>
            <a:ext cx="1674776" cy="95611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4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黑马点评</a:t>
            </a:r>
            <a:endParaRPr lang="en-US" altLang="zh-CN" sz="2400"/>
          </a:p>
          <a:p>
            <a:r>
              <a:rPr lang="en-US" altLang="zh-CN" sz="2400"/>
              <a:t>Redis</a:t>
            </a:r>
            <a:endParaRPr lang="zh-CN" altLang="en-US" sz="2400" dirty="0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3FB9197C-0567-408D-B8D9-23EFE685E0D5}"/>
              </a:ext>
            </a:extLst>
          </p:cNvPr>
          <p:cNvSpPr/>
          <p:nvPr/>
        </p:nvSpPr>
        <p:spPr bwMode="auto">
          <a:xfrm>
            <a:off x="7017298" y="459434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5" name="任意多边形: 形状 37">
            <a:extLst>
              <a:ext uri="{FF2B5EF4-FFF2-40B4-BE49-F238E27FC236}">
                <a16:creationId xmlns:a16="http://schemas.microsoft.com/office/drawing/2014/main" id="{5BEB8350-77F2-4F80-8BCA-405C2576E76B}"/>
              </a:ext>
            </a:extLst>
          </p:cNvPr>
          <p:cNvSpPr/>
          <p:nvPr/>
        </p:nvSpPr>
        <p:spPr bwMode="auto">
          <a:xfrm>
            <a:off x="5749560" y="5102680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8" name="文本占位符 9">
            <a:extLst>
              <a:ext uri="{FF2B5EF4-FFF2-40B4-BE49-F238E27FC236}">
                <a16:creationId xmlns:a16="http://schemas.microsoft.com/office/drawing/2014/main" id="{EC10B824-EEF4-4E25-96B5-B3FD74FFDE34}"/>
              </a:ext>
            </a:extLst>
          </p:cNvPr>
          <p:cNvSpPr txBox="1"/>
          <p:nvPr/>
        </p:nvSpPr>
        <p:spPr>
          <a:xfrm>
            <a:off x="5064419" y="5781159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UV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统计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39" name="文本占位符 9">
            <a:extLst>
              <a:ext uri="{FF2B5EF4-FFF2-40B4-BE49-F238E27FC236}">
                <a16:creationId xmlns:a16="http://schemas.microsoft.com/office/drawing/2014/main" id="{A8BFE677-0612-4557-B998-4DFE50F250B5}"/>
              </a:ext>
            </a:extLst>
          </p:cNvPr>
          <p:cNvSpPr txBox="1"/>
          <p:nvPr/>
        </p:nvSpPr>
        <p:spPr>
          <a:xfrm>
            <a:off x="5095317" y="5922111"/>
            <a:ext cx="4454877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HyperLogLog</a:t>
            </a:r>
            <a:r>
              <a:rPr lang="zh-CN" altLang="en-US" sz="1200"/>
              <a:t>的统计功能</a:t>
            </a:r>
            <a:endParaRPr lang="zh-CN" altLang="en-US" sz="1200" dirty="0"/>
          </a:p>
        </p:txBody>
      </p:sp>
      <p:sp>
        <p:nvSpPr>
          <p:cNvPr id="140" name="文本占位符 9">
            <a:extLst>
              <a:ext uri="{FF2B5EF4-FFF2-40B4-BE49-F238E27FC236}">
                <a16:creationId xmlns:a16="http://schemas.microsoft.com/office/drawing/2014/main" id="{E096D591-06C1-49DD-8026-72A558DE647B}"/>
              </a:ext>
            </a:extLst>
          </p:cNvPr>
          <p:cNvSpPr txBox="1"/>
          <p:nvPr/>
        </p:nvSpPr>
        <p:spPr>
          <a:xfrm>
            <a:off x="5611525" y="118876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短信登录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41" name="文本占位符 9">
            <a:extLst>
              <a:ext uri="{FF2B5EF4-FFF2-40B4-BE49-F238E27FC236}">
                <a16:creationId xmlns:a16="http://schemas.microsoft.com/office/drawing/2014/main" id="{C630E4A7-36CC-4339-9FAA-C6815EAA293C}"/>
              </a:ext>
            </a:extLst>
          </p:cNvPr>
          <p:cNvSpPr txBox="1"/>
          <p:nvPr/>
        </p:nvSpPr>
        <p:spPr>
          <a:xfrm>
            <a:off x="5515240" y="1366523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/>
              <a:t>Redis</a:t>
            </a:r>
            <a:r>
              <a:rPr lang="zh-CN" altLang="en-US" sz="1200"/>
              <a:t>的共享</a:t>
            </a:r>
            <a:r>
              <a:rPr lang="en-US" altLang="zh-CN" sz="1200"/>
              <a:t>session</a:t>
            </a:r>
            <a:r>
              <a:rPr lang="zh-CN" altLang="en-US" sz="1200"/>
              <a:t>应用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4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6906">
        <p14:ripple/>
      </p:transition>
    </mc:Choice>
    <mc:Fallback xmlns="">
      <p:transition spd="slow" advTm="16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113" grpId="0" animBg="1"/>
      <p:bldP spid="114" grpId="0" animBg="1"/>
      <p:bldP spid="121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4" grpId="0" animBg="1"/>
      <p:bldP spid="135" grpId="0" animBg="1"/>
      <p:bldP spid="138" grpId="0"/>
      <p:bldP spid="139" grpId="0"/>
      <p:bldP spid="140" grpId="0"/>
      <p:bldP spid="141" grpId="0"/>
    </p:bldLst>
  </p:timing>
  <p:extLst>
    <p:ext uri="{3A86A75C-4F4B-4683-9AE1-C65F6400EC91}">
      <p14:laserTraceLst xmlns:p14="http://schemas.microsoft.com/office/powerpoint/2010/main">
        <p14:tracePtLst>
          <p14:tracePt t="7590" x="2757488" y="6694488"/>
          <p14:tracePt t="7597" x="2787650" y="6515100"/>
          <p14:tracePt t="7604" x="2787650" y="6440488"/>
          <p14:tracePt t="7612" x="2787650" y="6335713"/>
          <p14:tracePt t="7620" x="2801938" y="6186488"/>
          <p14:tracePt t="7627" x="2832100" y="6008688"/>
          <p14:tracePt t="7635" x="2862263" y="5873750"/>
          <p14:tracePt t="7644" x="2906713" y="5649913"/>
          <p14:tracePt t="7650" x="2936875" y="5472113"/>
          <p14:tracePt t="7657" x="2981325" y="5292725"/>
          <p14:tracePt t="7665" x="2981325" y="5232400"/>
          <p14:tracePt t="7672" x="3040063" y="5068888"/>
          <p14:tracePt t="7680" x="3055938" y="4889500"/>
          <p14:tracePt t="7687" x="3084513" y="4740275"/>
          <p14:tracePt t="7695" x="3084513" y="4681538"/>
          <p14:tracePt t="7702" x="3084513" y="4651375"/>
          <p14:tracePt t="7710" x="3084513" y="4637088"/>
          <p14:tracePt t="7927" x="3084513" y="4621213"/>
          <p14:tracePt t="7936" x="3100388" y="4606925"/>
          <p14:tracePt t="7942" x="3114675" y="4592638"/>
          <p14:tracePt t="7950" x="3114675" y="4576763"/>
          <p14:tracePt t="7957" x="3130550" y="4562475"/>
          <p14:tracePt t="7965" x="3189288" y="4518025"/>
          <p14:tracePt t="7973" x="3219450" y="4487863"/>
          <p14:tracePt t="7980" x="3308350" y="4427538"/>
          <p14:tracePt t="7987" x="3368675" y="4413250"/>
          <p14:tracePt t="7994" x="3398838" y="4397375"/>
          <p14:tracePt t="8003" x="3427413" y="4368800"/>
          <p14:tracePt t="8010" x="3443288" y="4352925"/>
          <p14:tracePt t="8018" x="3502025" y="4338638"/>
          <p14:tracePt t="8025" x="3517900" y="4338638"/>
          <p14:tracePt t="8032" x="3562350" y="4322763"/>
          <p14:tracePt t="8040" x="3576638" y="4322763"/>
          <p14:tracePt t="8047" x="3592513" y="4308475"/>
          <p14:tracePt t="8055" x="3606800" y="4308475"/>
          <p14:tracePt t="8062" x="3636963" y="4294188"/>
          <p14:tracePt t="8070" x="3695700" y="4278313"/>
          <p14:tracePt t="8077" x="3741738" y="4264025"/>
          <p14:tracePt t="8085" x="3786188" y="4233863"/>
          <p14:tracePt t="8092" x="3830638" y="4219575"/>
          <p14:tracePt t="8100" x="3860800" y="4219575"/>
          <p14:tracePt t="8107" x="3889375" y="4203700"/>
          <p14:tracePt t="8115" x="3979863" y="4189413"/>
          <p14:tracePt t="8122" x="3994150" y="4175125"/>
          <p14:tracePt t="8130" x="3994150" y="4159250"/>
          <p14:tracePt t="8138" x="4010025" y="4159250"/>
          <p14:tracePt t="8145" x="4024313" y="4144963"/>
          <p14:tracePt t="8152" x="4038600" y="4144963"/>
          <p14:tracePt t="8160" x="4054475" y="4129088"/>
          <p14:tracePt t="8167" x="4068763" y="4129088"/>
          <p14:tracePt t="8175" x="4068763" y="4114800"/>
          <p14:tracePt t="8182" x="4084638" y="4114800"/>
          <p14:tracePt t="8190" x="4098925" y="4100513"/>
          <p14:tracePt t="8197" x="4129088" y="4100513"/>
          <p14:tracePt t="8204" x="4143375" y="4084638"/>
          <p14:tracePt t="8212" x="4157663" y="4084638"/>
          <p14:tracePt t="8220" x="4173538" y="4084638"/>
          <p14:tracePt t="8227" x="4187825" y="4084638"/>
          <p14:tracePt t="8234" x="4187825" y="4070350"/>
          <p14:tracePt t="8242" x="4203700" y="4070350"/>
          <p14:tracePt t="8393" x="4203700" y="4084638"/>
          <p14:tracePt t="8400" x="4203700" y="4100513"/>
          <p14:tracePt t="8407" x="4187825" y="4100513"/>
          <p14:tracePt t="8415" x="4187825" y="4114800"/>
          <p14:tracePt t="8422" x="4173538" y="4129088"/>
          <p14:tracePt t="8431" x="4157663" y="4144963"/>
          <p14:tracePt t="8437" x="4157663" y="4159250"/>
          <p14:tracePt t="8445" x="4143375" y="4159250"/>
          <p14:tracePt t="8452" x="4143375" y="4175125"/>
          <p14:tracePt t="8460" x="4129088" y="4189413"/>
          <p14:tracePt t="8467" x="4113213" y="4189413"/>
          <p14:tracePt t="8475" x="4113213" y="4203700"/>
          <p14:tracePt t="8483" x="4098925" y="4219575"/>
          <p14:tracePt t="8489" x="4098925" y="4233863"/>
          <p14:tracePt t="8498" x="4084638" y="4249738"/>
          <p14:tracePt t="8505" x="4068763" y="4264025"/>
          <p14:tracePt t="8520" x="4054475" y="4278313"/>
          <p14:tracePt t="8850" x="4084638" y="4278313"/>
          <p14:tracePt t="8857" x="4113213" y="4278313"/>
          <p14:tracePt t="8866" x="4129088" y="4278313"/>
          <p14:tracePt t="8872" x="4187825" y="4278313"/>
          <p14:tracePt t="8880" x="4262438" y="4278313"/>
          <p14:tracePt t="8887" x="4292600" y="4278313"/>
          <p14:tracePt t="8895" x="4352925" y="4278313"/>
          <p14:tracePt t="8902" x="4381500" y="4278313"/>
          <p14:tracePt t="8911" x="4397375" y="4278313"/>
          <p14:tracePt t="8917" x="4411663" y="4278313"/>
          <p14:tracePt t="8925" x="4425950" y="4278313"/>
          <p14:tracePt t="8933" x="4441825" y="4294188"/>
          <p14:tracePt t="8947" x="4456113" y="4294188"/>
          <p14:tracePt t="8963" x="4471988" y="4294188"/>
          <p14:tracePt t="9120" x="4486275" y="4308475"/>
          <p14:tracePt t="9127" x="4486275" y="4322763"/>
          <p14:tracePt t="9135" x="4500563" y="4338638"/>
          <p14:tracePt t="9142" x="4516438" y="4352925"/>
          <p14:tracePt t="9150" x="4530725" y="4383088"/>
          <p14:tracePt t="9157" x="4560888" y="4397375"/>
          <p14:tracePt t="9165" x="4649788" y="4443413"/>
          <p14:tracePt t="9173" x="4799013" y="4518025"/>
          <p14:tracePt t="9180" x="4889500" y="4562475"/>
          <p14:tracePt t="9187" x="4978400" y="4576763"/>
          <p14:tracePt t="9195" x="5186363" y="4637088"/>
          <p14:tracePt t="9202" x="5260975" y="4651375"/>
          <p14:tracePt t="9210" x="5454650" y="4711700"/>
          <p14:tracePt t="9218" x="5603875" y="4725988"/>
          <p14:tracePt t="9225" x="5619750" y="4725988"/>
          <p14:tracePt t="9232" x="5648325" y="4740275"/>
          <p14:tracePt t="9240" x="5664200" y="4740275"/>
          <p14:tracePt t="9307" x="5678488" y="4740275"/>
          <p14:tracePt t="9315" x="5678488" y="4725988"/>
          <p14:tracePt t="9322" x="5694363" y="4711700"/>
          <p14:tracePt t="9330" x="5708650" y="4695825"/>
          <p14:tracePt t="9338" x="5738813" y="4665663"/>
          <p14:tracePt t="9345" x="5753100" y="4651375"/>
          <p14:tracePt t="9352" x="5767388" y="4637088"/>
          <p14:tracePt t="9360" x="5797550" y="4606925"/>
          <p14:tracePt t="9367" x="5842000" y="4592638"/>
          <p14:tracePt t="9375" x="5946775" y="4502150"/>
          <p14:tracePt t="9382" x="6007100" y="4471988"/>
          <p14:tracePt t="9390" x="6096000" y="4427538"/>
          <p14:tracePt t="9397" x="6170613" y="4397375"/>
          <p14:tracePt t="9406" x="6259513" y="4368800"/>
          <p14:tracePt t="9412" x="6513513" y="4294188"/>
          <p14:tracePt t="9419" x="6618288" y="4264025"/>
          <p14:tracePt t="9434" x="6737350" y="4249738"/>
          <p14:tracePt t="9435" x="6945313" y="4219575"/>
          <p14:tracePt t="9442" x="7034213" y="4219575"/>
          <p14:tracePt t="9450" x="7080250" y="4219575"/>
          <p14:tracePt t="9458" x="7108825" y="4219575"/>
          <p14:tracePt t="9465" x="7154863" y="4219575"/>
          <p14:tracePt t="9472" x="7183438" y="4203700"/>
          <p14:tracePt t="9495" x="7199313" y="4203700"/>
          <p14:tracePt t="9525" x="7213600" y="4189413"/>
          <p14:tracePt t="9533" x="7229475" y="4189413"/>
          <p14:tracePt t="9547" x="7243763" y="4189413"/>
          <p14:tracePt t="9562" x="7258050" y="4189413"/>
          <p14:tracePt t="9570" x="7273925" y="4189413"/>
          <p14:tracePt t="9578" x="7288213" y="4189413"/>
          <p14:tracePt t="9585" x="7302500" y="4189413"/>
          <p14:tracePt t="9592" x="7318375" y="4189413"/>
          <p14:tracePt t="9600" x="7332663" y="4189413"/>
          <p14:tracePt t="9607" x="7377113" y="4189413"/>
          <p14:tracePt t="9615" x="7423150" y="4203700"/>
          <p14:tracePt t="9622" x="7451725" y="4203700"/>
          <p14:tracePt t="9630" x="7467600" y="4219575"/>
          <p14:tracePt t="9637" x="7497763" y="4219575"/>
          <p14:tracePt t="9645" x="7526338" y="4219575"/>
          <p14:tracePt t="9653" x="7570788" y="4219575"/>
          <p14:tracePt t="9659" x="7586663" y="4219575"/>
          <p14:tracePt t="9667" x="7631113" y="4233863"/>
          <p14:tracePt t="9674" x="7645400" y="4233863"/>
          <p14:tracePt t="9682" x="7675563" y="4233863"/>
          <p14:tracePt t="9690" x="7691438" y="4249738"/>
          <p14:tracePt t="9698" x="7705725" y="4249738"/>
          <p14:tracePt t="9705" x="7720013" y="4249738"/>
          <p14:tracePt t="9720" x="7735888" y="4249738"/>
          <p14:tracePt t="9727" x="7750175" y="4249738"/>
          <p14:tracePt t="9735" x="7766050" y="4249738"/>
          <p14:tracePt t="9772" x="7780338" y="4249738"/>
          <p14:tracePt t="9795" x="7794625" y="4249738"/>
          <p14:tracePt t="10140" x="7794625" y="4264025"/>
          <p14:tracePt t="10147" x="7794625" y="4294188"/>
          <p14:tracePt t="10155" x="7780338" y="4352925"/>
          <p14:tracePt t="10162" x="7766050" y="4368800"/>
          <p14:tracePt t="10170" x="7720013" y="4443413"/>
          <p14:tracePt t="10178" x="7691438" y="4502150"/>
          <p14:tracePt t="10185" x="7645400" y="4606925"/>
          <p14:tracePt t="10192" x="7570788" y="4695825"/>
          <p14:tracePt t="10200" x="7437438" y="4860925"/>
          <p14:tracePt t="10207" x="7318375" y="4979988"/>
          <p14:tracePt t="10215" x="7288213" y="5024438"/>
          <p14:tracePt t="10222" x="7154863" y="5173663"/>
          <p14:tracePt t="10230" x="6989763" y="5292725"/>
          <p14:tracePt t="10237" x="6900863" y="5397500"/>
          <p14:tracePt t="10245" x="6737350" y="5530850"/>
          <p14:tracePt t="10253" x="6618288" y="5621338"/>
          <p14:tracePt t="10259" x="6483350" y="5724525"/>
          <p14:tracePt t="10267" x="6469063" y="5740400"/>
          <p14:tracePt t="10275" x="6350000" y="5843588"/>
          <p14:tracePt t="10282" x="6259513" y="5918200"/>
          <p14:tracePt t="10290" x="6170613" y="5978525"/>
          <p14:tracePt t="10298" x="6035675" y="6083300"/>
          <p14:tracePt t="10305" x="5916613" y="6186488"/>
          <p14:tracePt t="10313" x="5753100" y="6291263"/>
          <p14:tracePt t="10320" x="5722938" y="6321425"/>
          <p14:tracePt t="10327" x="5559425" y="6426200"/>
          <p14:tracePt t="10335" x="5395913" y="6559550"/>
          <p14:tracePt t="10342" x="5305425" y="6589713"/>
          <p14:tracePt t="10350" x="5216525" y="6664325"/>
          <p14:tracePt t="10357" x="5097463" y="6708775"/>
          <p14:tracePt t="10365" x="5008563" y="6753225"/>
          <p14:tracePt t="10373" x="4992688" y="6769100"/>
          <p14:tracePt t="10379" x="4948238" y="6797675"/>
          <p14:tracePt t="10387" x="4889500" y="6843713"/>
          <p14:tracePt t="11258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Redis</a:t>
            </a:r>
            <a:r>
              <a:rPr lang="zh-CN" altLang="en-US">
                <a:solidFill>
                  <a:srgbClr val="AD2A26"/>
                </a:solidFill>
              </a:rPr>
              <a:t>实现共享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登录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882721" y="21894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AD2A26"/>
                </a:solidFill>
              </a:rPr>
              <a:t>HyperLogLog</a:t>
            </a:r>
            <a:r>
              <a:rPr lang="zh-CN" altLang="en-US" sz="1800">
                <a:solidFill>
                  <a:srgbClr val="AD2A26"/>
                </a:solidFill>
              </a:rPr>
              <a:t>用法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882721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实现</a:t>
            </a:r>
            <a:r>
              <a:rPr lang="en-US" altLang="zh-CN"/>
              <a:t>UV</a:t>
            </a:r>
            <a:r>
              <a:rPr lang="zh-CN" altLang="en-US"/>
              <a:t>统计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310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HyperLogLog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zh-CN" altLang="en-US"/>
              <a:t>首先我们搞懂两个概念：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UV</a:t>
            </a:r>
            <a:r>
              <a:rPr lang="zh-CN" altLang="en-US" b="1"/>
              <a:t>：</a:t>
            </a:r>
            <a:r>
              <a:rPr lang="zh-CN" altLang="en-US"/>
              <a:t>全称</a:t>
            </a:r>
            <a:r>
              <a:rPr lang="en-US" altLang="zh-CN" b="1"/>
              <a:t>U</a:t>
            </a:r>
            <a:r>
              <a:rPr lang="en-US" altLang="zh-CN"/>
              <a:t>nique </a:t>
            </a:r>
            <a:r>
              <a:rPr lang="en-US" altLang="zh-CN" b="1"/>
              <a:t>V</a:t>
            </a:r>
            <a:r>
              <a:rPr lang="en-US" altLang="zh-CN"/>
              <a:t>isitor</a:t>
            </a:r>
            <a:r>
              <a:rPr lang="zh-CN" altLang="en-US"/>
              <a:t>，也叫独立访客量，是指通过互联网访问、浏览这个网页的自然人。</a:t>
            </a:r>
            <a:r>
              <a:rPr lang="en-US" altLang="zh-CN"/>
              <a:t>1</a:t>
            </a:r>
            <a:r>
              <a:rPr lang="zh-CN" altLang="en-US"/>
              <a:t>天内同一个用户多次访问该网站，只记录</a:t>
            </a:r>
            <a:r>
              <a:rPr lang="en-US" altLang="zh-CN"/>
              <a:t>1</a:t>
            </a:r>
            <a:r>
              <a:rPr lang="zh-CN" altLang="en-US"/>
              <a:t>次。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PV</a:t>
            </a:r>
            <a:r>
              <a:rPr lang="zh-CN" altLang="en-US" b="1"/>
              <a:t>：</a:t>
            </a:r>
            <a:r>
              <a:rPr lang="zh-CN" altLang="en-US"/>
              <a:t>全称</a:t>
            </a:r>
            <a:r>
              <a:rPr lang="en-US" altLang="zh-CN" b="1"/>
              <a:t>P</a:t>
            </a:r>
            <a:r>
              <a:rPr lang="en-US" altLang="zh-CN"/>
              <a:t>age </a:t>
            </a:r>
            <a:r>
              <a:rPr lang="en-US" altLang="zh-CN" b="1"/>
              <a:t>V</a:t>
            </a:r>
            <a:r>
              <a:rPr lang="en-US" altLang="zh-CN"/>
              <a:t>iew</a:t>
            </a:r>
            <a:r>
              <a:rPr lang="zh-CN" altLang="en-US"/>
              <a:t>，也叫页面访问量或点击量，用户每访问网站的一个页面，记录</a:t>
            </a:r>
            <a:r>
              <a:rPr lang="en-US" altLang="zh-CN"/>
              <a:t>1</a:t>
            </a:r>
            <a:r>
              <a:rPr lang="zh-CN" altLang="en-US"/>
              <a:t>次</a:t>
            </a:r>
            <a:r>
              <a:rPr lang="en-US" altLang="zh-CN"/>
              <a:t>PV</a:t>
            </a:r>
            <a:r>
              <a:rPr lang="zh-CN" altLang="en-US"/>
              <a:t>，用户多次打开页面，则记录多次</a:t>
            </a:r>
            <a:r>
              <a:rPr lang="en-US" altLang="zh-CN"/>
              <a:t>PV</a:t>
            </a:r>
            <a:r>
              <a:rPr lang="zh-CN" altLang="en-US"/>
              <a:t>。往往用来衡量网站的流量。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UV</a:t>
            </a:r>
            <a:r>
              <a:rPr lang="zh-CN" altLang="en-US"/>
              <a:t>统计在服务端做会比较麻烦，因为要判断该用户是否已经统计过了，需要将统计过的用户信息保存。但是如果每个访问的用户都保存到</a:t>
            </a:r>
            <a:r>
              <a:rPr lang="en-US" altLang="zh-CN"/>
              <a:t>Redis</a:t>
            </a:r>
            <a:r>
              <a:rPr lang="zh-CN" altLang="en-US"/>
              <a:t>中，数据量会非常恐怖。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84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HyperLogLog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en-US" altLang="zh-CN"/>
              <a:t>Hyperloglog(HLL)</a:t>
            </a:r>
            <a:r>
              <a:rPr lang="zh-CN" altLang="en-US"/>
              <a:t>是从</a:t>
            </a:r>
            <a:r>
              <a:rPr lang="en-US" altLang="zh-CN"/>
              <a:t>Loglog</a:t>
            </a:r>
            <a:r>
              <a:rPr lang="zh-CN" altLang="en-US"/>
              <a:t>算法派生的概率算法，用于确定非常大的集合的基数，而不需要存储其所有值。相关算法原理大家可以参考：</a:t>
            </a:r>
            <a:r>
              <a:rPr lang="en-US" altLang="zh-CN">
                <a:hlinkClick r:id="rId2"/>
              </a:rPr>
              <a:t>https://juejin.cn/post/6844903785744056333#heading-0</a:t>
            </a:r>
            <a:endParaRPr lang="en-US" altLang="zh-CN"/>
          </a:p>
          <a:p>
            <a:r>
              <a:rPr lang="en-US" altLang="zh-CN"/>
              <a:t>Redis</a:t>
            </a:r>
            <a:r>
              <a:rPr lang="zh-CN" altLang="en-US"/>
              <a:t>中的</a:t>
            </a:r>
            <a:r>
              <a:rPr lang="en-US" altLang="zh-CN"/>
              <a:t>HLL</a:t>
            </a:r>
            <a:r>
              <a:rPr lang="zh-CN" altLang="en-US"/>
              <a:t>是基于</a:t>
            </a:r>
            <a:r>
              <a:rPr lang="en-US" altLang="zh-CN"/>
              <a:t>string</a:t>
            </a:r>
            <a:r>
              <a:rPr lang="zh-CN" altLang="en-US"/>
              <a:t>结构实现的，单个</a:t>
            </a:r>
            <a:r>
              <a:rPr lang="en-US" altLang="zh-CN"/>
              <a:t>HLL</a:t>
            </a:r>
            <a:r>
              <a:rPr lang="zh-CN" altLang="en-US"/>
              <a:t>的内存永远小于</a:t>
            </a:r>
            <a:r>
              <a:rPr lang="en-US" altLang="zh-CN"/>
              <a:t>16kb</a:t>
            </a:r>
            <a:r>
              <a:rPr lang="zh-CN" altLang="en-US"/>
              <a:t>，内存占用低的令人发指！作为代价，其测量结果是概率性的，有小于</a:t>
            </a:r>
            <a:r>
              <a:rPr lang="en-US" altLang="zh-CN"/>
              <a:t>0.81</a:t>
            </a:r>
            <a:r>
              <a:rPr lang="zh-CN" altLang="en-US"/>
              <a:t>％的误差。不过对于</a:t>
            </a:r>
            <a:r>
              <a:rPr lang="en-US" altLang="zh-CN"/>
              <a:t>UV</a:t>
            </a:r>
            <a:r>
              <a:rPr lang="zh-CN" altLang="en-US"/>
              <a:t>统计来说，这完全可以忽略。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BAC602-8EBF-40E6-9FD0-8A22611B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68" y="3381881"/>
            <a:ext cx="8695173" cy="29644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88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882721" y="21894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49504F"/>
                </a:solidFill>
              </a:rPr>
              <a:t>HyperLogLog</a:t>
            </a:r>
            <a:r>
              <a:rPr lang="zh-CN" altLang="en-US" sz="1800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882721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实现</a:t>
            </a:r>
            <a:r>
              <a:rPr lang="en-US" altLang="zh-CN">
                <a:solidFill>
                  <a:srgbClr val="AD2A26"/>
                </a:solidFill>
              </a:rPr>
              <a:t>UV</a:t>
            </a:r>
            <a:r>
              <a:rPr lang="zh-CN" altLang="en-US">
                <a:solidFill>
                  <a:srgbClr val="AD2A26"/>
                </a:solidFill>
              </a:rPr>
              <a:t>统计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实现</a:t>
            </a:r>
            <a:r>
              <a:rPr lang="en-US" altLang="zh-CN">
                <a:solidFill>
                  <a:srgbClr val="AD2A26"/>
                </a:solidFill>
              </a:rPr>
              <a:t>UV</a:t>
            </a:r>
            <a:r>
              <a:rPr lang="zh-CN" altLang="en-US">
                <a:solidFill>
                  <a:srgbClr val="AD2A26"/>
                </a:solidFill>
              </a:rPr>
              <a:t>统计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zh-CN" altLang="en-US"/>
              <a:t>我们直接利用单元测试，向</a:t>
            </a:r>
            <a:r>
              <a:rPr lang="en-US" altLang="zh-CN"/>
              <a:t>HyperLogLog</a:t>
            </a:r>
            <a:r>
              <a:rPr lang="zh-CN" altLang="en-US"/>
              <a:t>中添加</a:t>
            </a:r>
            <a:r>
              <a:rPr lang="en-US" altLang="zh-CN"/>
              <a:t>100</a:t>
            </a:r>
            <a:r>
              <a:rPr lang="zh-CN" altLang="en-US"/>
              <a:t>万条数据，看看内存占用和统计效果如何：</a:t>
            </a:r>
            <a:endParaRPr lang="en-US" altLang="zh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D09D87-03A6-40E1-97E0-10A116A44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338" y="2149720"/>
            <a:ext cx="9396248" cy="3893374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testHyperLogLog()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准备数组，装用户数据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String[] users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1000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数组角标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int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index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int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i &lt;=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1000000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i++) {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赋值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users[index++]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"user_"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i;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每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1000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条发送一次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(i %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1000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index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stringRedisTemplate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.opsForHyperLogLog().add(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"hll1"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users);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统计数量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Long size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stringRedisTemplate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.opsForHyperLogLog().size(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"hll1"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System.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"size = "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size);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81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063E37-3EEA-4B9D-AE2E-99D260D9CF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的作用：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做海量数据的统计工作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的优点：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内存占用极低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性能非常好</a:t>
            </a:r>
          </a:p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的缺点：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有一定的误差</a:t>
            </a:r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642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466DA30-032D-4BC9-BABB-B526BE206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80" b="98532" l="4262" r="90000">
                        <a14:foregroundMark x1="49508" y1="31866" x2="49508" y2="31866"/>
                        <a14:foregroundMark x1="51311" y1="31237" x2="51639" y2="32495"/>
                        <a14:foregroundMark x1="51803" y1="29979" x2="54262" y2="35639"/>
                        <a14:foregroundMark x1="61639" y1="40252" x2="62459" y2="39203"/>
                        <a14:foregroundMark x1="70164" y1="8595" x2="76230" y2="6289"/>
                        <a14:foregroundMark x1="42131" y1="91824" x2="42951" y2="96436"/>
                        <a14:foregroundMark x1="18197" y1="97694" x2="12787" y2="98742"/>
                        <a14:foregroundMark x1="4262" y1="87841" x2="4590" y2="8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16" y="3673576"/>
            <a:ext cx="1469107" cy="1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A26"/>
                </a:solidFill>
              </a:rPr>
              <a:t>Pipeline</a:t>
            </a:r>
            <a:r>
              <a:rPr lang="zh-CN" altLang="en-US" sz="2000">
                <a:solidFill>
                  <a:srgbClr val="AD2A26"/>
                </a:solidFill>
              </a:rPr>
              <a:t>导入数据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如果要导入大量数据到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Redis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中，可以有多种方式：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Open Sans" panose="020B0606030504020204" pitchFamily="34" charset="0"/>
              </a:rPr>
              <a:t>每次一条，</a:t>
            </a:r>
            <a:r>
              <a:rPr lang="en-US" altLang="zh-CN">
                <a:latin typeface="Open Sans" panose="020B0606030504020204" pitchFamily="34" charset="0"/>
              </a:rPr>
              <a:t>for</a:t>
            </a:r>
            <a:r>
              <a:rPr lang="zh-CN" altLang="en-US">
                <a:latin typeface="Open Sans" panose="020B0606030504020204" pitchFamily="34" charset="0"/>
              </a:rPr>
              <a:t>循环写入</a:t>
            </a:r>
            <a:endParaRPr lang="en-US" altLang="zh-CN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Open Sans" panose="020B0606030504020204" pitchFamily="34" charset="0"/>
              </a:rPr>
              <a:t>每次多条，批量写入</a:t>
            </a:r>
            <a:endParaRPr lang="en-US" altLang="zh-CN">
              <a:latin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A949E8-9209-49F5-BE45-617E684BF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4" y="3673576"/>
            <a:ext cx="2264790" cy="226479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4492944-D5DE-4586-8D0B-910D30AE3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932" y="3805517"/>
            <a:ext cx="2264790" cy="226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F800BCA-487C-4A7A-894E-8BF64330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56" b="98333" l="10000" r="90000">
                        <a14:foregroundMark x1="36800" y1="5556" x2="36800" y2="5556"/>
                        <a14:foregroundMark x1="71600" y1="61111" x2="71600" y2="61111"/>
                        <a14:foregroundMark x1="31200" y1="96111" x2="31200" y2="96111"/>
                        <a14:foregroundMark x1="50400" y1="98333" x2="50400" y2="98333"/>
                        <a14:foregroundMark x1="42000" y1="98333" x2="42000" y2="9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86" y="4822369"/>
            <a:ext cx="2074768" cy="14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54648 0.0041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18" y="20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52266 0.0041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54219 0.0074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09" y="37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52031 0.00416 " pathEditMode="relative" rAng="0" ptsTypes="AA">
                                      <p:cBhvr>
                                        <p:cTn id="38" dur="19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1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实现共享</a:t>
            </a:r>
            <a:r>
              <a:rPr lang="en-US" altLang="zh-CN"/>
              <a:t>session</a:t>
            </a:r>
            <a:r>
              <a:rPr lang="zh-CN" altLang="en-US"/>
              <a:t>登录</a:t>
            </a:r>
            <a:endParaRPr lang="en-US" altLang="zh-CN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44F2E6B-8CB5-423E-919A-ED81074256CA}"/>
              </a:ext>
            </a:extLst>
          </p:cNvPr>
          <p:cNvSpPr/>
          <p:nvPr/>
        </p:nvSpPr>
        <p:spPr>
          <a:xfrm>
            <a:off x="7602457" y="1478365"/>
            <a:ext cx="3585411" cy="5030719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短信验证码登录、注册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56FAA0B-1092-4F47-8AA8-CE25ED94940D}"/>
              </a:ext>
            </a:extLst>
          </p:cNvPr>
          <p:cNvSpPr/>
          <p:nvPr/>
        </p:nvSpPr>
        <p:spPr>
          <a:xfrm>
            <a:off x="1108655" y="1478365"/>
            <a:ext cx="2646758" cy="503071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发送短信验证码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EF3549-0F80-446D-A718-9474F1E7C61E}"/>
              </a:ext>
            </a:extLst>
          </p:cNvPr>
          <p:cNvSpPr/>
          <p:nvPr/>
        </p:nvSpPr>
        <p:spPr>
          <a:xfrm>
            <a:off x="2046642" y="181287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E2B67B1-D61E-4C7D-A5E8-C7F71303DEE8}"/>
              </a:ext>
            </a:extLst>
          </p:cNvPr>
          <p:cNvSpPr/>
          <p:nvPr/>
        </p:nvSpPr>
        <p:spPr>
          <a:xfrm>
            <a:off x="1892236" y="238068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49504F"/>
                </a:solidFill>
              </a:rPr>
              <a:t>提交</a:t>
            </a:r>
            <a:endParaRPr lang="en-US" altLang="zh-CN" sz="1050" dirty="0">
              <a:solidFill>
                <a:srgbClr val="49504F"/>
              </a:solidFill>
            </a:endParaRPr>
          </a:p>
          <a:p>
            <a:pPr algn="ctr"/>
            <a:r>
              <a:rPr lang="zh-CN" altLang="en-US" sz="1050" dirty="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087C676-5031-4412-8B02-7CEE90A01CFB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2252344" y="2047076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8ACDC7-FF1A-497D-AA5D-88B2299D31C9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2257158" y="2780795"/>
            <a:ext cx="1" cy="35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A9D1981-65EA-4893-A374-0A442AB4EF20}"/>
              </a:ext>
            </a:extLst>
          </p:cNvPr>
          <p:cNvSpPr/>
          <p:nvPr/>
        </p:nvSpPr>
        <p:spPr>
          <a:xfrm>
            <a:off x="1892235" y="39684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生成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E5393B53-6A66-480E-BB8D-9CB2C554079B}"/>
              </a:ext>
            </a:extLst>
          </p:cNvPr>
          <p:cNvSpPr/>
          <p:nvPr/>
        </p:nvSpPr>
        <p:spPr>
          <a:xfrm>
            <a:off x="1682514" y="3130901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DE1DF41-7D8A-4BF8-B613-B3A20585E153}"/>
              </a:ext>
            </a:extLst>
          </p:cNvPr>
          <p:cNvCxnSpPr>
            <a:stCxn id="17" idx="3"/>
            <a:endCxn id="13" idx="3"/>
          </p:cNvCxnSpPr>
          <p:nvPr/>
        </p:nvCxnSpPr>
        <p:spPr>
          <a:xfrm flipH="1" flipV="1">
            <a:off x="2622079" y="2580740"/>
            <a:ext cx="209725" cy="773342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8636F30-1CC7-4E23-92DC-6FA9899F995A}"/>
              </a:ext>
            </a:extLst>
          </p:cNvPr>
          <p:cNvSpPr txBox="1"/>
          <p:nvPr/>
        </p:nvSpPr>
        <p:spPr>
          <a:xfrm>
            <a:off x="2987002" y="290014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F538EF9-EF7B-4C61-ABFB-B785CFF51AD7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 flipH="1">
            <a:off x="2257157" y="3577263"/>
            <a:ext cx="2" cy="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51D11AD-7F95-4112-A5FE-753479DDEDC9}"/>
              </a:ext>
            </a:extLst>
          </p:cNvPr>
          <p:cNvSpPr txBox="1"/>
          <p:nvPr/>
        </p:nvSpPr>
        <p:spPr>
          <a:xfrm>
            <a:off x="2257156" y="3633543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0B2C1F1-DEA1-4FA2-BB15-AB92D48DB7AA}"/>
              </a:ext>
            </a:extLst>
          </p:cNvPr>
          <p:cNvSpPr/>
          <p:nvPr/>
        </p:nvSpPr>
        <p:spPr>
          <a:xfrm>
            <a:off x="1831755" y="4718112"/>
            <a:ext cx="84899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保存验证码</a:t>
            </a:r>
            <a:endParaRPr lang="en-US" altLang="zh-CN" sz="1050">
              <a:solidFill>
                <a:schemeClr val="bg1"/>
              </a:solidFill>
            </a:endParaRPr>
          </a:p>
          <a:p>
            <a:r>
              <a:rPr lang="zh-CN" altLang="en-US" sz="1050">
                <a:solidFill>
                  <a:schemeClr val="bg1"/>
                </a:solidFill>
              </a:rPr>
              <a:t> 到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974840A-DA6D-4436-A689-933A6721D0C5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256252" y="4368512"/>
            <a:ext cx="905" cy="34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B15CD5B-3A56-40FA-B715-086516ECEB09}"/>
              </a:ext>
            </a:extLst>
          </p:cNvPr>
          <p:cNvSpPr/>
          <p:nvPr/>
        </p:nvSpPr>
        <p:spPr>
          <a:xfrm>
            <a:off x="1892234" y="54635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发送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1A1B010-9824-47F1-BF57-BEE9CCFBF7F4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256252" y="5118222"/>
            <a:ext cx="904" cy="34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8346458D-B311-40E0-A686-9774F6AEDBD4}"/>
              </a:ext>
            </a:extLst>
          </p:cNvPr>
          <p:cNvSpPr/>
          <p:nvPr/>
        </p:nvSpPr>
        <p:spPr>
          <a:xfrm>
            <a:off x="2046641" y="614555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CFF77F3-5ED0-41AD-AEAD-70831BA3CA5D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2252343" y="5863612"/>
            <a:ext cx="4813" cy="2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89ED3C6B-2544-499D-BEE0-A146216D8991}"/>
              </a:ext>
            </a:extLst>
          </p:cNvPr>
          <p:cNvSpPr/>
          <p:nvPr/>
        </p:nvSpPr>
        <p:spPr>
          <a:xfrm>
            <a:off x="8192413" y="1798339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FB18758-50A0-4166-BCF1-DD7C13AA0BA9}"/>
              </a:ext>
            </a:extLst>
          </p:cNvPr>
          <p:cNvSpPr/>
          <p:nvPr/>
        </p:nvSpPr>
        <p:spPr>
          <a:xfrm>
            <a:off x="8038007" y="236615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提交手机号和验证码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62CB5B5-A07F-492D-94C2-CD841D863CC1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8398115" y="2032543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A462E05-9D2B-4119-B102-B299FB79A2D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8402929" y="2766262"/>
            <a:ext cx="1" cy="3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菱形 32">
            <a:extLst>
              <a:ext uri="{FF2B5EF4-FFF2-40B4-BE49-F238E27FC236}">
                <a16:creationId xmlns:a16="http://schemas.microsoft.com/office/drawing/2014/main" id="{83C38D3B-A75A-479F-98A0-F88987B962D5}"/>
              </a:ext>
            </a:extLst>
          </p:cNvPr>
          <p:cNvSpPr/>
          <p:nvPr/>
        </p:nvSpPr>
        <p:spPr>
          <a:xfrm>
            <a:off x="7828285" y="3080274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5E752528-6C7C-4799-B4C7-BD54C7F4B580}"/>
              </a:ext>
            </a:extLst>
          </p:cNvPr>
          <p:cNvCxnSpPr>
            <a:stCxn id="33" idx="3"/>
            <a:endCxn id="30" idx="3"/>
          </p:cNvCxnSpPr>
          <p:nvPr/>
        </p:nvCxnSpPr>
        <p:spPr>
          <a:xfrm flipH="1" flipV="1">
            <a:off x="8767850" y="2566207"/>
            <a:ext cx="209725" cy="737248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6D02413-535A-41F4-895D-BBA3D65F6946}"/>
              </a:ext>
            </a:extLst>
          </p:cNvPr>
          <p:cNvSpPr txBox="1"/>
          <p:nvPr/>
        </p:nvSpPr>
        <p:spPr>
          <a:xfrm>
            <a:off x="9132773" y="288561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1986366-0C96-41B3-B109-6C2D986E1719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 flipH="1">
            <a:off x="8398113" y="3526636"/>
            <a:ext cx="4817" cy="34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4BD6336-E475-49F5-8BA1-449C3CBCB57D}"/>
              </a:ext>
            </a:extLst>
          </p:cNvPr>
          <p:cNvSpPr txBox="1"/>
          <p:nvPr/>
        </p:nvSpPr>
        <p:spPr>
          <a:xfrm>
            <a:off x="8398112" y="3584821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C17B6D3-347F-49CD-BF82-4E22138A9601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>
            <a:off x="8398113" y="4273368"/>
            <a:ext cx="4817" cy="32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3340539-5EE1-4C7A-92F4-FB6E15146695}"/>
              </a:ext>
            </a:extLst>
          </p:cNvPr>
          <p:cNvSpPr/>
          <p:nvPr/>
        </p:nvSpPr>
        <p:spPr>
          <a:xfrm>
            <a:off x="7983857" y="5424908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8EE94F6-859D-4104-95D8-AC304FA0133F}"/>
              </a:ext>
            </a:extLst>
          </p:cNvPr>
          <p:cNvCxnSpPr>
            <a:cxnSpLocks/>
            <a:stCxn id="43" idx="2"/>
            <a:endCxn id="39" idx="0"/>
          </p:cNvCxnSpPr>
          <p:nvPr/>
        </p:nvCxnSpPr>
        <p:spPr>
          <a:xfrm flipH="1">
            <a:off x="8398112" y="5047295"/>
            <a:ext cx="4818" cy="3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197D4981-99C8-45DE-AED6-F2DDB8783F2B}"/>
              </a:ext>
            </a:extLst>
          </p:cNvPr>
          <p:cNvSpPr/>
          <p:nvPr/>
        </p:nvSpPr>
        <p:spPr>
          <a:xfrm>
            <a:off x="8192412" y="605883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F197865-D340-45AF-97C2-38F60BBA35B3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8398112" y="5825018"/>
            <a:ext cx="2" cy="23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菱形 42">
            <a:extLst>
              <a:ext uri="{FF2B5EF4-FFF2-40B4-BE49-F238E27FC236}">
                <a16:creationId xmlns:a16="http://schemas.microsoft.com/office/drawing/2014/main" id="{BA4659C2-3B19-4EF5-9EC9-D8E204D2C9DB}"/>
              </a:ext>
            </a:extLst>
          </p:cNvPr>
          <p:cNvSpPr/>
          <p:nvPr/>
        </p:nvSpPr>
        <p:spPr>
          <a:xfrm>
            <a:off x="7828285" y="4600933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DF303B7-A2CE-40C3-AB34-21E85082D308}"/>
              </a:ext>
            </a:extLst>
          </p:cNvPr>
          <p:cNvSpPr/>
          <p:nvPr/>
        </p:nvSpPr>
        <p:spPr>
          <a:xfrm>
            <a:off x="8033191" y="3873258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根据手机号查询用户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E1E06A3-E4B5-45E6-ACA3-A6EB14487C02}"/>
              </a:ext>
            </a:extLst>
          </p:cNvPr>
          <p:cNvSpPr txBox="1"/>
          <p:nvPr/>
        </p:nvSpPr>
        <p:spPr>
          <a:xfrm>
            <a:off x="8446481" y="511867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2508D98-188B-4B1B-A045-0479F8CDC669}"/>
              </a:ext>
            </a:extLst>
          </p:cNvPr>
          <p:cNvSpPr/>
          <p:nvPr/>
        </p:nvSpPr>
        <p:spPr>
          <a:xfrm>
            <a:off x="10131458" y="408982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创建新用户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5DDBC6F-40F5-4988-8A6A-7EC37DB753DF}"/>
              </a:ext>
            </a:extLst>
          </p:cNvPr>
          <p:cNvSpPr/>
          <p:nvPr/>
        </p:nvSpPr>
        <p:spPr>
          <a:xfrm>
            <a:off x="10138202" y="486563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到数据库</a:t>
            </a: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1A922ECC-E92A-489F-B2C3-A95BC1CA26A8}"/>
              </a:ext>
            </a:extLst>
          </p:cNvPr>
          <p:cNvCxnSpPr>
            <a:stCxn id="43" idx="3"/>
            <a:endCxn id="46" idx="1"/>
          </p:cNvCxnSpPr>
          <p:nvPr/>
        </p:nvCxnSpPr>
        <p:spPr>
          <a:xfrm flipV="1">
            <a:off x="8977575" y="4289883"/>
            <a:ext cx="1153883" cy="534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92334A6-FE54-4B3F-8DBF-125A2B2D110C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>
            <a:off x="10496380" y="4489938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865B833C-3F37-415B-B34B-1738674FE69C}"/>
              </a:ext>
            </a:extLst>
          </p:cNvPr>
          <p:cNvCxnSpPr>
            <a:stCxn id="47" idx="2"/>
            <a:endCxn id="39" idx="3"/>
          </p:cNvCxnSpPr>
          <p:nvPr/>
        </p:nvCxnSpPr>
        <p:spPr>
          <a:xfrm rot="5400000">
            <a:off x="9478136" y="4599974"/>
            <a:ext cx="359221" cy="1690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3F75BE5-724C-4324-B329-A61A2D30CEA6}"/>
              </a:ext>
            </a:extLst>
          </p:cNvPr>
          <p:cNvSpPr txBox="1"/>
          <p:nvPr/>
        </p:nvSpPr>
        <p:spPr>
          <a:xfrm>
            <a:off x="9061716" y="4650947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D479A0E-55B5-403C-91DA-0C2C7EA196A5}"/>
              </a:ext>
            </a:extLst>
          </p:cNvPr>
          <p:cNvSpPr txBox="1"/>
          <p:nvPr/>
        </p:nvSpPr>
        <p:spPr>
          <a:xfrm>
            <a:off x="1976421" y="4867421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</a:rPr>
              <a:t>Redis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BC737FF-AC3E-4431-A3E8-E9CC1B9C3BAE}"/>
              </a:ext>
            </a:extLst>
          </p:cNvPr>
          <p:cNvGrpSpPr/>
          <p:nvPr/>
        </p:nvGrpSpPr>
        <p:grpSpPr>
          <a:xfrm>
            <a:off x="4431627" y="3130901"/>
            <a:ext cx="2514439" cy="1044057"/>
            <a:chOff x="5197641" y="1056058"/>
            <a:chExt cx="782054" cy="615425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89BADE1D-BF12-4848-BB43-DEB6AF51778F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6756E6A1-FA24-480B-95DD-5AEF4F374A1A}"/>
                </a:ext>
              </a:extLst>
            </p:cNvPr>
            <p:cNvSpPr/>
            <p:nvPr/>
          </p:nvSpPr>
          <p:spPr>
            <a:xfrm>
              <a:off x="5197641" y="1056058"/>
              <a:ext cx="782053" cy="175716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key               value</a:t>
              </a:r>
              <a:endParaRPr lang="zh-CN" altLang="en-US" sz="110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26B8550-080E-471A-AF3C-88A6298DC2A1}"/>
              </a:ext>
            </a:extLst>
          </p:cNvPr>
          <p:cNvCxnSpPr>
            <a:cxnSpLocks/>
          </p:cNvCxnSpPr>
          <p:nvPr/>
        </p:nvCxnSpPr>
        <p:spPr>
          <a:xfrm flipH="1">
            <a:off x="6029902" y="3130901"/>
            <a:ext cx="1" cy="1044057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7834625-4141-4641-A694-B5B7942F4613}"/>
              </a:ext>
            </a:extLst>
          </p:cNvPr>
          <p:cNvSpPr txBox="1"/>
          <p:nvPr/>
        </p:nvSpPr>
        <p:spPr>
          <a:xfrm>
            <a:off x="5261085" y="2885611"/>
            <a:ext cx="655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BFF5B02-573E-45D0-BC46-AAD9ABF95F21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2712890" y="3597930"/>
            <a:ext cx="1776428" cy="1267702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A6103C42-662D-4384-8E86-2C596CBADFDE}"/>
              </a:ext>
            </a:extLst>
          </p:cNvPr>
          <p:cNvSpPr txBox="1"/>
          <p:nvPr/>
        </p:nvSpPr>
        <p:spPr>
          <a:xfrm>
            <a:off x="4489318" y="3470972"/>
            <a:ext cx="214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phone:13838411438   9527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86DABE1-C0D8-42E6-AA73-7511AD6A74DC}"/>
              </a:ext>
            </a:extLst>
          </p:cNvPr>
          <p:cNvSpPr txBox="1"/>
          <p:nvPr/>
        </p:nvSpPr>
        <p:spPr>
          <a:xfrm>
            <a:off x="2757799" y="4021652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存储验证码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4CA46EC-3F37-447B-9EDF-F7456A9E6A23}"/>
              </a:ext>
            </a:extLst>
          </p:cNvPr>
          <p:cNvCxnSpPr>
            <a:cxnSpLocks/>
          </p:cNvCxnSpPr>
          <p:nvPr/>
        </p:nvCxnSpPr>
        <p:spPr>
          <a:xfrm flipH="1">
            <a:off x="6629400" y="3303455"/>
            <a:ext cx="1177414" cy="22079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8BB786E8-079E-4374-AB74-50DC8F46BBF9}"/>
              </a:ext>
            </a:extLst>
          </p:cNvPr>
          <p:cNvSpPr txBox="1"/>
          <p:nvPr/>
        </p:nvSpPr>
        <p:spPr>
          <a:xfrm>
            <a:off x="6936314" y="2936126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读取验证码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6145950-355C-46C1-9C97-5C0F5F05E506}"/>
              </a:ext>
            </a:extLst>
          </p:cNvPr>
          <p:cNvSpPr txBox="1"/>
          <p:nvPr/>
        </p:nvSpPr>
        <p:spPr>
          <a:xfrm>
            <a:off x="7985328" y="5564868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49504F"/>
                </a:solidFill>
              </a:rPr>
              <a:t>Redis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3A6767D2-4C36-4B6F-AEC0-E4FDF0F8C281}"/>
              </a:ext>
            </a:extLst>
          </p:cNvPr>
          <p:cNvCxnSpPr>
            <a:cxnSpLocks/>
          </p:cNvCxnSpPr>
          <p:nvPr/>
        </p:nvCxnSpPr>
        <p:spPr>
          <a:xfrm flipH="1" flipV="1">
            <a:off x="5139703" y="4062748"/>
            <a:ext cx="2840086" cy="156221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3B8D981-260A-4C97-B234-69E9E789C2D9}"/>
              </a:ext>
            </a:extLst>
          </p:cNvPr>
          <p:cNvSpPr txBox="1"/>
          <p:nvPr/>
        </p:nvSpPr>
        <p:spPr>
          <a:xfrm>
            <a:off x="6197508" y="5203649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以随机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存储用户数据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FE0A6F8-FE1D-4154-9693-736307D8A7E0}"/>
              </a:ext>
            </a:extLst>
          </p:cNvPr>
          <p:cNvSpPr txBox="1"/>
          <p:nvPr/>
        </p:nvSpPr>
        <p:spPr>
          <a:xfrm>
            <a:off x="4468792" y="3766860"/>
            <a:ext cx="25706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token:fadfjklfweo  {name:lisi}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A789E6DD-B843-4EA8-AB35-0826C9A83C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036328"/>
                  </p:ext>
                </p:extLst>
              </p:nvPr>
            </p:nvGraphicFramePr>
            <p:xfrm>
              <a:off x="11409363" y="6131754"/>
              <a:ext cx="620064" cy="348786"/>
            </p:xfrm>
            <a:graphic>
              <a:graphicData uri="http://schemas.microsoft.com/office/powerpoint/2016/slidezoom">
                <pslz:sldZm>
                  <pslz:sldZmObj sldId="602" cId="370835756">
                    <pslz:zmPr id="{D8B44006-378B-4150-9C90-D3F24761165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0064" cy="3487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789E6DD-B843-4EA8-AB35-0826C9A83C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9363" y="6131754"/>
                <a:ext cx="620064" cy="3487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9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750" tmFilter="0,0; .5, 0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47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750" tmFilter="0,0; .5, 0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1" grpId="0"/>
      <p:bldP spid="64" grpId="0"/>
      <p:bldP spid="69" grpId="0"/>
      <p:bldP spid="77" grpId="0"/>
      <p:bldP spid="79" grpId="0"/>
      <p:bldP spid="102" grpId="0"/>
      <p:bldP spid="1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实现共享</a:t>
            </a:r>
            <a:r>
              <a:rPr lang="en-US" altLang="zh-CN"/>
              <a:t>session</a:t>
            </a:r>
            <a:r>
              <a:rPr lang="zh-CN" altLang="en-US"/>
              <a:t>登录</a:t>
            </a:r>
            <a:endParaRPr lang="en-US" altLang="zh-CN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8E9E681F-0288-478C-AA21-91AE14E8C845}"/>
              </a:ext>
            </a:extLst>
          </p:cNvPr>
          <p:cNvSpPr/>
          <p:nvPr/>
        </p:nvSpPr>
        <p:spPr>
          <a:xfrm>
            <a:off x="824248" y="1496204"/>
            <a:ext cx="2980326" cy="501287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88BD42F-898B-4219-9BCC-5EC6BC683DD7}"/>
              </a:ext>
            </a:extLst>
          </p:cNvPr>
          <p:cNvSpPr/>
          <p:nvPr/>
        </p:nvSpPr>
        <p:spPr>
          <a:xfrm>
            <a:off x="1762235" y="183071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D5C42CE9-8CD3-4B75-9041-BD26899D3232}"/>
              </a:ext>
            </a:extLst>
          </p:cNvPr>
          <p:cNvSpPr/>
          <p:nvPr/>
        </p:nvSpPr>
        <p:spPr>
          <a:xfrm>
            <a:off x="1607829" y="2314300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FE5E5C2-4AE5-4664-8D33-F61B94E81BA6}"/>
              </a:ext>
            </a:extLst>
          </p:cNvPr>
          <p:cNvCxnSpPr>
            <a:cxnSpLocks/>
            <a:stCxn id="66" idx="4"/>
            <a:endCxn id="67" idx="0"/>
          </p:cNvCxnSpPr>
          <p:nvPr/>
        </p:nvCxnSpPr>
        <p:spPr>
          <a:xfrm>
            <a:off x="1967937" y="2064915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F37E4169-205D-4E64-A017-E0C1B0967AB3}"/>
              </a:ext>
            </a:extLst>
          </p:cNvPr>
          <p:cNvSpPr/>
          <p:nvPr/>
        </p:nvSpPr>
        <p:spPr>
          <a:xfrm>
            <a:off x="1466956" y="4577549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ThreadLocal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35767457-B177-418E-849F-F8F2713D3D6E}"/>
              </a:ext>
            </a:extLst>
          </p:cNvPr>
          <p:cNvSpPr/>
          <p:nvPr/>
        </p:nvSpPr>
        <p:spPr>
          <a:xfrm>
            <a:off x="1298298" y="3708519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613883AA-0B8D-418E-BB1D-EF562448F559}"/>
              </a:ext>
            </a:extLst>
          </p:cNvPr>
          <p:cNvCxnSpPr>
            <a:cxnSpLocks/>
            <a:stCxn id="72" idx="3"/>
            <a:endCxn id="87" idx="0"/>
          </p:cNvCxnSpPr>
          <p:nvPr/>
        </p:nvCxnSpPr>
        <p:spPr>
          <a:xfrm>
            <a:off x="2656311" y="3948113"/>
            <a:ext cx="378425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4B6CB6F9-EAE4-47B2-8C8B-2B6EBD124649}"/>
              </a:ext>
            </a:extLst>
          </p:cNvPr>
          <p:cNvSpPr txBox="1"/>
          <p:nvPr/>
        </p:nvSpPr>
        <p:spPr>
          <a:xfrm>
            <a:off x="2668677" y="43826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11A59DF-9A77-4BF0-B825-88A68FA8A28D}"/>
              </a:ext>
            </a:extLst>
          </p:cNvPr>
          <p:cNvCxnSpPr>
            <a:cxnSpLocks/>
            <a:stCxn id="72" idx="2"/>
            <a:endCxn id="70" idx="0"/>
          </p:cNvCxnSpPr>
          <p:nvPr/>
        </p:nvCxnSpPr>
        <p:spPr>
          <a:xfrm flipH="1">
            <a:off x="1971845" y="4187707"/>
            <a:ext cx="5460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244A796-C3CD-4F38-9DF6-0CEA25F0966D}"/>
              </a:ext>
            </a:extLst>
          </p:cNvPr>
          <p:cNvSpPr txBox="1"/>
          <p:nvPr/>
        </p:nvSpPr>
        <p:spPr>
          <a:xfrm>
            <a:off x="1934857" y="4218474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C930CD1-3862-47F5-BDED-C49C1AF63955}"/>
              </a:ext>
            </a:extLst>
          </p:cNvPr>
          <p:cNvSpPr/>
          <p:nvPr/>
        </p:nvSpPr>
        <p:spPr>
          <a:xfrm>
            <a:off x="1647864" y="5313465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放行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B4C71891-0312-4176-8BC6-9A7F1AD6F713}"/>
              </a:ext>
            </a:extLst>
          </p:cNvPr>
          <p:cNvCxnSpPr>
            <a:cxnSpLocks/>
            <a:stCxn id="70" idx="2"/>
            <a:endCxn id="78" idx="0"/>
          </p:cNvCxnSpPr>
          <p:nvPr/>
        </p:nvCxnSpPr>
        <p:spPr>
          <a:xfrm>
            <a:off x="1971845" y="4977659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06680248-984D-4906-9EBF-AE13821C3FA7}"/>
              </a:ext>
            </a:extLst>
          </p:cNvPr>
          <p:cNvSpPr/>
          <p:nvPr/>
        </p:nvSpPr>
        <p:spPr>
          <a:xfrm>
            <a:off x="1762234" y="5994951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134B7195-A1B6-4CD9-9D84-A2C3016230D4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1967936" y="5761137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3E8D38FC-5FF9-4C5E-BF06-67F591CC8CE0}"/>
              </a:ext>
            </a:extLst>
          </p:cNvPr>
          <p:cNvSpPr/>
          <p:nvPr/>
        </p:nvSpPr>
        <p:spPr>
          <a:xfrm>
            <a:off x="1570490" y="2988572"/>
            <a:ext cx="811762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r>
              <a:rPr lang="zh-CN" altLang="en-US" sz="1050">
                <a:solidFill>
                  <a:srgbClr val="49504F"/>
                </a:solidFill>
              </a:rPr>
              <a:t> 从</a:t>
            </a:r>
            <a:r>
              <a:rPr lang="en-US" altLang="zh-CN" sz="1050">
                <a:solidFill>
                  <a:srgbClr val="49504F"/>
                </a:solidFill>
              </a:rPr>
              <a:t> </a:t>
            </a: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B09973B-62FB-4395-8F4B-9C7AE2244268}"/>
              </a:ext>
            </a:extLst>
          </p:cNvPr>
          <p:cNvCxnSpPr>
            <a:cxnSpLocks/>
            <a:stCxn id="67" idx="2"/>
            <a:endCxn id="84" idx="0"/>
          </p:cNvCxnSpPr>
          <p:nvPr/>
        </p:nvCxnSpPr>
        <p:spPr>
          <a:xfrm>
            <a:off x="1972751" y="2714410"/>
            <a:ext cx="3620" cy="27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5858BE1-351F-4CBC-A4FB-7C6A0D1F9372}"/>
              </a:ext>
            </a:extLst>
          </p:cNvPr>
          <p:cNvCxnSpPr>
            <a:cxnSpLocks/>
            <a:stCxn id="84" idx="2"/>
            <a:endCxn id="72" idx="0"/>
          </p:cNvCxnSpPr>
          <p:nvPr/>
        </p:nvCxnSpPr>
        <p:spPr>
          <a:xfrm>
            <a:off x="1976371" y="3388682"/>
            <a:ext cx="934" cy="31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73A6AB02-F301-44E8-9B3D-280927236A2B}"/>
              </a:ext>
            </a:extLst>
          </p:cNvPr>
          <p:cNvSpPr/>
          <p:nvPr/>
        </p:nvSpPr>
        <p:spPr>
          <a:xfrm>
            <a:off x="2709198" y="5313465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968440CF-C953-4226-A8F3-33EC6F049FAC}"/>
              </a:ext>
            </a:extLst>
          </p:cNvPr>
          <p:cNvCxnSpPr>
            <a:cxnSpLocks/>
            <a:stCxn id="87" idx="2"/>
            <a:endCxn id="82" idx="6"/>
          </p:cNvCxnSpPr>
          <p:nvPr/>
        </p:nvCxnSpPr>
        <p:spPr>
          <a:xfrm rot="5400000">
            <a:off x="2401671" y="5485542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C63B91-0865-4607-8220-950A885182CE}"/>
              </a:ext>
            </a:extLst>
          </p:cNvPr>
          <p:cNvSpPr txBox="1"/>
          <p:nvPr/>
        </p:nvSpPr>
        <p:spPr>
          <a:xfrm>
            <a:off x="1572760" y="2473269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cookie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CCE60A61-7441-46FE-88EA-87A9BB835587}"/>
              </a:ext>
            </a:extLst>
          </p:cNvPr>
          <p:cNvSpPr txBox="1"/>
          <p:nvPr/>
        </p:nvSpPr>
        <p:spPr>
          <a:xfrm>
            <a:off x="1604902" y="2462460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Token 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3A4385E-AF97-4787-9CA7-F1A663B414C9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2382252" y="3188627"/>
            <a:ext cx="2086540" cy="705191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2E8A8272-DEAD-40A8-BA29-A02826A94C2D}"/>
              </a:ext>
            </a:extLst>
          </p:cNvPr>
          <p:cNvSpPr txBox="1"/>
          <p:nvPr/>
        </p:nvSpPr>
        <p:spPr>
          <a:xfrm>
            <a:off x="2632660" y="2902546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以随机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获取用户数据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FA0CD08-D72D-4E26-9717-9BCC1ED77A2F}"/>
              </a:ext>
            </a:extLst>
          </p:cNvPr>
          <p:cNvSpPr txBox="1"/>
          <p:nvPr/>
        </p:nvSpPr>
        <p:spPr>
          <a:xfrm>
            <a:off x="1708194" y="2951840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session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7884F56-5E92-4BEA-86D8-FFED084684AB}"/>
              </a:ext>
            </a:extLst>
          </p:cNvPr>
          <p:cNvSpPr txBox="1"/>
          <p:nvPr/>
        </p:nvSpPr>
        <p:spPr>
          <a:xfrm>
            <a:off x="1763393" y="2954366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Redis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1180A440-4A8F-4594-B4CA-69C6CD517C25}"/>
              </a:ext>
            </a:extLst>
          </p:cNvPr>
          <p:cNvSpPr/>
          <p:nvPr/>
        </p:nvSpPr>
        <p:spPr>
          <a:xfrm>
            <a:off x="7602457" y="1478365"/>
            <a:ext cx="3585411" cy="5030719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短信验证码登录、注册</a:t>
            </a: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1F3BD83C-D3EF-48EC-BB3E-BB9A9826CF0E}"/>
              </a:ext>
            </a:extLst>
          </p:cNvPr>
          <p:cNvSpPr/>
          <p:nvPr/>
        </p:nvSpPr>
        <p:spPr>
          <a:xfrm>
            <a:off x="8192413" y="1798339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E6A45E62-947D-4B94-8A10-7724E8993F00}"/>
              </a:ext>
            </a:extLst>
          </p:cNvPr>
          <p:cNvSpPr/>
          <p:nvPr/>
        </p:nvSpPr>
        <p:spPr>
          <a:xfrm>
            <a:off x="8038007" y="236615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提交手机号和验证码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E0CD2C23-C061-4530-9918-E4A46AAB5186}"/>
              </a:ext>
            </a:extLst>
          </p:cNvPr>
          <p:cNvCxnSpPr>
            <a:cxnSpLocks/>
            <a:stCxn id="155" idx="4"/>
            <a:endCxn id="156" idx="0"/>
          </p:cNvCxnSpPr>
          <p:nvPr/>
        </p:nvCxnSpPr>
        <p:spPr>
          <a:xfrm>
            <a:off x="8398115" y="2032543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9F8ADF7B-87DA-4A8B-83B3-84F469056C29}"/>
              </a:ext>
            </a:extLst>
          </p:cNvPr>
          <p:cNvCxnSpPr>
            <a:cxnSpLocks/>
            <a:stCxn id="156" idx="2"/>
            <a:endCxn id="159" idx="0"/>
          </p:cNvCxnSpPr>
          <p:nvPr/>
        </p:nvCxnSpPr>
        <p:spPr>
          <a:xfrm>
            <a:off x="8402929" y="2766262"/>
            <a:ext cx="1" cy="3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菱形 158">
            <a:extLst>
              <a:ext uri="{FF2B5EF4-FFF2-40B4-BE49-F238E27FC236}">
                <a16:creationId xmlns:a16="http://schemas.microsoft.com/office/drawing/2014/main" id="{53D4446B-69D7-4312-90F6-F7C5EE448505}"/>
              </a:ext>
            </a:extLst>
          </p:cNvPr>
          <p:cNvSpPr/>
          <p:nvPr/>
        </p:nvSpPr>
        <p:spPr>
          <a:xfrm>
            <a:off x="7828285" y="3080274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04970709-DF86-4092-B168-F1140FD8E54D}"/>
              </a:ext>
            </a:extLst>
          </p:cNvPr>
          <p:cNvCxnSpPr>
            <a:stCxn id="159" idx="3"/>
            <a:endCxn id="156" idx="3"/>
          </p:cNvCxnSpPr>
          <p:nvPr/>
        </p:nvCxnSpPr>
        <p:spPr>
          <a:xfrm flipH="1" flipV="1">
            <a:off x="8767850" y="2566207"/>
            <a:ext cx="209725" cy="737248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DE6D60F-D38F-4CB6-9AE7-9AA1542F282E}"/>
              </a:ext>
            </a:extLst>
          </p:cNvPr>
          <p:cNvSpPr txBox="1"/>
          <p:nvPr/>
        </p:nvSpPr>
        <p:spPr>
          <a:xfrm>
            <a:off x="9132773" y="288561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8D0740EA-36C8-418A-A8C6-529F3B5170D4}"/>
              </a:ext>
            </a:extLst>
          </p:cNvPr>
          <p:cNvCxnSpPr>
            <a:cxnSpLocks/>
            <a:stCxn id="159" idx="2"/>
            <a:endCxn id="170" idx="0"/>
          </p:cNvCxnSpPr>
          <p:nvPr/>
        </p:nvCxnSpPr>
        <p:spPr>
          <a:xfrm flipH="1">
            <a:off x="8398113" y="3526636"/>
            <a:ext cx="4817" cy="34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51CA3FFB-2CAD-4DD3-A3DA-3B8FADEF2CE1}"/>
              </a:ext>
            </a:extLst>
          </p:cNvPr>
          <p:cNvSpPr txBox="1"/>
          <p:nvPr/>
        </p:nvSpPr>
        <p:spPr>
          <a:xfrm>
            <a:off x="8398112" y="3584821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98CAB160-3B9A-4534-A951-44067350C90F}"/>
              </a:ext>
            </a:extLst>
          </p:cNvPr>
          <p:cNvCxnSpPr>
            <a:cxnSpLocks/>
            <a:stCxn id="170" idx="2"/>
            <a:endCxn id="169" idx="0"/>
          </p:cNvCxnSpPr>
          <p:nvPr/>
        </p:nvCxnSpPr>
        <p:spPr>
          <a:xfrm>
            <a:off x="8398113" y="4273368"/>
            <a:ext cx="4817" cy="32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DDA9D1F2-EF8C-402E-BFE2-3BBB542F45DD}"/>
              </a:ext>
            </a:extLst>
          </p:cNvPr>
          <p:cNvSpPr/>
          <p:nvPr/>
        </p:nvSpPr>
        <p:spPr>
          <a:xfrm>
            <a:off x="7983857" y="5424908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CA1071A7-7C14-4530-A67D-A1319F29AA99}"/>
              </a:ext>
            </a:extLst>
          </p:cNvPr>
          <p:cNvCxnSpPr>
            <a:cxnSpLocks/>
            <a:stCxn id="169" idx="2"/>
            <a:endCxn id="165" idx="0"/>
          </p:cNvCxnSpPr>
          <p:nvPr/>
        </p:nvCxnSpPr>
        <p:spPr>
          <a:xfrm flipH="1">
            <a:off x="8398112" y="5047295"/>
            <a:ext cx="4818" cy="3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椭圆 166">
            <a:extLst>
              <a:ext uri="{FF2B5EF4-FFF2-40B4-BE49-F238E27FC236}">
                <a16:creationId xmlns:a16="http://schemas.microsoft.com/office/drawing/2014/main" id="{4EEE631F-FECA-4355-905B-51122918C89A}"/>
              </a:ext>
            </a:extLst>
          </p:cNvPr>
          <p:cNvSpPr/>
          <p:nvPr/>
        </p:nvSpPr>
        <p:spPr>
          <a:xfrm>
            <a:off x="8192412" y="605883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3DA39D3E-76D3-4786-9F0F-263C9C4B751D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>
            <a:off x="8398112" y="5825018"/>
            <a:ext cx="2" cy="23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997FAEFD-0399-4624-A1AF-9F1C2EEDC39C}"/>
              </a:ext>
            </a:extLst>
          </p:cNvPr>
          <p:cNvSpPr/>
          <p:nvPr/>
        </p:nvSpPr>
        <p:spPr>
          <a:xfrm>
            <a:off x="7828285" y="4600933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FE01ACAC-F015-4FA3-9D99-D4DB16D8A516}"/>
              </a:ext>
            </a:extLst>
          </p:cNvPr>
          <p:cNvSpPr/>
          <p:nvPr/>
        </p:nvSpPr>
        <p:spPr>
          <a:xfrm>
            <a:off x="8033191" y="3873258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根据手机号查询用户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D39CBA4-7EF0-4610-9372-FD21103EC8E0}"/>
              </a:ext>
            </a:extLst>
          </p:cNvPr>
          <p:cNvSpPr txBox="1"/>
          <p:nvPr/>
        </p:nvSpPr>
        <p:spPr>
          <a:xfrm>
            <a:off x="8446481" y="511867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5D250101-A1A3-4698-A65D-4D9730B48145}"/>
              </a:ext>
            </a:extLst>
          </p:cNvPr>
          <p:cNvSpPr/>
          <p:nvPr/>
        </p:nvSpPr>
        <p:spPr>
          <a:xfrm>
            <a:off x="10131458" y="408982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创建新用户</a:t>
            </a:r>
          </a:p>
        </p:txBody>
      </p:sp>
      <p:sp>
        <p:nvSpPr>
          <p:cNvPr id="173" name="矩形: 圆角 172">
            <a:extLst>
              <a:ext uri="{FF2B5EF4-FFF2-40B4-BE49-F238E27FC236}">
                <a16:creationId xmlns:a16="http://schemas.microsoft.com/office/drawing/2014/main" id="{EBC0A342-7A1C-4D4B-8883-CACA56FF198D}"/>
              </a:ext>
            </a:extLst>
          </p:cNvPr>
          <p:cNvSpPr/>
          <p:nvPr/>
        </p:nvSpPr>
        <p:spPr>
          <a:xfrm>
            <a:off x="10138202" y="486563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到数据库</a:t>
            </a:r>
          </a:p>
        </p:txBody>
      </p: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28A1BB29-477A-4A61-ABE4-CB4B0D4FCF79}"/>
              </a:ext>
            </a:extLst>
          </p:cNvPr>
          <p:cNvCxnSpPr>
            <a:stCxn id="169" idx="3"/>
            <a:endCxn id="172" idx="1"/>
          </p:cNvCxnSpPr>
          <p:nvPr/>
        </p:nvCxnSpPr>
        <p:spPr>
          <a:xfrm flipV="1">
            <a:off x="8977575" y="4289883"/>
            <a:ext cx="1153883" cy="534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0EB826B5-2D44-4777-A972-961C3B7F983C}"/>
              </a:ext>
            </a:extLst>
          </p:cNvPr>
          <p:cNvCxnSpPr>
            <a:stCxn id="172" idx="2"/>
            <a:endCxn id="173" idx="0"/>
          </p:cNvCxnSpPr>
          <p:nvPr/>
        </p:nvCxnSpPr>
        <p:spPr>
          <a:xfrm>
            <a:off x="10496380" y="4489938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E1323400-F34C-4AD1-A61D-544BBBE04235}"/>
              </a:ext>
            </a:extLst>
          </p:cNvPr>
          <p:cNvCxnSpPr>
            <a:stCxn id="173" idx="2"/>
            <a:endCxn id="165" idx="3"/>
          </p:cNvCxnSpPr>
          <p:nvPr/>
        </p:nvCxnSpPr>
        <p:spPr>
          <a:xfrm rot="5400000">
            <a:off x="9478136" y="4599974"/>
            <a:ext cx="359221" cy="1690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DFD9285E-87EF-48AC-A95B-7B1031B500DE}"/>
              </a:ext>
            </a:extLst>
          </p:cNvPr>
          <p:cNvSpPr txBox="1"/>
          <p:nvPr/>
        </p:nvSpPr>
        <p:spPr>
          <a:xfrm>
            <a:off x="9061716" y="4650947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2676E8DC-A82F-4715-B349-2D69964EB00D}"/>
              </a:ext>
            </a:extLst>
          </p:cNvPr>
          <p:cNvSpPr/>
          <p:nvPr/>
        </p:nvSpPr>
        <p:spPr>
          <a:xfrm>
            <a:off x="10290677" y="6066591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F8619819-E19E-4683-B5C0-2971190AF229}"/>
              </a:ext>
            </a:extLst>
          </p:cNvPr>
          <p:cNvGrpSpPr/>
          <p:nvPr/>
        </p:nvGrpSpPr>
        <p:grpSpPr>
          <a:xfrm>
            <a:off x="4431627" y="3130901"/>
            <a:ext cx="2514439" cy="1044057"/>
            <a:chOff x="5197641" y="1056058"/>
            <a:chExt cx="782054" cy="615425"/>
          </a:xfrm>
        </p:grpSpPr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5E03F32A-CCF5-43BF-945C-210A35F3EFD5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id="{34FB383C-D2B9-4EEB-A54D-A30E0FD1CD78}"/>
                </a:ext>
              </a:extLst>
            </p:cNvPr>
            <p:cNvSpPr/>
            <p:nvPr/>
          </p:nvSpPr>
          <p:spPr>
            <a:xfrm>
              <a:off x="5197641" y="1056058"/>
              <a:ext cx="782053" cy="175716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key               value</a:t>
              </a:r>
              <a:endParaRPr lang="zh-CN" altLang="en-US" sz="1100"/>
            </a:p>
          </p:txBody>
        </p:sp>
      </p:grp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EDFD3A44-65EF-4AF7-8A34-308F3408D1EF}"/>
              </a:ext>
            </a:extLst>
          </p:cNvPr>
          <p:cNvCxnSpPr>
            <a:cxnSpLocks/>
          </p:cNvCxnSpPr>
          <p:nvPr/>
        </p:nvCxnSpPr>
        <p:spPr>
          <a:xfrm flipH="1">
            <a:off x="6029902" y="3130901"/>
            <a:ext cx="1" cy="1044057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4C4B20D5-539E-4609-9BC0-97C69BEB8110}"/>
              </a:ext>
            </a:extLst>
          </p:cNvPr>
          <p:cNvSpPr txBox="1"/>
          <p:nvPr/>
        </p:nvSpPr>
        <p:spPr>
          <a:xfrm>
            <a:off x="5261085" y="2885611"/>
            <a:ext cx="655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1DEA6615-41BF-4CE8-9576-33BB2925B9A7}"/>
              </a:ext>
            </a:extLst>
          </p:cNvPr>
          <p:cNvSpPr txBox="1"/>
          <p:nvPr/>
        </p:nvSpPr>
        <p:spPr>
          <a:xfrm>
            <a:off x="4489318" y="3470972"/>
            <a:ext cx="214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phone:13838411438   9527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101B852C-E4DA-4EBF-A8BF-20A1E46BD025}"/>
              </a:ext>
            </a:extLst>
          </p:cNvPr>
          <p:cNvCxnSpPr>
            <a:cxnSpLocks/>
          </p:cNvCxnSpPr>
          <p:nvPr/>
        </p:nvCxnSpPr>
        <p:spPr>
          <a:xfrm flipH="1">
            <a:off x="6629400" y="3303455"/>
            <a:ext cx="1177414" cy="22079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673D5E30-52FA-439F-862B-925FF9B5F2B1}"/>
              </a:ext>
            </a:extLst>
          </p:cNvPr>
          <p:cNvSpPr txBox="1"/>
          <p:nvPr/>
        </p:nvSpPr>
        <p:spPr>
          <a:xfrm>
            <a:off x="6936314" y="2936126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读取验证码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215E3F63-5D39-4B85-AB62-5577F00D12FF}"/>
              </a:ext>
            </a:extLst>
          </p:cNvPr>
          <p:cNvSpPr txBox="1"/>
          <p:nvPr/>
        </p:nvSpPr>
        <p:spPr>
          <a:xfrm>
            <a:off x="8017470" y="5554059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Redis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B5C5AB7B-75B5-4787-86FA-180477342F7E}"/>
              </a:ext>
            </a:extLst>
          </p:cNvPr>
          <p:cNvCxnSpPr>
            <a:cxnSpLocks/>
          </p:cNvCxnSpPr>
          <p:nvPr/>
        </p:nvCxnSpPr>
        <p:spPr>
          <a:xfrm flipH="1" flipV="1">
            <a:off x="5139703" y="4062748"/>
            <a:ext cx="2840086" cy="156221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D4208A7C-093A-4A62-B7EE-AC5D3454CBB0}"/>
              </a:ext>
            </a:extLst>
          </p:cNvPr>
          <p:cNvSpPr txBox="1"/>
          <p:nvPr/>
        </p:nvSpPr>
        <p:spPr>
          <a:xfrm>
            <a:off x="6197508" y="5203649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以随机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存储用户数据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391C227F-BFFB-48AB-85EC-7EB83C569A76}"/>
              </a:ext>
            </a:extLst>
          </p:cNvPr>
          <p:cNvSpPr txBox="1"/>
          <p:nvPr/>
        </p:nvSpPr>
        <p:spPr>
          <a:xfrm>
            <a:off x="4468792" y="3766860"/>
            <a:ext cx="25706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token:fadfjklfweo  {name:lisi}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DA2B1B3B-D135-4AC1-B917-B627E5B3BB19}"/>
              </a:ext>
            </a:extLst>
          </p:cNvPr>
          <p:cNvSpPr/>
          <p:nvPr/>
        </p:nvSpPr>
        <p:spPr>
          <a:xfrm>
            <a:off x="8944204" y="598243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给客户端</a:t>
            </a:r>
          </a:p>
        </p:txBody>
      </p: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C13D12B4-770A-4DDB-9AD0-91331857F737}"/>
              </a:ext>
            </a:extLst>
          </p:cNvPr>
          <p:cNvCxnSpPr>
            <a:cxnSpLocks/>
            <a:stCxn id="165" idx="2"/>
            <a:endCxn id="192" idx="1"/>
          </p:cNvCxnSpPr>
          <p:nvPr/>
        </p:nvCxnSpPr>
        <p:spPr>
          <a:xfrm rot="16200000" flipH="1">
            <a:off x="8492422" y="5730708"/>
            <a:ext cx="357472" cy="5460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AA8B1A2C-355D-4E30-9542-51F8F7AB1F49}"/>
              </a:ext>
            </a:extLst>
          </p:cNvPr>
          <p:cNvCxnSpPr>
            <a:stCxn id="192" idx="3"/>
            <a:endCxn id="178" idx="2"/>
          </p:cNvCxnSpPr>
          <p:nvPr/>
        </p:nvCxnSpPr>
        <p:spPr>
          <a:xfrm>
            <a:off x="9674047" y="6182490"/>
            <a:ext cx="616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5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750" tmFilter="0,0; .5, 0; 1, 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2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750" tmFilter="0,0; .5, 0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70" grpId="0" animBg="1"/>
      <p:bldP spid="72" grpId="0" animBg="1"/>
      <p:bldP spid="74" grpId="0"/>
      <p:bldP spid="76" grpId="0"/>
      <p:bldP spid="78" grpId="0" animBg="1"/>
      <p:bldP spid="82" grpId="0" animBg="1"/>
      <p:bldP spid="84" grpId="0" animBg="1"/>
      <p:bldP spid="87" grpId="0" animBg="1"/>
      <p:bldP spid="92" grpId="0"/>
      <p:bldP spid="92" grpId="1"/>
      <p:bldP spid="93" grpId="0"/>
      <p:bldP spid="96" grpId="0"/>
      <p:bldP spid="100" grpId="0"/>
      <p:bldP spid="100" grpId="1"/>
      <p:bldP spid="103" grpId="0"/>
      <p:bldP spid="167" grpId="0" animBg="1"/>
      <p:bldP spid="178" grpId="0" animBg="1"/>
      <p:bldP spid="19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实现共享</a:t>
            </a:r>
            <a:r>
              <a:rPr lang="en-US" altLang="zh-CN"/>
              <a:t>session</a:t>
            </a:r>
            <a:r>
              <a:rPr lang="zh-CN" altLang="en-US"/>
              <a:t>登录</a:t>
            </a:r>
            <a:endParaRPr lang="en-US" altLang="zh-CN"/>
          </a:p>
        </p:txBody>
      </p:sp>
      <p:sp>
        <p:nvSpPr>
          <p:cNvPr id="69" name="文本占位符 2">
            <a:extLst>
              <a:ext uri="{FF2B5EF4-FFF2-40B4-BE49-F238E27FC236}">
                <a16:creationId xmlns:a16="http://schemas.microsoft.com/office/drawing/2014/main" id="{3C578696-C8BE-4FC0-A9AF-02C2A74B7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保存登录的用户信息，可以使用</a:t>
            </a:r>
            <a:r>
              <a:rPr lang="en-US" altLang="zh-CN"/>
              <a:t>String</a:t>
            </a:r>
            <a:r>
              <a:rPr lang="zh-CN" altLang="en-US"/>
              <a:t>结构，以</a:t>
            </a:r>
            <a:r>
              <a:rPr lang="en-US" altLang="zh-CN"/>
              <a:t>JSON</a:t>
            </a:r>
            <a:r>
              <a:rPr lang="zh-CN" altLang="en-US"/>
              <a:t>字符串来保存，比较直观：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Hash</a:t>
            </a:r>
            <a:r>
              <a:rPr lang="zh-CN" altLang="en-US"/>
              <a:t>结构可以将对象中的每个字段独立存储，可以针对单个字段做</a:t>
            </a:r>
            <a:r>
              <a:rPr lang="en-US" altLang="zh-CN"/>
              <a:t>CRUD</a:t>
            </a:r>
            <a:r>
              <a:rPr lang="zh-CN" altLang="en-US"/>
              <a:t>，并且内存占用更少：</a:t>
            </a:r>
          </a:p>
        </p:txBody>
      </p:sp>
      <p:graphicFrame>
        <p:nvGraphicFramePr>
          <p:cNvPr id="71" name="表格 4">
            <a:extLst>
              <a:ext uri="{FF2B5EF4-FFF2-40B4-BE49-F238E27FC236}">
                <a16:creationId xmlns:a16="http://schemas.microsoft.com/office/drawing/2014/main" id="{B57FFC51-7ED1-4934-BB89-B4891A4D7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262005"/>
              </p:ext>
            </p:extLst>
          </p:nvPr>
        </p:nvGraphicFramePr>
        <p:xfrm>
          <a:off x="1217230" y="2074841"/>
          <a:ext cx="5881657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24478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75717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289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2957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{name:"Jack", age:21}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2957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{name:"Rose", age:18}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</a:tbl>
          </a:graphicData>
        </a:graphic>
      </p:graphicFrame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49DBBF3A-2382-467D-B25E-472B01F4C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16678"/>
              </p:ext>
            </p:extLst>
          </p:nvPr>
        </p:nvGraphicFramePr>
        <p:xfrm>
          <a:off x="1217229" y="3985703"/>
          <a:ext cx="5881658" cy="249618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24478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878590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1878590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name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Jack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age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565196"/>
                  </a:ext>
                </a:extLst>
              </a:tr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name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Rose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778444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age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18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061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3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3BB401-43CB-49EE-A45F-73019CCD1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</a:t>
            </a:r>
            <a:r>
              <a:rPr lang="zh-CN" altLang="en-US"/>
              <a:t>代替</a:t>
            </a:r>
            <a:r>
              <a:rPr lang="en-US" altLang="zh-CN"/>
              <a:t>session</a:t>
            </a:r>
            <a:r>
              <a:rPr lang="zh-CN" altLang="en-US"/>
              <a:t>需要考虑的问题：</a:t>
            </a:r>
            <a:endParaRPr lang="en-US" altLang="zh-CN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选择合适的数据结构</a:t>
            </a:r>
            <a:endParaRPr lang="en-US" altLang="zh-CN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</a:t>
            </a:r>
            <a:r>
              <a:rPr lang="en-US" altLang="zh-CN"/>
              <a:t>key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选择合适的存储粒度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17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登录拦截器的优化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4740676" y="1519422"/>
            <a:ext cx="5777787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8265493" y="256247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8265493" y="392269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8265493" y="5282905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84" y="3925478"/>
            <a:ext cx="359695" cy="60965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 flipV="1">
            <a:off x="2266479" y="4227533"/>
            <a:ext cx="3166913" cy="277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5433392" y="2562476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7007087" y="2867320"/>
            <a:ext cx="1258406" cy="136021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7007087" y="4227533"/>
            <a:ext cx="1258406" cy="136021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A967D5-3B5A-4B21-8F6F-43B71D8FFD1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7007087" y="4227533"/>
            <a:ext cx="1258406" cy="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903C70A-0AEC-4F2B-99B5-323B35885620}"/>
              </a:ext>
            </a:extLst>
          </p:cNvPr>
          <p:cNvSpPr txBox="1"/>
          <p:nvPr/>
        </p:nvSpPr>
        <p:spPr>
          <a:xfrm>
            <a:off x="5615387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需要登录的路径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499D61F0-C162-4D39-A4BE-04FD60F3D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3515" y="4480126"/>
            <a:ext cx="1884242" cy="412727"/>
          </a:xfrm>
        </p:spPr>
        <p:txBody>
          <a:bodyPr/>
          <a:lstStyle/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</a:rPr>
              <a:t>获取</a:t>
            </a:r>
            <a:r>
              <a:rPr lang="en-US" altLang="zh-CN" sz="1100">
                <a:solidFill>
                  <a:schemeClr val="bg1"/>
                </a:solidFill>
              </a:rPr>
              <a:t>token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查询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的用户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64211EE8-294A-4B64-A46E-B1CF69B704EF}"/>
              </a:ext>
            </a:extLst>
          </p:cNvPr>
          <p:cNvSpPr txBox="1">
            <a:spLocks/>
          </p:cNvSpPr>
          <p:nvPr/>
        </p:nvSpPr>
        <p:spPr>
          <a:xfrm>
            <a:off x="5433391" y="4838326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不存在，则拦截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</a:rPr>
              <a:t>存在，则继续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595750B5-BD91-4738-ADF5-720A4093FE6C}"/>
              </a:ext>
            </a:extLst>
          </p:cNvPr>
          <p:cNvSpPr txBox="1">
            <a:spLocks/>
          </p:cNvSpPr>
          <p:nvPr/>
        </p:nvSpPr>
        <p:spPr>
          <a:xfrm>
            <a:off x="5419997" y="5193826"/>
            <a:ext cx="1877760" cy="59404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</a:rPr>
              <a:t>保存到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刷新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token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有效期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放行</a:t>
            </a:r>
          </a:p>
        </p:txBody>
      </p:sp>
    </p:spTree>
    <p:extLst>
      <p:ext uri="{BB962C8B-B14F-4D97-AF65-F5344CB8AC3E}">
        <p14:creationId xmlns:p14="http://schemas.microsoft.com/office/powerpoint/2010/main" val="302906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登录拦截器的优化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2782957" y="1519422"/>
            <a:ext cx="8401420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8931406" y="256247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8931406" y="392269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8931406" y="5282905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7" y="3935417"/>
            <a:ext cx="359695" cy="60965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 flipV="1">
            <a:off x="984332" y="4227533"/>
            <a:ext cx="5114973" cy="1271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6099305" y="2562476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7673000" y="2867320"/>
            <a:ext cx="1258406" cy="136021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7673000" y="4227533"/>
            <a:ext cx="1258406" cy="136021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A967D5-3B5A-4B21-8F6F-43B71D8FFD1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7673000" y="4227533"/>
            <a:ext cx="1258406" cy="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903C70A-0AEC-4F2B-99B5-323B35885620}"/>
              </a:ext>
            </a:extLst>
          </p:cNvPr>
          <p:cNvSpPr txBox="1"/>
          <p:nvPr/>
        </p:nvSpPr>
        <p:spPr>
          <a:xfrm>
            <a:off x="6281300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需要登录的路径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64211EE8-294A-4B64-A46E-B1CF69B704EF}"/>
              </a:ext>
            </a:extLst>
          </p:cNvPr>
          <p:cNvSpPr txBox="1">
            <a:spLocks/>
          </p:cNvSpPr>
          <p:nvPr/>
        </p:nvSpPr>
        <p:spPr>
          <a:xfrm>
            <a:off x="6099304" y="4838326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不存在，则拦截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</a:rPr>
              <a:t>存在，则继续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B72500E-D227-4065-ABF0-050E731E8AA8}"/>
              </a:ext>
            </a:extLst>
          </p:cNvPr>
          <p:cNvSpPr/>
          <p:nvPr/>
        </p:nvSpPr>
        <p:spPr>
          <a:xfrm>
            <a:off x="3228213" y="2562475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6E254A1-5EAE-4E10-89B2-08A4A4A17467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984332" y="4227532"/>
            <a:ext cx="2243881" cy="12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1BE2172-0BDD-4C9B-B98D-979D7409BC4B}"/>
              </a:ext>
            </a:extLst>
          </p:cNvPr>
          <p:cNvCxnSpPr>
            <a:cxnSpLocks/>
            <a:stCxn id="18" idx="3"/>
            <a:endCxn id="36" idx="1"/>
          </p:cNvCxnSpPr>
          <p:nvPr/>
        </p:nvCxnSpPr>
        <p:spPr>
          <a:xfrm>
            <a:off x="4801908" y="4227532"/>
            <a:ext cx="12973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4E17942-82F6-420F-91CF-0684932857D1}"/>
              </a:ext>
            </a:extLst>
          </p:cNvPr>
          <p:cNvSpPr txBox="1"/>
          <p:nvPr/>
        </p:nvSpPr>
        <p:spPr>
          <a:xfrm>
            <a:off x="3540496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一切路径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499D61F0-C162-4D39-A4BE-04FD60F3D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79428" y="4480126"/>
            <a:ext cx="1884242" cy="412727"/>
          </a:xfrm>
        </p:spPr>
        <p:txBody>
          <a:bodyPr/>
          <a:lstStyle/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</a:rPr>
              <a:t>获取</a:t>
            </a:r>
            <a:r>
              <a:rPr lang="en-US" altLang="zh-CN" sz="1100">
                <a:solidFill>
                  <a:schemeClr val="bg1"/>
                </a:solidFill>
              </a:rPr>
              <a:t>token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查询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的用户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595750B5-BD91-4738-ADF5-720A4093FE6C}"/>
              </a:ext>
            </a:extLst>
          </p:cNvPr>
          <p:cNvSpPr txBox="1">
            <a:spLocks/>
          </p:cNvSpPr>
          <p:nvPr/>
        </p:nvSpPr>
        <p:spPr>
          <a:xfrm>
            <a:off x="6085910" y="5193826"/>
            <a:ext cx="1877760" cy="59404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</a:rPr>
              <a:t>保存到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刷新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token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有效期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放行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23D32F2E-4AD3-42FC-8EE3-ED1009C72B47}"/>
              </a:ext>
            </a:extLst>
          </p:cNvPr>
          <p:cNvSpPr txBox="1">
            <a:spLocks/>
          </p:cNvSpPr>
          <p:nvPr/>
        </p:nvSpPr>
        <p:spPr>
          <a:xfrm>
            <a:off x="6092696" y="4527195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bg1"/>
                </a:solidFill>
              </a:rPr>
              <a:t>查询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bg1"/>
                </a:solidFill>
              </a:rPr>
              <a:t>的用户：</a:t>
            </a:r>
            <a:endParaRPr lang="en-US" altLang="zh-CN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8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2336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23477 0.0060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3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23541 -0.0439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  <p:bldP spid="62" grpId="0" uiExpand="1" build="p"/>
      <p:bldP spid="64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 sz="36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45213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什么是缓存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14769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reeform 46">
            <a:extLst>
              <a:ext uri="{FF2B5EF4-FFF2-40B4-BE49-F238E27FC236}">
                <a16:creationId xmlns:a16="http://schemas.microsoft.com/office/drawing/2014/main" id="{45975933-3D5C-4094-99ED-0F58411C9BD3}"/>
              </a:ext>
            </a:extLst>
          </p:cNvPr>
          <p:cNvSpPr>
            <a:spLocks/>
          </p:cNvSpPr>
          <p:nvPr/>
        </p:nvSpPr>
        <p:spPr bwMode="auto">
          <a:xfrm>
            <a:off x="7320612" y="-479575"/>
            <a:ext cx="7991040" cy="899708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rgbClr val="49504F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84" name="Freeform 46">
            <a:extLst>
              <a:ext uri="{FF2B5EF4-FFF2-40B4-BE49-F238E27FC236}">
                <a16:creationId xmlns:a16="http://schemas.microsoft.com/office/drawing/2014/main" id="{8AC584CD-FA12-4022-8908-680754AF2CC0}"/>
              </a:ext>
            </a:extLst>
          </p:cNvPr>
          <p:cNvSpPr>
            <a:spLocks/>
          </p:cNvSpPr>
          <p:nvPr/>
        </p:nvSpPr>
        <p:spPr bwMode="auto">
          <a:xfrm>
            <a:off x="-3103636" y="-424185"/>
            <a:ext cx="7959957" cy="8956248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rgbClr val="AD2A26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缓存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就是数据交换的缓冲区（称作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Cache </a:t>
            </a:r>
            <a:r>
              <a:rPr lang="en-US" altLang="zh-CN" b="0" i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[ kæʃ ] 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），是存贮数据的临时地方，一般读写性能较高。</a:t>
            </a:r>
            <a:endParaRPr lang="zh-CN" altLang="en-US"/>
          </a:p>
        </p:txBody>
      </p:sp>
      <p:sp>
        <p:nvSpPr>
          <p:cNvPr id="34" name="标题 7">
            <a:extLst>
              <a:ext uri="{FF2B5EF4-FFF2-40B4-BE49-F238E27FC236}">
                <a16:creationId xmlns:a16="http://schemas.microsoft.com/office/drawing/2014/main" id="{00F93177-3D64-4145-8BB5-454C259A4C64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什么是缓存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cxnSp>
        <p:nvCxnSpPr>
          <p:cNvPr id="342" name="连接符: 肘形 341">
            <a:extLst>
              <a:ext uri="{FF2B5EF4-FFF2-40B4-BE49-F238E27FC236}">
                <a16:creationId xmlns:a16="http://schemas.microsoft.com/office/drawing/2014/main" id="{B3FDB42E-7C64-441B-9A83-B4E0A5AFCDE4}"/>
              </a:ext>
            </a:extLst>
          </p:cNvPr>
          <p:cNvCxnSpPr>
            <a:cxnSpLocks/>
            <a:stCxn id="364" idx="2"/>
            <a:endCxn id="333" idx="1"/>
          </p:cNvCxnSpPr>
          <p:nvPr/>
        </p:nvCxnSpPr>
        <p:spPr>
          <a:xfrm rot="16200000" flipH="1">
            <a:off x="2416071" y="2399663"/>
            <a:ext cx="220296" cy="1792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连接符: 肘形 343">
            <a:extLst>
              <a:ext uri="{FF2B5EF4-FFF2-40B4-BE49-F238E27FC236}">
                <a16:creationId xmlns:a16="http://schemas.microsoft.com/office/drawing/2014/main" id="{AE5BBBFF-6AD5-4CAC-B543-33AAABFFA35D}"/>
              </a:ext>
            </a:extLst>
          </p:cNvPr>
          <p:cNvCxnSpPr>
            <a:cxnSpLocks/>
            <a:stCxn id="367" idx="2"/>
            <a:endCxn id="348" idx="1"/>
          </p:cNvCxnSpPr>
          <p:nvPr/>
        </p:nvCxnSpPr>
        <p:spPr>
          <a:xfrm rot="16200000" flipH="1">
            <a:off x="4758822" y="2909060"/>
            <a:ext cx="194999" cy="2024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0" name="图片 349">
            <a:extLst>
              <a:ext uri="{FF2B5EF4-FFF2-40B4-BE49-F238E27FC236}">
                <a16:creationId xmlns:a16="http://schemas.microsoft.com/office/drawing/2014/main" id="{21CAF740-48EB-4FAC-9C98-D9401D44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049" y="4674557"/>
            <a:ext cx="609653" cy="609653"/>
          </a:xfrm>
          <a:prstGeom prst="rect">
            <a:avLst/>
          </a:prstGeom>
        </p:spPr>
      </p:pic>
      <p:cxnSp>
        <p:nvCxnSpPr>
          <p:cNvPr id="352" name="连接符: 肘形 351">
            <a:extLst>
              <a:ext uri="{FF2B5EF4-FFF2-40B4-BE49-F238E27FC236}">
                <a16:creationId xmlns:a16="http://schemas.microsoft.com/office/drawing/2014/main" id="{1420337E-F851-4EBB-AB8C-CD10D3F63FCE}"/>
              </a:ext>
            </a:extLst>
          </p:cNvPr>
          <p:cNvCxnSpPr>
            <a:cxnSpLocks/>
            <a:stCxn id="373" idx="2"/>
            <a:endCxn id="350" idx="1"/>
          </p:cNvCxnSpPr>
          <p:nvPr/>
        </p:nvCxnSpPr>
        <p:spPr>
          <a:xfrm rot="16200000" flipH="1">
            <a:off x="6734468" y="3891802"/>
            <a:ext cx="477529" cy="16976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4" name="图片 353">
            <a:extLst>
              <a:ext uri="{FF2B5EF4-FFF2-40B4-BE49-F238E27FC236}">
                <a16:creationId xmlns:a16="http://schemas.microsoft.com/office/drawing/2014/main" id="{5C7D9CBC-032E-45D8-BB07-0811B752D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41" y="5464530"/>
            <a:ext cx="499915" cy="609653"/>
          </a:xfrm>
          <a:prstGeom prst="rect">
            <a:avLst/>
          </a:prstGeom>
        </p:spPr>
      </p:pic>
      <p:cxnSp>
        <p:nvCxnSpPr>
          <p:cNvPr id="356" name="连接符: 肘形 355">
            <a:extLst>
              <a:ext uri="{FF2B5EF4-FFF2-40B4-BE49-F238E27FC236}">
                <a16:creationId xmlns:a16="http://schemas.microsoft.com/office/drawing/2014/main" id="{42FC8690-E209-4678-9F0F-1426E4DBBDFA}"/>
              </a:ext>
            </a:extLst>
          </p:cNvPr>
          <p:cNvCxnSpPr>
            <a:cxnSpLocks/>
            <a:stCxn id="373" idx="2"/>
            <a:endCxn id="354" idx="1"/>
          </p:cNvCxnSpPr>
          <p:nvPr/>
        </p:nvCxnSpPr>
        <p:spPr>
          <a:xfrm rot="16200000" flipH="1">
            <a:off x="7197327" y="3428943"/>
            <a:ext cx="1267502" cy="3413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9" name="文本框 358">
            <a:extLst>
              <a:ext uri="{FF2B5EF4-FFF2-40B4-BE49-F238E27FC236}">
                <a16:creationId xmlns:a16="http://schemas.microsoft.com/office/drawing/2014/main" id="{6FE54390-89BA-4978-9F14-BB8DB598C1E7}"/>
              </a:ext>
            </a:extLst>
          </p:cNvPr>
          <p:cNvSpPr txBox="1"/>
          <p:nvPr/>
        </p:nvSpPr>
        <p:spPr>
          <a:xfrm>
            <a:off x="1934573" y="2530622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浏览器缓存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7177625E-379E-488B-AFCA-E59EA7D9EA64}"/>
              </a:ext>
            </a:extLst>
          </p:cNvPr>
          <p:cNvSpPr txBox="1"/>
          <p:nvPr/>
        </p:nvSpPr>
        <p:spPr>
          <a:xfrm>
            <a:off x="4145561" y="325218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应用层缓存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1" name="文本框 360">
            <a:extLst>
              <a:ext uri="{FF2B5EF4-FFF2-40B4-BE49-F238E27FC236}">
                <a16:creationId xmlns:a16="http://schemas.microsoft.com/office/drawing/2014/main" id="{599D8FD1-0CBA-4ED6-84FC-EF16C330F413}"/>
              </a:ext>
            </a:extLst>
          </p:cNvPr>
          <p:cNvSpPr txBox="1"/>
          <p:nvPr/>
        </p:nvSpPr>
        <p:spPr>
          <a:xfrm>
            <a:off x="6530412" y="3915440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数据库缓存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AB0469CD-88CA-46C5-A144-CF88A022C9DE}"/>
              </a:ext>
            </a:extLst>
          </p:cNvPr>
          <p:cNvSpPr txBox="1"/>
          <p:nvPr/>
        </p:nvSpPr>
        <p:spPr>
          <a:xfrm>
            <a:off x="8471929" y="485860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CPU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977350E2-4473-4094-A78C-F273F20FDEED}"/>
              </a:ext>
            </a:extLst>
          </p:cNvPr>
          <p:cNvSpPr txBox="1"/>
          <p:nvPr/>
        </p:nvSpPr>
        <p:spPr>
          <a:xfrm>
            <a:off x="10083023" y="563085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磁盘缓存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5DE901D7-BDE2-44AA-BC7F-208CEC062159}"/>
              </a:ext>
            </a:extLst>
          </p:cNvPr>
          <p:cNvGrpSpPr/>
          <p:nvPr/>
        </p:nvGrpSpPr>
        <p:grpSpPr>
          <a:xfrm>
            <a:off x="1310099" y="2397265"/>
            <a:ext cx="639294" cy="788724"/>
            <a:chOff x="1310099" y="2549665"/>
            <a:chExt cx="639294" cy="788724"/>
          </a:xfrm>
        </p:grpSpPr>
        <p:pic>
          <p:nvPicPr>
            <p:cNvPr id="329" name="图片 328">
              <a:extLst>
                <a:ext uri="{FF2B5EF4-FFF2-40B4-BE49-F238E27FC236}">
                  <a16:creationId xmlns:a16="http://schemas.microsoft.com/office/drawing/2014/main" id="{5203573E-3C85-4CCD-B162-8B46162F3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4920" y="2549665"/>
              <a:ext cx="609653" cy="518205"/>
            </a:xfrm>
            <a:prstGeom prst="rect">
              <a:avLst/>
            </a:prstGeom>
          </p:spPr>
        </p:pic>
        <p:sp>
          <p:nvSpPr>
            <p:cNvPr id="364" name="文本框 363">
              <a:extLst>
                <a:ext uri="{FF2B5EF4-FFF2-40B4-BE49-F238E27FC236}">
                  <a16:creationId xmlns:a16="http://schemas.microsoft.com/office/drawing/2014/main" id="{495B8F68-5E9D-43D7-A46D-F9855DA04329}"/>
                </a:ext>
              </a:extLst>
            </p:cNvPr>
            <p:cNvSpPr txBox="1"/>
            <p:nvPr/>
          </p:nvSpPr>
          <p:spPr>
            <a:xfrm>
              <a:off x="1310099" y="3084473"/>
              <a:ext cx="6392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浏览器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EECDA060-6C64-42DD-9F4F-EF44302B1C62}"/>
              </a:ext>
            </a:extLst>
          </p:cNvPr>
          <p:cNvGrpSpPr/>
          <p:nvPr/>
        </p:nvGrpSpPr>
        <p:grpSpPr>
          <a:xfrm>
            <a:off x="3422693" y="3027917"/>
            <a:ext cx="796031" cy="796050"/>
            <a:chOff x="3445271" y="3180317"/>
            <a:chExt cx="796031" cy="796050"/>
          </a:xfrm>
        </p:grpSpPr>
        <p:pic>
          <p:nvPicPr>
            <p:cNvPr id="333" name="图片 332">
              <a:extLst>
                <a:ext uri="{FF2B5EF4-FFF2-40B4-BE49-F238E27FC236}">
                  <a16:creationId xmlns:a16="http://schemas.microsoft.com/office/drawing/2014/main" id="{45144751-8739-4309-9659-F10854447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271" y="3180317"/>
              <a:ext cx="756735" cy="756735"/>
            </a:xfrm>
            <a:prstGeom prst="rect">
              <a:avLst/>
            </a:prstGeom>
          </p:spPr>
        </p:pic>
        <p:sp>
          <p:nvSpPr>
            <p:cNvPr id="367" name="文本框 366">
              <a:extLst>
                <a:ext uri="{FF2B5EF4-FFF2-40B4-BE49-F238E27FC236}">
                  <a16:creationId xmlns:a16="http://schemas.microsoft.com/office/drawing/2014/main" id="{EC586627-0999-4743-B7F8-0115D23E5BA3}"/>
                </a:ext>
              </a:extLst>
            </p:cNvPr>
            <p:cNvSpPr txBox="1"/>
            <p:nvPr/>
          </p:nvSpPr>
          <p:spPr>
            <a:xfrm>
              <a:off x="3491683" y="3722451"/>
              <a:ext cx="7496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tomcat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F54931D2-072F-440A-A48E-692D7E5B7E41}"/>
              </a:ext>
            </a:extLst>
          </p:cNvPr>
          <p:cNvGrpSpPr/>
          <p:nvPr/>
        </p:nvGrpSpPr>
        <p:grpSpPr>
          <a:xfrm>
            <a:off x="5792425" y="3773504"/>
            <a:ext cx="663982" cy="728351"/>
            <a:chOff x="5815003" y="3925904"/>
            <a:chExt cx="663982" cy="728351"/>
          </a:xfrm>
        </p:grpSpPr>
        <p:pic>
          <p:nvPicPr>
            <p:cNvPr id="348" name="图片 347">
              <a:extLst>
                <a:ext uri="{FF2B5EF4-FFF2-40B4-BE49-F238E27FC236}">
                  <a16:creationId xmlns:a16="http://schemas.microsoft.com/office/drawing/2014/main" id="{42FB80C4-0AC3-4522-9B47-D470428C6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1305" y="3925904"/>
              <a:ext cx="511379" cy="490924"/>
            </a:xfrm>
            <a:prstGeom prst="rect">
              <a:avLst/>
            </a:prstGeom>
          </p:spPr>
        </p:pic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CD616E0A-31A6-4D34-95A7-C751F39B85CE}"/>
                </a:ext>
              </a:extLst>
            </p:cNvPr>
            <p:cNvSpPr txBox="1"/>
            <p:nvPr/>
          </p:nvSpPr>
          <p:spPr>
            <a:xfrm>
              <a:off x="5815003" y="4400339"/>
              <a:ext cx="663982" cy="253916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数据库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86" name="Freeform 5">
            <a:extLst>
              <a:ext uri="{FF2B5EF4-FFF2-40B4-BE49-F238E27FC236}">
                <a16:creationId xmlns:a16="http://schemas.microsoft.com/office/drawing/2014/main" id="{A059F781-190E-4F5E-80E2-C9080CB9CA3B}"/>
              </a:ext>
            </a:extLst>
          </p:cNvPr>
          <p:cNvSpPr>
            <a:spLocks/>
          </p:cNvSpPr>
          <p:nvPr/>
        </p:nvSpPr>
        <p:spPr bwMode="auto">
          <a:xfrm>
            <a:off x="-2416429" y="319534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缓存的作用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387" name="Freeform 5">
            <a:extLst>
              <a:ext uri="{FF2B5EF4-FFF2-40B4-BE49-F238E27FC236}">
                <a16:creationId xmlns:a16="http://schemas.microsoft.com/office/drawing/2014/main" id="{22C60112-E894-4D9E-BEF5-926EF55D8774}"/>
              </a:ext>
            </a:extLst>
          </p:cNvPr>
          <p:cNvSpPr>
            <a:spLocks/>
          </p:cNvSpPr>
          <p:nvPr/>
        </p:nvSpPr>
        <p:spPr bwMode="auto">
          <a:xfrm>
            <a:off x="12709218" y="3208086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缓存的成本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04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  <p:bldP spid="360" grpId="0"/>
      <p:bldP spid="361" grpId="0"/>
      <p:bldP spid="362" grpId="0"/>
      <p:bldP spid="3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7EE55D58-F7E4-43C9-A083-CC9DA211E597}"/>
              </a:ext>
            </a:extLst>
          </p:cNvPr>
          <p:cNvSpPr txBox="1">
            <a:spLocks/>
          </p:cNvSpPr>
          <p:nvPr/>
        </p:nvSpPr>
        <p:spPr>
          <a:xfrm>
            <a:off x="4622316" y="13924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短信登录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3615B4B5-12B1-4EDB-8CA1-AEF76C8177F0}"/>
              </a:ext>
            </a:extLst>
          </p:cNvPr>
          <p:cNvSpPr txBox="1">
            <a:spLocks/>
          </p:cNvSpPr>
          <p:nvPr/>
        </p:nvSpPr>
        <p:spPr>
          <a:xfrm>
            <a:off x="4622316" y="1909577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ECF7FC1-D890-4751-8446-E9356D5259E2}"/>
              </a:ext>
            </a:extLst>
          </p:cNvPr>
          <p:cNvSpPr txBox="1">
            <a:spLocks/>
          </p:cNvSpPr>
          <p:nvPr/>
        </p:nvSpPr>
        <p:spPr>
          <a:xfrm>
            <a:off x="4622316" y="2426699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优惠券秒杀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4B7F2704-F35A-4A26-9C9E-8F04CC582DD0}"/>
              </a:ext>
            </a:extLst>
          </p:cNvPr>
          <p:cNvSpPr txBox="1">
            <a:spLocks/>
          </p:cNvSpPr>
          <p:nvPr/>
        </p:nvSpPr>
        <p:spPr>
          <a:xfrm>
            <a:off x="4622316" y="2943821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达人探店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480F7A61-25B7-4A2E-AADA-86976B20B0AB}"/>
              </a:ext>
            </a:extLst>
          </p:cNvPr>
          <p:cNvSpPr txBox="1">
            <a:spLocks/>
          </p:cNvSpPr>
          <p:nvPr/>
        </p:nvSpPr>
        <p:spPr>
          <a:xfrm>
            <a:off x="4622316" y="3460943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好友关注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54548F17-A44D-4E19-B493-1C491D60BBD8}"/>
              </a:ext>
            </a:extLst>
          </p:cNvPr>
          <p:cNvSpPr txBox="1">
            <a:spLocks/>
          </p:cNvSpPr>
          <p:nvPr/>
        </p:nvSpPr>
        <p:spPr>
          <a:xfrm>
            <a:off x="4622316" y="397806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附近的商户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44ADC60-585F-45D3-96C3-72B29885DA6F}"/>
              </a:ext>
            </a:extLst>
          </p:cNvPr>
          <p:cNvSpPr txBox="1">
            <a:spLocks/>
          </p:cNvSpPr>
          <p:nvPr/>
        </p:nvSpPr>
        <p:spPr>
          <a:xfrm>
            <a:off x="4622316" y="4495187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用户签到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AA2F05C0-4D75-4D42-B8F4-D56E6337A19F}"/>
              </a:ext>
            </a:extLst>
          </p:cNvPr>
          <p:cNvSpPr txBox="1">
            <a:spLocks/>
          </p:cNvSpPr>
          <p:nvPr/>
        </p:nvSpPr>
        <p:spPr>
          <a:xfrm>
            <a:off x="4622315" y="5012311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UV</a:t>
            </a:r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统计</a:t>
            </a: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7">
            <a:extLst>
              <a:ext uri="{FF2B5EF4-FFF2-40B4-BE49-F238E27FC236}">
                <a16:creationId xmlns:a16="http://schemas.microsoft.com/office/drawing/2014/main" id="{00F93177-3D64-4145-8BB5-454C259A4C64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什么是缓存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C54192F3-BD36-4831-8D1B-8FC77D999C8A}"/>
              </a:ext>
            </a:extLst>
          </p:cNvPr>
          <p:cNvSpPr>
            <a:spLocks/>
          </p:cNvSpPr>
          <p:nvPr/>
        </p:nvSpPr>
        <p:spPr bwMode="auto">
          <a:xfrm>
            <a:off x="2553509" y="2195072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A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A0B28CBD-4419-49D8-896F-28F53339E100}"/>
              </a:ext>
            </a:extLst>
          </p:cNvPr>
          <p:cNvSpPr>
            <a:spLocks/>
          </p:cNvSpPr>
          <p:nvPr/>
        </p:nvSpPr>
        <p:spPr bwMode="auto">
          <a:xfrm>
            <a:off x="6438717" y="2195072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8FE38032-578E-42CC-A1DD-9D704A546EF9}"/>
              </a:ext>
            </a:extLst>
          </p:cNvPr>
          <p:cNvSpPr>
            <a:spLocks/>
          </p:cNvSpPr>
          <p:nvPr/>
        </p:nvSpPr>
        <p:spPr bwMode="auto">
          <a:xfrm>
            <a:off x="1187958" y="319534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缓存的作用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06D1965D-7178-4B13-9DAC-871274DD6788}"/>
              </a:ext>
            </a:extLst>
          </p:cNvPr>
          <p:cNvSpPr>
            <a:spLocks/>
          </p:cNvSpPr>
          <p:nvPr/>
        </p:nvSpPr>
        <p:spPr bwMode="auto">
          <a:xfrm>
            <a:off x="9135841" y="3208086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缓存的成本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2780BA24-E269-4BC7-A330-5858FC16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190" y="3480208"/>
            <a:ext cx="2303641" cy="11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降低后端负载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提高读写效率，降低响应时间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B019CAA0-AC53-4B38-8039-30BC55081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867" y="3449413"/>
            <a:ext cx="2155575" cy="11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数据一致性成本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代码维护成本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运维成本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008214E7-8CE7-4984-9551-9EEB2FE579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缓存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就是数据交换的缓冲区（称作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Cache </a:t>
            </a:r>
            <a:r>
              <a:rPr lang="en-US" altLang="zh-CN" b="0" i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[ kæʃ ] 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），是存贮数据的临时地方，一般读写性能较高。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9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添加</a:t>
            </a:r>
            <a:r>
              <a:rPr lang="en-US" altLang="zh-CN" sz="1800">
                <a:solidFill>
                  <a:srgbClr val="AD2A26"/>
                </a:solidFill>
              </a:rPr>
              <a:t>Redis</a:t>
            </a:r>
            <a:r>
              <a:rPr lang="zh-CN" altLang="en-US" sz="1800">
                <a:solidFill>
                  <a:srgbClr val="AD2A26"/>
                </a:solidFill>
              </a:rPr>
              <a:t>缓存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103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BB36DA44-225D-4924-9CBF-7C95926BF32A}"/>
              </a:ext>
            </a:extLst>
          </p:cNvPr>
          <p:cNvSpPr/>
          <p:nvPr/>
        </p:nvSpPr>
        <p:spPr>
          <a:xfrm>
            <a:off x="827509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缓存作用模型</a:t>
            </a: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32F8CA94-5EF4-4B3B-B52E-B4B03D104209}"/>
              </a:ext>
            </a:extLst>
          </p:cNvPr>
          <p:cNvSpPr/>
          <p:nvPr/>
        </p:nvSpPr>
        <p:spPr>
          <a:xfrm>
            <a:off x="1668176" y="5481969"/>
            <a:ext cx="305671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添加</a:t>
            </a:r>
            <a:r>
              <a:rPr lang="en-US" altLang="zh-CN" sz="2000">
                <a:solidFill>
                  <a:srgbClr val="AD2A26"/>
                </a:solidFill>
              </a:rPr>
              <a:t>Redis</a:t>
            </a:r>
            <a:r>
              <a:rPr lang="zh-CN" altLang="en-US" sz="2000">
                <a:solidFill>
                  <a:srgbClr val="AD2A26"/>
                </a:solidFill>
              </a:rPr>
              <a:t>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CEE1637-5129-4E0E-A199-B153A0C32024}"/>
              </a:ext>
            </a:extLst>
          </p:cNvPr>
          <p:cNvSpPr/>
          <p:nvPr/>
        </p:nvSpPr>
        <p:spPr>
          <a:xfrm>
            <a:off x="1668176" y="2215871"/>
            <a:ext cx="3164986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D2509667-8F84-4DD4-BE59-B55FD5D85EF5}"/>
              </a:ext>
            </a:extLst>
          </p:cNvPr>
          <p:cNvSpPr/>
          <p:nvPr/>
        </p:nvSpPr>
        <p:spPr>
          <a:xfrm>
            <a:off x="1668176" y="5481969"/>
            <a:ext cx="3164986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0070C0"/>
                </a:solidFill>
              </a:rPr>
              <a:t>数据库</a:t>
            </a:r>
          </a:p>
        </p:txBody>
      </p:sp>
      <p:sp>
        <p:nvSpPr>
          <p:cNvPr id="150" name="箭头: 右 149">
            <a:extLst>
              <a:ext uri="{FF2B5EF4-FFF2-40B4-BE49-F238E27FC236}">
                <a16:creationId xmlns:a16="http://schemas.microsoft.com/office/drawing/2014/main" id="{C0B813C8-9AB3-47B3-A7F6-67EFF4AC4C66}"/>
              </a:ext>
            </a:extLst>
          </p:cNvPr>
          <p:cNvSpPr/>
          <p:nvPr/>
        </p:nvSpPr>
        <p:spPr>
          <a:xfrm rot="5400000">
            <a:off x="852311" y="3639675"/>
            <a:ext cx="2705590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53" name="箭头: 右 152">
            <a:extLst>
              <a:ext uri="{FF2B5EF4-FFF2-40B4-BE49-F238E27FC236}">
                <a16:creationId xmlns:a16="http://schemas.microsoft.com/office/drawing/2014/main" id="{889C5D36-4762-4E12-B747-976A3FFBE308}"/>
              </a:ext>
            </a:extLst>
          </p:cNvPr>
          <p:cNvSpPr/>
          <p:nvPr/>
        </p:nvSpPr>
        <p:spPr>
          <a:xfrm rot="16200000">
            <a:off x="2953681" y="3653090"/>
            <a:ext cx="2732421" cy="810002"/>
          </a:xfrm>
          <a:prstGeom prst="rightArrow">
            <a:avLst>
              <a:gd name="adj1" fmla="val 54025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200"/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24094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59" grpId="0" animBg="1"/>
      <p:bldP spid="147" grpId="0" animBg="1"/>
      <p:bldP spid="148" grpId="0" animBg="1"/>
      <p:bldP spid="150" grpId="0" animBg="1"/>
      <p:bldP spid="1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BB36DA44-225D-4924-9CBF-7C95926BF32A}"/>
              </a:ext>
            </a:extLst>
          </p:cNvPr>
          <p:cNvSpPr/>
          <p:nvPr/>
        </p:nvSpPr>
        <p:spPr>
          <a:xfrm>
            <a:off x="827509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缓存作用模型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添加</a:t>
            </a:r>
            <a:r>
              <a:rPr lang="en-US" altLang="zh-CN" sz="2000">
                <a:solidFill>
                  <a:srgbClr val="AD2A26"/>
                </a:solidFill>
              </a:rPr>
              <a:t>Redis</a:t>
            </a:r>
            <a:r>
              <a:rPr lang="zh-CN" altLang="en-US" sz="2000">
                <a:solidFill>
                  <a:srgbClr val="AD2A26"/>
                </a:solidFill>
              </a:rPr>
              <a:t>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4EB3D4E-8688-4D1F-BA78-46894B89892A}"/>
              </a:ext>
            </a:extLst>
          </p:cNvPr>
          <p:cNvSpPr/>
          <p:nvPr/>
        </p:nvSpPr>
        <p:spPr>
          <a:xfrm>
            <a:off x="6469380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根据</a:t>
            </a:r>
            <a:r>
              <a:rPr lang="en-US" altLang="zh-CN" sz="1400">
                <a:solidFill>
                  <a:srgbClr val="49504F"/>
                </a:solidFill>
              </a:rPr>
              <a:t>id</a:t>
            </a:r>
            <a:r>
              <a:rPr lang="zh-CN" altLang="en-US" sz="1400">
                <a:solidFill>
                  <a:srgbClr val="49504F"/>
                </a:solidFill>
              </a:rPr>
              <a:t>查询商铺缓存的流程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3E0753E-E8C2-4C9A-B2EE-11335681E7BC}"/>
              </a:ext>
            </a:extLst>
          </p:cNvPr>
          <p:cNvSpPr/>
          <p:nvPr/>
        </p:nvSpPr>
        <p:spPr>
          <a:xfrm>
            <a:off x="7284039" y="180949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8E96AD0-BC8C-4709-B7F8-0E3833829C2B}"/>
              </a:ext>
            </a:extLst>
          </p:cNvPr>
          <p:cNvSpPr/>
          <p:nvPr/>
        </p:nvSpPr>
        <p:spPr>
          <a:xfrm>
            <a:off x="7129634" y="23129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CF03FBB-0D7A-44C5-82A6-0D00FD6FD36C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7489741" y="2043695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菱形 32">
            <a:extLst>
              <a:ext uri="{FF2B5EF4-FFF2-40B4-BE49-F238E27FC236}">
                <a16:creationId xmlns:a16="http://schemas.microsoft.com/office/drawing/2014/main" id="{089DED12-ACE8-430D-A4EC-06FB95E20180}"/>
              </a:ext>
            </a:extLst>
          </p:cNvPr>
          <p:cNvSpPr/>
          <p:nvPr/>
        </p:nvSpPr>
        <p:spPr>
          <a:xfrm>
            <a:off x="6911414" y="3741424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CB763F4-2470-4053-B7D2-9AB50C543E1A}"/>
              </a:ext>
            </a:extLst>
          </p:cNvPr>
          <p:cNvSpPr txBox="1"/>
          <p:nvPr/>
        </p:nvSpPr>
        <p:spPr>
          <a:xfrm>
            <a:off x="8294704" y="374641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772661E-D759-4F80-B982-345B147AA486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491390" y="4220612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A499209-DDDE-4A6D-978A-E638A93F83C0}"/>
              </a:ext>
            </a:extLst>
          </p:cNvPr>
          <p:cNvSpPr txBox="1"/>
          <p:nvPr/>
        </p:nvSpPr>
        <p:spPr>
          <a:xfrm>
            <a:off x="7484307" y="4536659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A2210CD-04E8-4D0F-9757-732BA1C1AEBF}"/>
              </a:ext>
            </a:extLst>
          </p:cNvPr>
          <p:cNvSpPr/>
          <p:nvPr/>
        </p:nvSpPr>
        <p:spPr>
          <a:xfrm>
            <a:off x="7169669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FE13627-DDC1-457B-BC93-6B4086F167E1}"/>
              </a:ext>
            </a:extLst>
          </p:cNvPr>
          <p:cNvSpPr/>
          <p:nvPr/>
        </p:nvSpPr>
        <p:spPr>
          <a:xfrm>
            <a:off x="7284039" y="598213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C79B602-3FE8-4224-85C6-7835B3ABFE4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7489741" y="5677900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4BC7134-F437-45ED-B8C8-7ACA9F7B6718}"/>
              </a:ext>
            </a:extLst>
          </p:cNvPr>
          <p:cNvSpPr/>
          <p:nvPr/>
        </p:nvSpPr>
        <p:spPr>
          <a:xfrm>
            <a:off x="7123303" y="3008843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1C79613-6BAA-4DD5-9C4B-E7EBBB0180DA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 flipH="1">
            <a:off x="7488225" y="2713025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1EDFE04-665D-4012-9317-B4185FDEA7AF}"/>
              </a:ext>
            </a:extLst>
          </p:cNvPr>
          <p:cNvCxnSpPr>
            <a:cxnSpLocks/>
            <a:stCxn id="42" idx="2"/>
            <a:endCxn id="33" idx="0"/>
          </p:cNvCxnSpPr>
          <p:nvPr/>
        </p:nvCxnSpPr>
        <p:spPr>
          <a:xfrm>
            <a:off x="7488225" y="3408953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9D981D3-80DF-4A9E-A1B2-7F694253E68D}"/>
              </a:ext>
            </a:extLst>
          </p:cNvPr>
          <p:cNvSpPr/>
          <p:nvPr/>
        </p:nvSpPr>
        <p:spPr>
          <a:xfrm>
            <a:off x="9400763" y="378096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F6B45354-D1B6-4987-AEC5-9B618FF0B481}"/>
              </a:ext>
            </a:extLst>
          </p:cNvPr>
          <p:cNvCxnSpPr>
            <a:cxnSpLocks/>
            <a:stCxn id="51" idx="2"/>
            <a:endCxn id="40" idx="6"/>
          </p:cNvCxnSpPr>
          <p:nvPr/>
        </p:nvCxnSpPr>
        <p:spPr>
          <a:xfrm rot="5400000">
            <a:off x="8948612" y="4400463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5231881-0C5B-4387-80D2-44D2D7EA93E7}"/>
              </a:ext>
            </a:extLst>
          </p:cNvPr>
          <p:cNvSpPr/>
          <p:nvPr/>
        </p:nvSpPr>
        <p:spPr>
          <a:xfrm>
            <a:off x="10328403" y="5253522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404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A7126084-0BC3-4C84-B15C-BA448D2FE553}"/>
              </a:ext>
            </a:extLst>
          </p:cNvPr>
          <p:cNvSpPr/>
          <p:nvPr/>
        </p:nvSpPr>
        <p:spPr>
          <a:xfrm>
            <a:off x="9161851" y="4530433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843A774-B4CF-4556-8C34-59589F68B79D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>
            <a:off x="9726301" y="4181073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DBF0309C-7BF5-4C36-912C-C40B8277DC1A}"/>
              </a:ext>
            </a:extLst>
          </p:cNvPr>
          <p:cNvCxnSpPr>
            <a:cxnSpLocks/>
            <a:stCxn id="57" idx="3"/>
            <a:endCxn id="51" idx="0"/>
          </p:cNvCxnSpPr>
          <p:nvPr/>
        </p:nvCxnSpPr>
        <p:spPr>
          <a:xfrm>
            <a:off x="10290751" y="4770027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3F96A400-E5FE-4D89-8C7C-7946FEE0F557}"/>
              </a:ext>
            </a:extLst>
          </p:cNvPr>
          <p:cNvSpPr/>
          <p:nvPr/>
        </p:nvSpPr>
        <p:spPr>
          <a:xfrm>
            <a:off x="8404465" y="5277790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ADDC2AE7-8068-4877-935F-CD2452CD08E9}"/>
              </a:ext>
            </a:extLst>
          </p:cNvPr>
          <p:cNvCxnSpPr>
            <a:stCxn id="89" idx="1"/>
            <a:endCxn id="38" idx="3"/>
          </p:cNvCxnSpPr>
          <p:nvPr/>
        </p:nvCxnSpPr>
        <p:spPr>
          <a:xfrm flipH="1">
            <a:off x="7820744" y="5477845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134E7290-419D-4C7C-8550-81B03FC808F4}"/>
              </a:ext>
            </a:extLst>
          </p:cNvPr>
          <p:cNvCxnSpPr>
            <a:cxnSpLocks/>
            <a:stCxn id="57" idx="1"/>
            <a:endCxn id="89" idx="0"/>
          </p:cNvCxnSpPr>
          <p:nvPr/>
        </p:nvCxnSpPr>
        <p:spPr>
          <a:xfrm rot="10800000" flipV="1">
            <a:off x="8804467" y="4770026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D5437F4D-69B4-42D4-BBCA-C58C09CB2A4B}"/>
              </a:ext>
            </a:extLst>
          </p:cNvPr>
          <p:cNvCxnSpPr>
            <a:cxnSpLocks/>
            <a:stCxn id="33" idx="3"/>
            <a:endCxn id="45" idx="1"/>
          </p:cNvCxnSpPr>
          <p:nvPr/>
        </p:nvCxnSpPr>
        <p:spPr>
          <a:xfrm>
            <a:off x="8071365" y="3981018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CEE1637-5129-4E0E-A199-B153A0C32024}"/>
              </a:ext>
            </a:extLst>
          </p:cNvPr>
          <p:cNvSpPr/>
          <p:nvPr/>
        </p:nvSpPr>
        <p:spPr>
          <a:xfrm>
            <a:off x="1668176" y="2215871"/>
            <a:ext cx="3164986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D2509667-8F84-4DD4-BE59-B55FD5D85EF5}"/>
              </a:ext>
            </a:extLst>
          </p:cNvPr>
          <p:cNvSpPr/>
          <p:nvPr/>
        </p:nvSpPr>
        <p:spPr>
          <a:xfrm>
            <a:off x="1668176" y="5481969"/>
            <a:ext cx="3164986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0070C0"/>
                </a:solidFill>
              </a:rPr>
              <a:t>数据库</a:t>
            </a: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AB80F20C-FE61-46AC-9CCC-72035B0D3E24}"/>
              </a:ext>
            </a:extLst>
          </p:cNvPr>
          <p:cNvSpPr/>
          <p:nvPr/>
        </p:nvSpPr>
        <p:spPr>
          <a:xfrm>
            <a:off x="1671340" y="3848920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AD2A26"/>
                </a:solidFill>
              </a:rPr>
              <a:t>Redis</a:t>
            </a:r>
            <a:endParaRPr lang="zh-CN" altLang="en-US" sz="1050">
              <a:solidFill>
                <a:srgbClr val="AD2A26"/>
              </a:solidFill>
            </a:endParaRPr>
          </a:p>
        </p:txBody>
      </p:sp>
      <p:sp>
        <p:nvSpPr>
          <p:cNvPr id="150" name="箭头: 右 149">
            <a:extLst>
              <a:ext uri="{FF2B5EF4-FFF2-40B4-BE49-F238E27FC236}">
                <a16:creationId xmlns:a16="http://schemas.microsoft.com/office/drawing/2014/main" id="{C0B813C8-9AB3-47B3-A7F6-67EFF4AC4C66}"/>
              </a:ext>
            </a:extLst>
          </p:cNvPr>
          <p:cNvSpPr/>
          <p:nvPr/>
        </p:nvSpPr>
        <p:spPr>
          <a:xfrm rot="5400000">
            <a:off x="1667528" y="2824458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51" name="箭头: 右 150">
            <a:extLst>
              <a:ext uri="{FF2B5EF4-FFF2-40B4-BE49-F238E27FC236}">
                <a16:creationId xmlns:a16="http://schemas.microsoft.com/office/drawing/2014/main" id="{14102B5A-A9E1-4468-8D34-06CCBB585873}"/>
              </a:ext>
            </a:extLst>
          </p:cNvPr>
          <p:cNvSpPr/>
          <p:nvPr/>
        </p:nvSpPr>
        <p:spPr>
          <a:xfrm rot="16200000">
            <a:off x="2632425" y="2876847"/>
            <a:ext cx="1075156" cy="715974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命中</a:t>
            </a:r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9AB634DE-02DB-4C99-9D98-1BC7005579BE}"/>
              </a:ext>
            </a:extLst>
          </p:cNvPr>
          <p:cNvSpPr/>
          <p:nvPr/>
        </p:nvSpPr>
        <p:spPr>
          <a:xfrm rot="5400000">
            <a:off x="2173483" y="4774907"/>
            <a:ext cx="1075156" cy="201906"/>
          </a:xfrm>
          <a:prstGeom prst="rightArrow">
            <a:avLst>
              <a:gd name="adj1" fmla="val 42736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箭头: 右 152">
            <a:extLst>
              <a:ext uri="{FF2B5EF4-FFF2-40B4-BE49-F238E27FC236}">
                <a16:creationId xmlns:a16="http://schemas.microsoft.com/office/drawing/2014/main" id="{889C5D36-4762-4E12-B747-976A3FFBE308}"/>
              </a:ext>
            </a:extLst>
          </p:cNvPr>
          <p:cNvSpPr/>
          <p:nvPr/>
        </p:nvSpPr>
        <p:spPr>
          <a:xfrm rot="16200000">
            <a:off x="3109138" y="3953962"/>
            <a:ext cx="2732421" cy="201906"/>
          </a:xfrm>
          <a:prstGeom prst="rightArrow">
            <a:avLst>
              <a:gd name="adj1" fmla="val 42736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箭头: 右 153">
            <a:extLst>
              <a:ext uri="{FF2B5EF4-FFF2-40B4-BE49-F238E27FC236}">
                <a16:creationId xmlns:a16="http://schemas.microsoft.com/office/drawing/2014/main" id="{AACF185C-7CBF-4BB3-A3E2-532B8CE2509F}"/>
              </a:ext>
            </a:extLst>
          </p:cNvPr>
          <p:cNvSpPr/>
          <p:nvPr/>
        </p:nvSpPr>
        <p:spPr>
          <a:xfrm rot="16200000">
            <a:off x="2927553" y="4774907"/>
            <a:ext cx="1075156" cy="201906"/>
          </a:xfrm>
          <a:prstGeom prst="rightArrow">
            <a:avLst>
              <a:gd name="adj1" fmla="val 42736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ACD194F7-974C-4CF0-A0C2-D3033A2F526B}"/>
              </a:ext>
            </a:extLst>
          </p:cNvPr>
          <p:cNvSpPr txBox="1"/>
          <p:nvPr/>
        </p:nvSpPr>
        <p:spPr>
          <a:xfrm>
            <a:off x="2122528" y="4770026"/>
            <a:ext cx="617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26AD54C1-7A56-4396-88CB-EE6B68C0881A}"/>
              </a:ext>
            </a:extLst>
          </p:cNvPr>
          <p:cNvSpPr txBox="1"/>
          <p:nvPr/>
        </p:nvSpPr>
        <p:spPr>
          <a:xfrm>
            <a:off x="3472177" y="4770026"/>
            <a:ext cx="6180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写缓存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C36C8BA8-A851-4BC6-B6A2-107C98C82C4F}"/>
              </a:ext>
            </a:extLst>
          </p:cNvPr>
          <p:cNvSpPr txBox="1"/>
          <p:nvPr/>
        </p:nvSpPr>
        <p:spPr>
          <a:xfrm>
            <a:off x="8782222" y="4508016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38235307-7160-4A6D-9094-C1E0E5F3B48C}"/>
              </a:ext>
            </a:extLst>
          </p:cNvPr>
          <p:cNvSpPr txBox="1"/>
          <p:nvPr/>
        </p:nvSpPr>
        <p:spPr>
          <a:xfrm>
            <a:off x="10294619" y="4523272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999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3" grpId="0" animBg="1"/>
      <p:bldP spid="35" grpId="0"/>
      <p:bldP spid="37" grpId="0"/>
      <p:bldP spid="38" grpId="0" animBg="1"/>
      <p:bldP spid="40" grpId="0" animBg="1"/>
      <p:bldP spid="42" grpId="0" animBg="1"/>
      <p:bldP spid="45" grpId="0" animBg="1"/>
      <p:bldP spid="51" grpId="0" animBg="1"/>
      <p:bldP spid="57" grpId="0" animBg="1"/>
      <p:bldP spid="89" grpId="0" animBg="1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9DE0F1-D1D1-49CA-A80E-587A32DE2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给店铺类型查询业务添加缓存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A393D7-5E3D-4CC1-81F0-24A2DB135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店铺类型在首页和其它多个页面都会用到，如图：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需求：修改</a:t>
            </a:r>
            <a:r>
              <a:rPr lang="en-US" altLang="zh-CN"/>
              <a:t>ShopTypeController</a:t>
            </a:r>
            <a:r>
              <a:rPr lang="zh-CN" altLang="en-US"/>
              <a:t>中的</a:t>
            </a:r>
            <a:r>
              <a:rPr lang="en-US" altLang="zh-CN"/>
              <a:t>queryTypeList</a:t>
            </a:r>
            <a:r>
              <a:rPr lang="zh-CN" altLang="en-US"/>
              <a:t>方法，添加查询缓存</a:t>
            </a:r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246263-532C-47C1-A5AD-0574539E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18" y="3851595"/>
            <a:ext cx="5530022" cy="2626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3446D1-9690-49D2-ABF0-62FE968B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18" y="2162401"/>
            <a:ext cx="2007922" cy="11722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234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缓存更新策略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98711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F8E23E7-3B43-4131-B44E-788F85A71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06234"/>
              </p:ext>
            </p:extLst>
          </p:nvPr>
        </p:nvGraphicFramePr>
        <p:xfrm>
          <a:off x="889475" y="1641995"/>
          <a:ext cx="10413049" cy="307859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9365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268980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3108959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2741455">
                  <a:extLst>
                    <a:ext uri="{9D8B030D-6E8A-4147-A177-3AD203B41FA5}">
                      <a16:colId xmlns:a16="http://schemas.microsoft.com/office/drawing/2014/main" val="3074709213"/>
                    </a:ext>
                  </a:extLst>
                </a:gridCol>
              </a:tblGrid>
              <a:tr h="692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内存淘汰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超时剔除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主动更新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11855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不用自己维护，利用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Redis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的内存淘汰机制，当内存不足时自动淘汰部分数据。下次查询时更新缓存。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给缓存数据添加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TTL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时间，到期后自动删除缓存。下次查询时更新缓存。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编写业务逻辑，在修改数据库的同时，更新缓存。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94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一致性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一般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好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605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维护成本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无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低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49504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</a:tbl>
          </a:graphicData>
        </a:graphic>
      </p:graphicFrame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418AA1E-28F6-4F6E-93CF-0580215C07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475" y="5019586"/>
            <a:ext cx="10413049" cy="1716007"/>
          </a:xfrm>
        </p:spPr>
        <p:txBody>
          <a:bodyPr/>
          <a:lstStyle/>
          <a:p>
            <a:r>
              <a:rPr lang="zh-CN" altLang="en-US"/>
              <a:t>业务场景：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低一致性需求：使用内存淘汰机制。例如店铺类型的查询缓存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高一致性需求：主动更新，并以超时剔除作为兜底方案。例如店铺详情查询的缓存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D84AE4-2B4D-4F6E-8135-9026B4A8EBC3}"/>
              </a:ext>
            </a:extLst>
          </p:cNvPr>
          <p:cNvSpPr/>
          <p:nvPr/>
        </p:nvSpPr>
        <p:spPr>
          <a:xfrm>
            <a:off x="2205990" y="2446020"/>
            <a:ext cx="3200400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92149E-4692-432D-A9E4-171551CE6CCC}"/>
              </a:ext>
            </a:extLst>
          </p:cNvPr>
          <p:cNvSpPr/>
          <p:nvPr/>
        </p:nvSpPr>
        <p:spPr>
          <a:xfrm>
            <a:off x="5543550" y="2446020"/>
            <a:ext cx="2937510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CE7A6-8517-46C3-86DB-F7013266BACE}"/>
              </a:ext>
            </a:extLst>
          </p:cNvPr>
          <p:cNvSpPr/>
          <p:nvPr/>
        </p:nvSpPr>
        <p:spPr>
          <a:xfrm>
            <a:off x="2205990" y="4233025"/>
            <a:ext cx="320040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6E2CCE-B52D-44C5-B326-DFFFE20461FE}"/>
              </a:ext>
            </a:extLst>
          </p:cNvPr>
          <p:cNvSpPr/>
          <p:nvPr/>
        </p:nvSpPr>
        <p:spPr>
          <a:xfrm>
            <a:off x="5543550" y="4233025"/>
            <a:ext cx="285750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C488F4-E4DA-4AFE-88E6-E5B4C6AE3208}"/>
              </a:ext>
            </a:extLst>
          </p:cNvPr>
          <p:cNvSpPr/>
          <p:nvPr/>
        </p:nvSpPr>
        <p:spPr>
          <a:xfrm>
            <a:off x="8881110" y="4233025"/>
            <a:ext cx="232029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7E6F27-9C8D-4650-A546-B5C2CDB262A7}"/>
              </a:ext>
            </a:extLst>
          </p:cNvPr>
          <p:cNvSpPr/>
          <p:nvPr/>
        </p:nvSpPr>
        <p:spPr>
          <a:xfrm>
            <a:off x="8749665" y="3610465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877767-9F02-4C95-A700-67B6AA2BDBF5}"/>
              </a:ext>
            </a:extLst>
          </p:cNvPr>
          <p:cNvSpPr/>
          <p:nvPr/>
        </p:nvSpPr>
        <p:spPr>
          <a:xfrm>
            <a:off x="6060281" y="3628275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0E18D7-D25C-4B11-A298-D2CE1FC9B3E0}"/>
              </a:ext>
            </a:extLst>
          </p:cNvPr>
          <p:cNvSpPr/>
          <p:nvPr/>
        </p:nvSpPr>
        <p:spPr>
          <a:xfrm>
            <a:off x="2730817" y="3630570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幻灯片缩放定位 20">
                <a:extLst>
                  <a:ext uri="{FF2B5EF4-FFF2-40B4-BE49-F238E27FC236}">
                    <a16:creationId xmlns:a16="http://schemas.microsoft.com/office/drawing/2014/main" id="{0F9BDC31-E66F-4D5E-83BC-76D5E5D2F8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84113" y="3102048"/>
              <a:ext cx="517287" cy="290974"/>
            </p:xfrm>
            <a:graphic>
              <a:graphicData uri="http://schemas.microsoft.com/office/powerpoint/2016/slidezoom">
                <pslz:sldZm>
                  <pslz:sldZmObj sldId="630" cId="315293758">
                    <pslz:zmPr id="{A0D104EF-DBE0-4B68-B391-53F22E710CA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7287" cy="2909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幻灯片缩放定位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F9BDC31-E66F-4D5E-83BC-76D5E5D2F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4113" y="3102048"/>
                <a:ext cx="517287" cy="2909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13806982-3461-41AC-A580-4F02EE1915E5}"/>
              </a:ext>
            </a:extLst>
          </p:cNvPr>
          <p:cNvSpPr/>
          <p:nvPr/>
        </p:nvSpPr>
        <p:spPr>
          <a:xfrm>
            <a:off x="8618220" y="2468316"/>
            <a:ext cx="2633742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39F9CF-0E4D-457C-8701-6EDFF12CC160}"/>
              </a:ext>
            </a:extLst>
          </p:cNvPr>
          <p:cNvSpPr/>
          <p:nvPr/>
        </p:nvSpPr>
        <p:spPr>
          <a:xfrm flipH="1">
            <a:off x="1120630" y="4168758"/>
            <a:ext cx="2342365" cy="61965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由缓存的调用者，在更新数据库的同时更新缓存</a:t>
            </a:r>
            <a:endParaRPr lang="en-US" altLang="zh-CN" sz="1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FDCE178-0514-4E86-90DB-FEC91AD8D8EA}"/>
              </a:ext>
            </a:extLst>
          </p:cNvPr>
          <p:cNvGrpSpPr/>
          <p:nvPr/>
        </p:nvGrpSpPr>
        <p:grpSpPr>
          <a:xfrm>
            <a:off x="768734" y="2084191"/>
            <a:ext cx="3306428" cy="3524249"/>
            <a:chOff x="768734" y="2084191"/>
            <a:chExt cx="3306428" cy="352424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1475DB8-1BAD-47EF-8A37-240BA5F8C6F0}"/>
                </a:ext>
              </a:extLst>
            </p:cNvPr>
            <p:cNvSpPr/>
            <p:nvPr/>
          </p:nvSpPr>
          <p:spPr>
            <a:xfrm>
              <a:off x="768734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任意多边形 8">
              <a:extLst>
                <a:ext uri="{FF2B5EF4-FFF2-40B4-BE49-F238E27FC236}">
                  <a16:creationId xmlns:a16="http://schemas.microsoft.com/office/drawing/2014/main" id="{9A890E0C-65DF-4535-912C-8C18598B916A}"/>
                </a:ext>
              </a:extLst>
            </p:cNvPr>
            <p:cNvSpPr/>
            <p:nvPr/>
          </p:nvSpPr>
          <p:spPr>
            <a:xfrm rot="719614" flipH="1">
              <a:off x="3554621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EC50C13-46AA-40C6-A027-AC5067A703F0}"/>
                </a:ext>
              </a:extLst>
            </p:cNvPr>
            <p:cNvSpPr txBox="1"/>
            <p:nvPr/>
          </p:nvSpPr>
          <p:spPr>
            <a:xfrm>
              <a:off x="1199011" y="3730741"/>
              <a:ext cx="2342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Cache Aside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5F23000-9BC2-4D2D-B52D-D6732F152095}"/>
                </a:ext>
              </a:extLst>
            </p:cNvPr>
            <p:cNvSpPr txBox="1"/>
            <p:nvPr/>
          </p:nvSpPr>
          <p:spPr>
            <a:xfrm>
              <a:off x="1199011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01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9690B1F-681D-42FA-A4BC-BB2DBFB9A2EB}"/>
              </a:ext>
            </a:extLst>
          </p:cNvPr>
          <p:cNvSpPr/>
          <p:nvPr/>
        </p:nvSpPr>
        <p:spPr>
          <a:xfrm flipH="1">
            <a:off x="4842499" y="4197986"/>
            <a:ext cx="2342365" cy="11736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缓存与数据库整合为一个服务，由服务来维护一致性。调用者调用该服务，无需关心缓存一致性问题。</a:t>
            </a:r>
            <a:endParaRPr lang="en-US" altLang="zh-CN" sz="12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0C96048-E7E2-411F-BBBD-8A2458BAC761}"/>
              </a:ext>
            </a:extLst>
          </p:cNvPr>
          <p:cNvGrpSpPr/>
          <p:nvPr/>
        </p:nvGrpSpPr>
        <p:grpSpPr>
          <a:xfrm>
            <a:off x="4490603" y="2084191"/>
            <a:ext cx="3306428" cy="3524249"/>
            <a:chOff x="4490603" y="2084191"/>
            <a:chExt cx="3306428" cy="352424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F57C82-49E3-416F-8A1E-9073549059AB}"/>
                </a:ext>
              </a:extLst>
            </p:cNvPr>
            <p:cNvSpPr/>
            <p:nvPr/>
          </p:nvSpPr>
          <p:spPr>
            <a:xfrm>
              <a:off x="4490603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任意多边形 25">
              <a:extLst>
                <a:ext uri="{FF2B5EF4-FFF2-40B4-BE49-F238E27FC236}">
                  <a16:creationId xmlns:a16="http://schemas.microsoft.com/office/drawing/2014/main" id="{B176F2A5-DE24-4BCC-97F2-B359CDD00593}"/>
                </a:ext>
              </a:extLst>
            </p:cNvPr>
            <p:cNvSpPr/>
            <p:nvPr/>
          </p:nvSpPr>
          <p:spPr>
            <a:xfrm rot="719614" flipH="1">
              <a:off x="7276490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61B46C-A4E9-40BE-8F89-4F2D11F7750B}"/>
                </a:ext>
              </a:extLst>
            </p:cNvPr>
            <p:cNvSpPr txBox="1"/>
            <p:nvPr/>
          </p:nvSpPr>
          <p:spPr>
            <a:xfrm>
              <a:off x="4920880" y="3730741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Read/Write Through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0E1858C-BE6E-4DFC-9C63-0A484DD66E99}"/>
                </a:ext>
              </a:extLst>
            </p:cNvPr>
            <p:cNvSpPr txBox="1"/>
            <p:nvPr/>
          </p:nvSpPr>
          <p:spPr>
            <a:xfrm>
              <a:off x="4920880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02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789C098-9FC7-461D-BD80-01F8FF9663E7}"/>
              </a:ext>
            </a:extLst>
          </p:cNvPr>
          <p:cNvSpPr/>
          <p:nvPr/>
        </p:nvSpPr>
        <p:spPr>
          <a:xfrm flipH="1">
            <a:off x="8642744" y="4168758"/>
            <a:ext cx="2342365" cy="896656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调用者只操作缓存，由其它线程异步的将缓存数据持久化到数据库，保证最终一致。</a:t>
            </a:r>
            <a:endParaRPr lang="en-US" altLang="zh-CN" sz="14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0408CE3-A92D-4C0F-85A2-E924C66836D6}"/>
              </a:ext>
            </a:extLst>
          </p:cNvPr>
          <p:cNvGrpSpPr/>
          <p:nvPr/>
        </p:nvGrpSpPr>
        <p:grpSpPr>
          <a:xfrm>
            <a:off x="8212472" y="2084191"/>
            <a:ext cx="3306428" cy="3524249"/>
            <a:chOff x="8212472" y="2084191"/>
            <a:chExt cx="3306428" cy="35242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B85502-E587-432A-9CF2-C6523AFC92AF}"/>
                </a:ext>
              </a:extLst>
            </p:cNvPr>
            <p:cNvSpPr/>
            <p:nvPr/>
          </p:nvSpPr>
          <p:spPr>
            <a:xfrm>
              <a:off x="8212472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任意多边形 37">
              <a:extLst>
                <a:ext uri="{FF2B5EF4-FFF2-40B4-BE49-F238E27FC236}">
                  <a16:creationId xmlns:a16="http://schemas.microsoft.com/office/drawing/2014/main" id="{B6BEA2EF-8F06-4825-A254-68619B173142}"/>
                </a:ext>
              </a:extLst>
            </p:cNvPr>
            <p:cNvSpPr/>
            <p:nvPr/>
          </p:nvSpPr>
          <p:spPr>
            <a:xfrm rot="719614" flipH="1">
              <a:off x="10998359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965BAFA-AE0F-4C97-A904-13F8CC5A2542}"/>
                </a:ext>
              </a:extLst>
            </p:cNvPr>
            <p:cNvSpPr txBox="1"/>
            <p:nvPr/>
          </p:nvSpPr>
          <p:spPr>
            <a:xfrm>
              <a:off x="8642746" y="3727176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Write Behind Caching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6583413-3095-4959-9A21-77679909668C}"/>
                </a:ext>
              </a:extLst>
            </p:cNvPr>
            <p:cNvSpPr txBox="1"/>
            <p:nvPr/>
          </p:nvSpPr>
          <p:spPr>
            <a:xfrm>
              <a:off x="8642749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03</a:t>
              </a:r>
            </a:p>
          </p:txBody>
        </p:sp>
      </p:grpSp>
      <p:sp>
        <p:nvSpPr>
          <p:cNvPr id="22" name="标题 7">
            <a:extLst>
              <a:ext uri="{FF2B5EF4-FFF2-40B4-BE49-F238E27FC236}">
                <a16:creationId xmlns:a16="http://schemas.microsoft.com/office/drawing/2014/main" id="{89BE6F18-B93C-408F-B53D-F954FFBCF1DF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主动</a:t>
            </a:r>
            <a:r>
              <a:rPr lang="zh-CN" altLang="en-US" sz="2000">
                <a:solidFill>
                  <a:srgbClr val="AD2A26"/>
                </a:solidFill>
              </a:rPr>
              <a:t>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D2A0172-FFB1-47D1-8F17-9B9082F837D0}"/>
              </a:ext>
            </a:extLst>
          </p:cNvPr>
          <p:cNvGrpSpPr/>
          <p:nvPr/>
        </p:nvGrpSpPr>
        <p:grpSpPr>
          <a:xfrm rot="19481635">
            <a:off x="3022930" y="5065414"/>
            <a:ext cx="987809" cy="676715"/>
            <a:chOff x="6030507" y="5973592"/>
            <a:chExt cx="987809" cy="676715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B126DBDC-1290-4541-80B4-0BD8C7CB8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842B5B92-4F55-4288-A5B6-9D497C20E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529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4B05BBA2-A56D-43E6-8EFA-6C5722938D98}"/>
              </a:ext>
            </a:extLst>
          </p:cNvPr>
          <p:cNvSpPr txBox="1"/>
          <p:nvPr/>
        </p:nvSpPr>
        <p:spPr>
          <a:xfrm>
            <a:off x="1199010" y="3730740"/>
            <a:ext cx="234236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45720" rIns="0" bIns="45720" anchor="ctr" anchorCtr="0">
            <a:spAutoFit/>
          </a:bodyPr>
          <a:lstStyle/>
          <a:p>
            <a:pPr>
              <a:buSzPct val="25000"/>
            </a:pPr>
            <a:r>
              <a:rPr lang="en-US" altLang="zh-CN" sz="1400" b="1">
                <a:solidFill>
                  <a:srgbClr val="AD2A26"/>
                </a:solidFill>
              </a:rPr>
              <a:t>Cache Aside Pattern</a:t>
            </a:r>
            <a:endParaRPr lang="en-US" altLang="zh-CN" sz="1400" b="1" dirty="0">
              <a:solidFill>
                <a:srgbClr val="AD2A26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主动</a:t>
            </a:r>
            <a:r>
              <a:rPr lang="zh-CN" altLang="en-US" sz="2000">
                <a:solidFill>
                  <a:srgbClr val="AD2A26"/>
                </a:solidFill>
              </a:rPr>
              <a:t>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8E1E1F-2E77-4716-AC76-33789C8C6C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2216" y="2034407"/>
            <a:ext cx="6076627" cy="2725911"/>
          </a:xfrm>
        </p:spPr>
        <p:txBody>
          <a:bodyPr/>
          <a:lstStyle/>
          <a:p>
            <a:r>
              <a:rPr lang="zh-CN" altLang="en-US"/>
              <a:t>操作缓存和数据库时有三个问题需要考虑：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删除缓存还是更新缓存？</a:t>
            </a:r>
            <a:endParaRPr lang="en-US" altLang="zh-CN"/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+mn-ea"/>
                <a:cs typeface="阿里巴巴普惠体" panose="00020600040101010101" pitchFamily="18" charset="-122"/>
              </a:rPr>
              <a:t>更新缓存：每次更新数据库都更新缓存，无效写操作较多</a:t>
            </a:r>
            <a:endParaRPr lang="en-US" altLang="zh-CN" sz="1400" b="0">
              <a:latin typeface="+mn-ea"/>
              <a:cs typeface="阿里巴巴普惠体" panose="00020600040101010101" pitchFamily="18" charset="-122"/>
            </a:endParaRPr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+mn-ea"/>
                <a:cs typeface="阿里巴巴普惠体" panose="00020600040101010101" pitchFamily="18" charset="-122"/>
              </a:rPr>
              <a:t>删除缓存：更新数据库时让缓存失效，查询时再更新缓存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如何保证缓存与数据库的操作的同时成功或失败？</a:t>
            </a:r>
            <a:endParaRPr lang="en-US" altLang="zh-CN"/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单体系统，将缓存与数据库操作放在一个事务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分布式系统，利用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TCC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等分布式事务方案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先操作缓存还是先操作数据库？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66A3B6-59F1-471D-B855-51B02B95CBFD}"/>
              </a:ext>
            </a:extLst>
          </p:cNvPr>
          <p:cNvSpPr/>
          <p:nvPr/>
        </p:nvSpPr>
        <p:spPr>
          <a:xfrm flipH="1">
            <a:off x="1120630" y="4168758"/>
            <a:ext cx="2342365" cy="61965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由缓存的调用者，在更新数据库的同时更新缓存</a:t>
            </a:r>
            <a:endParaRPr lang="en-US" altLang="zh-CN" sz="1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5B728B3-10F4-4207-9C7C-321FD67C91BB}"/>
              </a:ext>
            </a:extLst>
          </p:cNvPr>
          <p:cNvGrpSpPr/>
          <p:nvPr/>
        </p:nvGrpSpPr>
        <p:grpSpPr>
          <a:xfrm>
            <a:off x="768734" y="2084191"/>
            <a:ext cx="3306428" cy="3524249"/>
            <a:chOff x="768734" y="2084191"/>
            <a:chExt cx="3306428" cy="352424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0DE0BBC-A088-4690-BAFA-E54D67987AE8}"/>
                </a:ext>
              </a:extLst>
            </p:cNvPr>
            <p:cNvSpPr/>
            <p:nvPr/>
          </p:nvSpPr>
          <p:spPr>
            <a:xfrm>
              <a:off x="768734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任意多边形 8">
              <a:extLst>
                <a:ext uri="{FF2B5EF4-FFF2-40B4-BE49-F238E27FC236}">
                  <a16:creationId xmlns:a16="http://schemas.microsoft.com/office/drawing/2014/main" id="{8829EBC7-41E5-4576-9564-DA8FF16127A3}"/>
                </a:ext>
              </a:extLst>
            </p:cNvPr>
            <p:cNvSpPr/>
            <p:nvPr/>
          </p:nvSpPr>
          <p:spPr>
            <a:xfrm rot="719614" flipH="1">
              <a:off x="3554621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9C2FBB-A5AE-4776-883D-56CDE5736E8E}"/>
                </a:ext>
              </a:extLst>
            </p:cNvPr>
            <p:cNvSpPr txBox="1"/>
            <p:nvPr/>
          </p:nvSpPr>
          <p:spPr>
            <a:xfrm>
              <a:off x="1199011" y="3730741"/>
              <a:ext cx="2342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Cache Aside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5B09448-8D01-4612-A5AB-08D681172244}"/>
                </a:ext>
              </a:extLst>
            </p:cNvPr>
            <p:cNvSpPr txBox="1"/>
            <p:nvPr/>
          </p:nvSpPr>
          <p:spPr>
            <a:xfrm>
              <a:off x="1199011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01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E62692-AA92-4747-9497-67C914296427}"/>
              </a:ext>
            </a:extLst>
          </p:cNvPr>
          <p:cNvGrpSpPr/>
          <p:nvPr/>
        </p:nvGrpSpPr>
        <p:grpSpPr>
          <a:xfrm rot="19481635">
            <a:off x="3022930" y="5065414"/>
            <a:ext cx="987809" cy="676715"/>
            <a:chOff x="6030507" y="5973592"/>
            <a:chExt cx="987809" cy="67671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3E656A0-D4DE-446C-BECE-515CDDB77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165616E-E557-4AFA-AF65-0C306A5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6096000" y="4962822"/>
            <a:ext cx="2857116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6096000" y="5272702"/>
            <a:ext cx="2857116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5" name="L 形 4">
            <a:extLst>
              <a:ext uri="{FF2B5EF4-FFF2-40B4-BE49-F238E27FC236}">
                <a16:creationId xmlns:a16="http://schemas.microsoft.com/office/drawing/2014/main" id="{7D97467A-D508-4463-8965-9E3D6C81111C}"/>
              </a:ext>
            </a:extLst>
          </p:cNvPr>
          <p:cNvSpPr/>
          <p:nvPr/>
        </p:nvSpPr>
        <p:spPr>
          <a:xfrm rot="18900000">
            <a:off x="11159905" y="3290252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乘号 28">
            <a:extLst>
              <a:ext uri="{FF2B5EF4-FFF2-40B4-BE49-F238E27FC236}">
                <a16:creationId xmlns:a16="http://schemas.microsoft.com/office/drawing/2014/main" id="{7568B407-D4DE-481C-95A4-0E72BFF5DFC2}"/>
              </a:ext>
            </a:extLst>
          </p:cNvPr>
          <p:cNvSpPr/>
          <p:nvPr/>
        </p:nvSpPr>
        <p:spPr>
          <a:xfrm>
            <a:off x="11136885" y="2894861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6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5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74E6C5-B533-4EAC-9C9C-D84063FB1FAF}"/>
              </a:ext>
            </a:extLst>
          </p:cNvPr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5502007-BBA0-4F80-99C2-2781E045CC3E}"/>
              </a:ext>
            </a:extLst>
          </p:cNvPr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/>
              <a:t>Cache Aside Pattern</a:t>
            </a:r>
            <a:endParaRPr lang="en-US" altLang="zh-CN" b="1" dirty="0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27AACE-7C77-43E8-B114-FD4B4A5361A3}"/>
              </a:ext>
            </a:extLst>
          </p:cNvPr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8" name="直线连接符 8">
            <a:extLst>
              <a:ext uri="{FF2B5EF4-FFF2-40B4-BE49-F238E27FC236}">
                <a16:creationId xmlns:a16="http://schemas.microsoft.com/office/drawing/2014/main" id="{7EC1E902-A50A-4A23-96EE-432B29A960E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EDE18F-0669-4B87-BC7F-DD2C21261977}"/>
              </a:ext>
            </a:extLst>
          </p:cNvPr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734045-45FE-4C4C-9EBA-B42B83895A62}"/>
              </a:ext>
            </a:extLst>
          </p:cNvPr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1" name="肘形连接符 25">
            <a:extLst>
              <a:ext uri="{FF2B5EF4-FFF2-40B4-BE49-F238E27FC236}">
                <a16:creationId xmlns:a16="http://schemas.microsoft.com/office/drawing/2014/main" id="{0F2D2005-B104-49AC-AA50-99751C56FA5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3E5B-8CB5-4C63-BCB8-277C3C70BB41}"/>
              </a:ext>
            </a:extLst>
          </p:cNvPr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DF187B-7FBB-4087-8E9E-33FF6D089298}"/>
              </a:ext>
            </a:extLst>
          </p:cNvPr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4" name="直线连接符 8">
            <a:extLst>
              <a:ext uri="{FF2B5EF4-FFF2-40B4-BE49-F238E27FC236}">
                <a16:creationId xmlns:a16="http://schemas.microsoft.com/office/drawing/2014/main" id="{929C8F41-EC09-45DA-B94D-A474B6F34F1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E611845-E8AD-4BDA-A48E-0FB07861E5BA}"/>
              </a:ext>
            </a:extLst>
          </p:cNvPr>
          <p:cNvSpPr/>
          <p:nvPr/>
        </p:nvSpPr>
        <p:spPr>
          <a:xfrm>
            <a:off x="3624582" y="471703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B89584-779F-4CA4-9011-C2ACC100DF63}"/>
              </a:ext>
            </a:extLst>
          </p:cNvPr>
          <p:cNvSpPr/>
          <p:nvPr/>
        </p:nvSpPr>
        <p:spPr>
          <a:xfrm>
            <a:off x="3678581" y="488180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7" name="肘形连接符 25">
            <a:extLst>
              <a:ext uri="{FF2B5EF4-FFF2-40B4-BE49-F238E27FC236}">
                <a16:creationId xmlns:a16="http://schemas.microsoft.com/office/drawing/2014/main" id="{600B7DDF-883A-4CD1-893E-72050C2B8559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3602601" y="490023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223FA3E-3113-4E08-8E96-0C49B756785A}"/>
              </a:ext>
            </a:extLst>
          </p:cNvPr>
          <p:cNvSpPr txBox="1"/>
          <p:nvPr/>
        </p:nvSpPr>
        <p:spPr>
          <a:xfrm>
            <a:off x="4065650" y="4815359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E9E734-CC7C-45E2-AF7F-1EEDD7895FCD}"/>
              </a:ext>
            </a:extLst>
          </p:cNvPr>
          <p:cNvSpPr/>
          <p:nvPr/>
        </p:nvSpPr>
        <p:spPr>
          <a:xfrm>
            <a:off x="1861327" y="383885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8202D4-5925-4FCC-9782-52F2FD644CBF}"/>
              </a:ext>
            </a:extLst>
          </p:cNvPr>
          <p:cNvSpPr/>
          <p:nvPr/>
        </p:nvSpPr>
        <p:spPr>
          <a:xfrm>
            <a:off x="1915326" y="400361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4" name="肘形连接符 25">
            <a:extLst>
              <a:ext uri="{FF2B5EF4-FFF2-40B4-BE49-F238E27FC236}">
                <a16:creationId xmlns:a16="http://schemas.microsoft.com/office/drawing/2014/main" id="{CE83030D-85C5-440F-8852-95FB42271D06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1839346" y="402204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BAFF13-71F8-432E-A594-C26438C07D8E}"/>
              </a:ext>
            </a:extLst>
          </p:cNvPr>
          <p:cNvSpPr txBox="1"/>
          <p:nvPr/>
        </p:nvSpPr>
        <p:spPr>
          <a:xfrm>
            <a:off x="2302395" y="393717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F714D2-D9A7-41C6-8BD2-D75F38994EC4}"/>
              </a:ext>
            </a:extLst>
          </p:cNvPr>
          <p:cNvSpPr/>
          <p:nvPr/>
        </p:nvSpPr>
        <p:spPr>
          <a:xfrm>
            <a:off x="3624582" y="562581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FB110F-16E7-408B-B2E8-E58AE346A3BB}"/>
              </a:ext>
            </a:extLst>
          </p:cNvPr>
          <p:cNvSpPr/>
          <p:nvPr/>
        </p:nvSpPr>
        <p:spPr>
          <a:xfrm>
            <a:off x="3678581" y="579057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8" name="肘形连接符 25">
            <a:extLst>
              <a:ext uri="{FF2B5EF4-FFF2-40B4-BE49-F238E27FC236}">
                <a16:creationId xmlns:a16="http://schemas.microsoft.com/office/drawing/2014/main" id="{6DA5AED4-CDD8-4F55-BD5C-7F6B97BA04CC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3602601" y="580901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DB9C77C-AF64-4976-95CB-3F3179287139}"/>
              </a:ext>
            </a:extLst>
          </p:cNvPr>
          <p:cNvSpPr txBox="1"/>
          <p:nvPr/>
        </p:nvSpPr>
        <p:spPr>
          <a:xfrm>
            <a:off x="4065650" y="572413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B7F474-77E3-4B8F-AC7A-9DF2B435149F}"/>
              </a:ext>
            </a:extLst>
          </p:cNvPr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621787-0ABF-4716-8681-C3E9B1DF3F05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F629C43-6B22-425D-971A-02FD9856B945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缓存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5A2724-43BC-46F5-8EC9-A64077EB9C50}"/>
              </a:ext>
            </a:extLst>
          </p:cNvPr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AF813F5-BE56-40EE-84F6-7FDD4439EBE3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0DAF634-C849-457C-94A6-1417CDF187DF}"/>
                </a:ext>
              </a:extLst>
            </p:cNvPr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数据库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BB459-777F-47A9-A9FC-A86B3E7893BB}"/>
              </a:ext>
            </a:extLst>
          </p:cNvPr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D4924B5-37F1-468C-AA3B-DDE109DC7E31}"/>
              </a:ext>
            </a:extLst>
          </p:cNvPr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5CBCE2F-1D93-4146-B269-AF37EF589588}"/>
              </a:ext>
            </a:extLst>
          </p:cNvPr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C01EE78-F305-4A29-9F8D-31EBA7FB3580}"/>
              </a:ext>
            </a:extLst>
          </p:cNvPr>
          <p:cNvSpPr txBox="1"/>
          <p:nvPr/>
        </p:nvSpPr>
        <p:spPr>
          <a:xfrm>
            <a:off x="6278815" y="1423467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774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15" grpId="0"/>
      <p:bldP spid="33" grpId="0" animBg="1"/>
      <p:bldP spid="35" grpId="0" animBg="1"/>
      <p:bldP spid="36" grpId="0" animBg="1"/>
      <p:bldP spid="38" grpId="0"/>
      <p:bldP spid="42" grpId="0" animBg="1"/>
      <p:bldP spid="43" grpId="0" animBg="1"/>
      <p:bldP spid="45" grpId="0"/>
      <p:bldP spid="46" grpId="0" animBg="1"/>
      <p:bldP spid="47" grpId="0" animBg="1"/>
      <p:bldP spid="49" grpId="0"/>
      <p:bldP spid="19" grpId="0"/>
      <p:bldP spid="19" grpId="1"/>
      <p:bldP spid="74" grpId="0"/>
      <p:bldP spid="74" grpId="3"/>
      <p:bldP spid="76" grpId="0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1440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短信登录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416923"/>
      </p:ext>
    </p:extLst>
  </p:cSld>
  <p:clrMapOvr>
    <a:masterClrMapping/>
  </p:clrMapOvr>
  <p:transition spd="slow">
    <p:comb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74E6C5-B533-4EAC-9C9C-D84063FB1FAF}"/>
              </a:ext>
            </a:extLst>
          </p:cNvPr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5502007-BBA0-4F80-99C2-2781E045CC3E}"/>
              </a:ext>
            </a:extLst>
          </p:cNvPr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/>
              <a:t>Cache Aside Pattern</a:t>
            </a:r>
            <a:endParaRPr lang="en-US" altLang="zh-CN" b="1" dirty="0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27AACE-7C77-43E8-B114-FD4B4A5361A3}"/>
              </a:ext>
            </a:extLst>
          </p:cNvPr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8" name="直线连接符 8">
            <a:extLst>
              <a:ext uri="{FF2B5EF4-FFF2-40B4-BE49-F238E27FC236}">
                <a16:creationId xmlns:a16="http://schemas.microsoft.com/office/drawing/2014/main" id="{7EC1E902-A50A-4A23-96EE-432B29A960E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EDE18F-0669-4B87-BC7F-DD2C21261977}"/>
              </a:ext>
            </a:extLst>
          </p:cNvPr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734045-45FE-4C4C-9EBA-B42B83895A62}"/>
              </a:ext>
            </a:extLst>
          </p:cNvPr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1" name="肘形连接符 25">
            <a:extLst>
              <a:ext uri="{FF2B5EF4-FFF2-40B4-BE49-F238E27FC236}">
                <a16:creationId xmlns:a16="http://schemas.microsoft.com/office/drawing/2014/main" id="{0F2D2005-B104-49AC-AA50-99751C56FA5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3E5B-8CB5-4C63-BCB8-277C3C70BB41}"/>
              </a:ext>
            </a:extLst>
          </p:cNvPr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DF187B-7FBB-4087-8E9E-33FF6D089298}"/>
              </a:ext>
            </a:extLst>
          </p:cNvPr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4" name="直线连接符 8">
            <a:extLst>
              <a:ext uri="{FF2B5EF4-FFF2-40B4-BE49-F238E27FC236}">
                <a16:creationId xmlns:a16="http://schemas.microsoft.com/office/drawing/2014/main" id="{929C8F41-EC09-45DA-B94D-A474B6F34F1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E611845-E8AD-4BDA-A48E-0FB07861E5BA}"/>
              </a:ext>
            </a:extLst>
          </p:cNvPr>
          <p:cNvSpPr/>
          <p:nvPr/>
        </p:nvSpPr>
        <p:spPr>
          <a:xfrm>
            <a:off x="3624582" y="365127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B89584-779F-4CA4-9011-C2ACC100DF63}"/>
              </a:ext>
            </a:extLst>
          </p:cNvPr>
          <p:cNvSpPr/>
          <p:nvPr/>
        </p:nvSpPr>
        <p:spPr>
          <a:xfrm>
            <a:off x="3678581" y="381604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7" name="肘形连接符 25">
            <a:extLst>
              <a:ext uri="{FF2B5EF4-FFF2-40B4-BE49-F238E27FC236}">
                <a16:creationId xmlns:a16="http://schemas.microsoft.com/office/drawing/2014/main" id="{600B7DDF-883A-4CD1-893E-72050C2B8559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3602601" y="383447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223FA3E-3113-4E08-8E96-0C49B756785A}"/>
              </a:ext>
            </a:extLst>
          </p:cNvPr>
          <p:cNvSpPr txBox="1"/>
          <p:nvPr/>
        </p:nvSpPr>
        <p:spPr>
          <a:xfrm>
            <a:off x="4065650" y="3749596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E9E734-CC7C-45E2-AF7F-1EEDD7895FCD}"/>
              </a:ext>
            </a:extLst>
          </p:cNvPr>
          <p:cNvSpPr/>
          <p:nvPr/>
        </p:nvSpPr>
        <p:spPr>
          <a:xfrm>
            <a:off x="1863304" y="552737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8202D4-5925-4FCC-9782-52F2FD644CBF}"/>
              </a:ext>
            </a:extLst>
          </p:cNvPr>
          <p:cNvSpPr/>
          <p:nvPr/>
        </p:nvSpPr>
        <p:spPr>
          <a:xfrm>
            <a:off x="1917303" y="569213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4" name="肘形连接符 25">
            <a:extLst>
              <a:ext uri="{FF2B5EF4-FFF2-40B4-BE49-F238E27FC236}">
                <a16:creationId xmlns:a16="http://schemas.microsoft.com/office/drawing/2014/main" id="{CE83030D-85C5-440F-8852-95FB42271D06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1841323" y="571056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BAFF13-71F8-432E-A594-C26438C07D8E}"/>
              </a:ext>
            </a:extLst>
          </p:cNvPr>
          <p:cNvSpPr txBox="1"/>
          <p:nvPr/>
        </p:nvSpPr>
        <p:spPr>
          <a:xfrm>
            <a:off x="2304372" y="562569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F714D2-D9A7-41C6-8BD2-D75F38994EC4}"/>
              </a:ext>
            </a:extLst>
          </p:cNvPr>
          <p:cNvSpPr/>
          <p:nvPr/>
        </p:nvSpPr>
        <p:spPr>
          <a:xfrm>
            <a:off x="3624582" y="466692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FB110F-16E7-408B-B2E8-E58AE346A3BB}"/>
              </a:ext>
            </a:extLst>
          </p:cNvPr>
          <p:cNvSpPr/>
          <p:nvPr/>
        </p:nvSpPr>
        <p:spPr>
          <a:xfrm>
            <a:off x="3678581" y="483169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8" name="肘形连接符 25">
            <a:extLst>
              <a:ext uri="{FF2B5EF4-FFF2-40B4-BE49-F238E27FC236}">
                <a16:creationId xmlns:a16="http://schemas.microsoft.com/office/drawing/2014/main" id="{6DA5AED4-CDD8-4F55-BD5C-7F6B97BA04CC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3602601" y="485012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DB9C77C-AF64-4976-95CB-3F3179287139}"/>
              </a:ext>
            </a:extLst>
          </p:cNvPr>
          <p:cNvSpPr txBox="1"/>
          <p:nvPr/>
        </p:nvSpPr>
        <p:spPr>
          <a:xfrm>
            <a:off x="4065650" y="476524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A63D755-CF63-4DD9-A68E-00FF69C36012}"/>
              </a:ext>
            </a:extLst>
          </p:cNvPr>
          <p:cNvSpPr/>
          <p:nvPr/>
        </p:nvSpPr>
        <p:spPr>
          <a:xfrm>
            <a:off x="7327829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1" name="直线连接符 8">
            <a:extLst>
              <a:ext uri="{FF2B5EF4-FFF2-40B4-BE49-F238E27FC236}">
                <a16:creationId xmlns:a16="http://schemas.microsoft.com/office/drawing/2014/main" id="{6CEAABEB-359D-4737-95D2-5F0B89608C2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7645461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90045976-CFE0-4D1F-AB26-858772B743F1}"/>
              </a:ext>
            </a:extLst>
          </p:cNvPr>
          <p:cNvSpPr/>
          <p:nvPr/>
        </p:nvSpPr>
        <p:spPr>
          <a:xfrm>
            <a:off x="7591789" y="468623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A8F513-BB68-472E-8F9F-C4E7DCC79997}"/>
              </a:ext>
            </a:extLst>
          </p:cNvPr>
          <p:cNvSpPr/>
          <p:nvPr/>
        </p:nvSpPr>
        <p:spPr>
          <a:xfrm>
            <a:off x="7645788" y="485100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4" name="肘形连接符 25">
            <a:extLst>
              <a:ext uri="{FF2B5EF4-FFF2-40B4-BE49-F238E27FC236}">
                <a16:creationId xmlns:a16="http://schemas.microsoft.com/office/drawing/2014/main" id="{9E71101B-AA1B-4924-A6D8-B38658D24116}"/>
              </a:ext>
            </a:extLst>
          </p:cNvPr>
          <p:cNvCxnSpPr>
            <a:cxnSpLocks/>
            <a:endCxn id="53" idx="3"/>
          </p:cNvCxnSpPr>
          <p:nvPr/>
        </p:nvCxnSpPr>
        <p:spPr>
          <a:xfrm rot="16200000" flipH="1">
            <a:off x="7569808" y="486943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8CE7EEA-7B04-4B6E-B766-276F23EFD90E}"/>
              </a:ext>
            </a:extLst>
          </p:cNvPr>
          <p:cNvSpPr txBox="1"/>
          <p:nvPr/>
        </p:nvSpPr>
        <p:spPr>
          <a:xfrm>
            <a:off x="8032857" y="4784559"/>
            <a:ext cx="1056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AFD7622-4AC0-4976-9A64-77F4D985B1D6}"/>
              </a:ext>
            </a:extLst>
          </p:cNvPr>
          <p:cNvSpPr/>
          <p:nvPr/>
        </p:nvSpPr>
        <p:spPr>
          <a:xfrm>
            <a:off x="9079934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7" name="直线连接符 8">
            <a:extLst>
              <a:ext uri="{FF2B5EF4-FFF2-40B4-BE49-F238E27FC236}">
                <a16:creationId xmlns:a16="http://schemas.microsoft.com/office/drawing/2014/main" id="{513D09BC-25BF-4A7B-ADDA-505C4E582775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397566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E06D2F83-2CC9-4592-A070-949DD0D65900}"/>
              </a:ext>
            </a:extLst>
          </p:cNvPr>
          <p:cNvSpPr/>
          <p:nvPr/>
        </p:nvSpPr>
        <p:spPr>
          <a:xfrm>
            <a:off x="9333483" y="293355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FCF6DB5-CEC1-4022-848B-6C7F2E206983}"/>
              </a:ext>
            </a:extLst>
          </p:cNvPr>
          <p:cNvSpPr/>
          <p:nvPr/>
        </p:nvSpPr>
        <p:spPr>
          <a:xfrm>
            <a:off x="9387482" y="309831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0" name="肘形连接符 25">
            <a:extLst>
              <a:ext uri="{FF2B5EF4-FFF2-40B4-BE49-F238E27FC236}">
                <a16:creationId xmlns:a16="http://schemas.microsoft.com/office/drawing/2014/main" id="{B59F44FD-66EC-4863-BAE3-1B9A7961E633}"/>
              </a:ext>
            </a:extLst>
          </p:cNvPr>
          <p:cNvCxnSpPr>
            <a:cxnSpLocks/>
            <a:endCxn id="59" idx="3"/>
          </p:cNvCxnSpPr>
          <p:nvPr/>
        </p:nvCxnSpPr>
        <p:spPr>
          <a:xfrm rot="16200000" flipH="1">
            <a:off x="9311502" y="311674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DC9EC1C-DC59-4F6D-8438-E25544B5F16D}"/>
              </a:ext>
            </a:extLst>
          </p:cNvPr>
          <p:cNvSpPr txBox="1"/>
          <p:nvPr/>
        </p:nvSpPr>
        <p:spPr>
          <a:xfrm>
            <a:off x="9774551" y="303187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3ABD1D-6457-4744-AC28-DBAEFFE2B402}"/>
              </a:ext>
            </a:extLst>
          </p:cNvPr>
          <p:cNvSpPr/>
          <p:nvPr/>
        </p:nvSpPr>
        <p:spPr>
          <a:xfrm>
            <a:off x="7591462" y="55254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8A6B7C5-EE9D-49DB-8B2F-FE71F581862D}"/>
              </a:ext>
            </a:extLst>
          </p:cNvPr>
          <p:cNvSpPr/>
          <p:nvPr/>
        </p:nvSpPr>
        <p:spPr>
          <a:xfrm>
            <a:off x="7645461" y="56902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308AFF01-28E3-4008-B14C-FCA9636B5DE9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H="1">
            <a:off x="7569481" y="57086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0FF825C-5EF5-4D30-8902-B7FA11FC03D5}"/>
              </a:ext>
            </a:extLst>
          </p:cNvPr>
          <p:cNvSpPr txBox="1"/>
          <p:nvPr/>
        </p:nvSpPr>
        <p:spPr>
          <a:xfrm>
            <a:off x="8032530" y="562381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F6C7322-1DEA-4A40-AB6C-8EB49DDC440F}"/>
              </a:ext>
            </a:extLst>
          </p:cNvPr>
          <p:cNvSpPr/>
          <p:nvPr/>
        </p:nvSpPr>
        <p:spPr>
          <a:xfrm>
            <a:off x="9333483" y="394919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4017E82-85FE-4F5E-910B-42F332D4C25E}"/>
              </a:ext>
            </a:extLst>
          </p:cNvPr>
          <p:cNvSpPr/>
          <p:nvPr/>
        </p:nvSpPr>
        <p:spPr>
          <a:xfrm>
            <a:off x="9387482" y="411396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C2E4792A-CCD5-485B-8DB9-D8630409BAB3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9311502" y="413239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EAE3F03B-AF49-4A72-9741-EE9A938475DA}"/>
              </a:ext>
            </a:extLst>
          </p:cNvPr>
          <p:cNvSpPr txBox="1"/>
          <p:nvPr/>
        </p:nvSpPr>
        <p:spPr>
          <a:xfrm>
            <a:off x="9774551" y="4047518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B7F474-77E3-4B8F-AC7A-9DF2B435149F}"/>
              </a:ext>
            </a:extLst>
          </p:cNvPr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621787-0ABF-4716-8681-C3E9B1DF3F05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F629C43-6B22-425D-971A-02FD9856B945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缓存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5A2724-43BC-46F5-8EC9-A64077EB9C50}"/>
              </a:ext>
            </a:extLst>
          </p:cNvPr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AF813F5-BE56-40EE-84F6-7FDD4439EBE3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0DAF634-C849-457C-94A6-1417CDF187DF}"/>
                </a:ext>
              </a:extLst>
            </p:cNvPr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数据库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BB459-777F-47A9-A9FC-A86B3E7893BB}"/>
              </a:ext>
            </a:extLst>
          </p:cNvPr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D4924B5-37F1-468C-AA3B-DDE109DC7E31}"/>
              </a:ext>
            </a:extLst>
          </p:cNvPr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5CBCE2F-1D93-4146-B269-AF37EF589588}"/>
              </a:ext>
            </a:extLst>
          </p:cNvPr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C439A55-5209-4175-B49F-5FAE26A19072}"/>
              </a:ext>
            </a:extLst>
          </p:cNvPr>
          <p:cNvSpPr txBox="1"/>
          <p:nvPr/>
        </p:nvSpPr>
        <p:spPr>
          <a:xfrm>
            <a:off x="6293138" y="142759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713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repeatCount="3000" fill="remove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7" presetClass="emph" presetSubtype="0" repeatCount="3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62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/>
      <p:bldP spid="45" grpId="0"/>
      <p:bldP spid="46" grpId="0" animBg="1"/>
      <p:bldP spid="47" grpId="0" animBg="1"/>
      <p:bldP spid="49" grpId="0"/>
      <p:bldP spid="50" grpId="0" animBg="1"/>
      <p:bldP spid="52" grpId="0" animBg="1"/>
      <p:bldP spid="53" grpId="0" animBg="1"/>
      <p:bldP spid="55" grpId="0"/>
      <p:bldP spid="56" grpId="0" animBg="1"/>
      <p:bldP spid="58" grpId="0" animBg="1"/>
      <p:bldP spid="59" grpId="0" animBg="1"/>
      <p:bldP spid="61" grpId="0"/>
      <p:bldP spid="62" grpId="0" animBg="1"/>
      <p:bldP spid="63" grpId="0" animBg="1"/>
      <p:bldP spid="65" grpId="0"/>
      <p:bldP spid="66" grpId="0" animBg="1"/>
      <p:bldP spid="67" grpId="0" animBg="1"/>
      <p:bldP spid="69" grpId="0"/>
      <p:bldP spid="19" grpId="1"/>
      <p:bldP spid="19" grpId="2"/>
      <p:bldP spid="19" grpId="3"/>
      <p:bldP spid="74" grpId="1"/>
      <p:bldP spid="74" grpId="2"/>
      <p:bldP spid="74" grpId="3"/>
      <p:bldP spid="74" grpId="4"/>
      <p:bldP spid="76" grpId="3" build="allAtOnce"/>
      <p:bldP spid="76" grpId="5" build="allAtOnce"/>
      <p:bldP spid="76" grpId="6" build="allAtOnce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74E6C5-B533-4EAC-9C9C-D84063FB1FAF}"/>
              </a:ext>
            </a:extLst>
          </p:cNvPr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5502007-BBA0-4F80-99C2-2781E045CC3E}"/>
              </a:ext>
            </a:extLst>
          </p:cNvPr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/>
              <a:t>Cache Aside Pattern</a:t>
            </a:r>
            <a:endParaRPr lang="en-US" altLang="zh-CN" b="1" dirty="0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27AACE-7C77-43E8-B114-FD4B4A5361A3}"/>
              </a:ext>
            </a:extLst>
          </p:cNvPr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8" name="直线连接符 8">
            <a:extLst>
              <a:ext uri="{FF2B5EF4-FFF2-40B4-BE49-F238E27FC236}">
                <a16:creationId xmlns:a16="http://schemas.microsoft.com/office/drawing/2014/main" id="{7EC1E902-A50A-4A23-96EE-432B29A960E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EDE18F-0669-4B87-BC7F-DD2C21261977}"/>
              </a:ext>
            </a:extLst>
          </p:cNvPr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734045-45FE-4C4C-9EBA-B42B83895A62}"/>
              </a:ext>
            </a:extLst>
          </p:cNvPr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1" name="肘形连接符 25">
            <a:extLst>
              <a:ext uri="{FF2B5EF4-FFF2-40B4-BE49-F238E27FC236}">
                <a16:creationId xmlns:a16="http://schemas.microsoft.com/office/drawing/2014/main" id="{0F2D2005-B104-49AC-AA50-99751C56FA5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3E5B-8CB5-4C63-BCB8-277C3C70BB41}"/>
              </a:ext>
            </a:extLst>
          </p:cNvPr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DF187B-7FBB-4087-8E9E-33FF6D089298}"/>
              </a:ext>
            </a:extLst>
          </p:cNvPr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4" name="直线连接符 8">
            <a:extLst>
              <a:ext uri="{FF2B5EF4-FFF2-40B4-BE49-F238E27FC236}">
                <a16:creationId xmlns:a16="http://schemas.microsoft.com/office/drawing/2014/main" id="{929C8F41-EC09-45DA-B94D-A474B6F34F1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E611845-E8AD-4BDA-A48E-0FB07861E5BA}"/>
              </a:ext>
            </a:extLst>
          </p:cNvPr>
          <p:cNvSpPr/>
          <p:nvPr/>
        </p:nvSpPr>
        <p:spPr>
          <a:xfrm>
            <a:off x="3624582" y="365127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B89584-779F-4CA4-9011-C2ACC100DF63}"/>
              </a:ext>
            </a:extLst>
          </p:cNvPr>
          <p:cNvSpPr/>
          <p:nvPr/>
        </p:nvSpPr>
        <p:spPr>
          <a:xfrm>
            <a:off x="3678581" y="381604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7" name="肘形连接符 25">
            <a:extLst>
              <a:ext uri="{FF2B5EF4-FFF2-40B4-BE49-F238E27FC236}">
                <a16:creationId xmlns:a16="http://schemas.microsoft.com/office/drawing/2014/main" id="{600B7DDF-883A-4CD1-893E-72050C2B8559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3602601" y="383447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223FA3E-3113-4E08-8E96-0C49B756785A}"/>
              </a:ext>
            </a:extLst>
          </p:cNvPr>
          <p:cNvSpPr txBox="1"/>
          <p:nvPr/>
        </p:nvSpPr>
        <p:spPr>
          <a:xfrm>
            <a:off x="4065650" y="3749596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E9E734-CC7C-45E2-AF7F-1EEDD7895FCD}"/>
              </a:ext>
            </a:extLst>
          </p:cNvPr>
          <p:cNvSpPr/>
          <p:nvPr/>
        </p:nvSpPr>
        <p:spPr>
          <a:xfrm>
            <a:off x="1863304" y="552737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8202D4-5925-4FCC-9782-52F2FD644CBF}"/>
              </a:ext>
            </a:extLst>
          </p:cNvPr>
          <p:cNvSpPr/>
          <p:nvPr/>
        </p:nvSpPr>
        <p:spPr>
          <a:xfrm>
            <a:off x="1917303" y="569213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4" name="肘形连接符 25">
            <a:extLst>
              <a:ext uri="{FF2B5EF4-FFF2-40B4-BE49-F238E27FC236}">
                <a16:creationId xmlns:a16="http://schemas.microsoft.com/office/drawing/2014/main" id="{CE83030D-85C5-440F-8852-95FB42271D06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1841323" y="571056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BAFF13-71F8-432E-A594-C26438C07D8E}"/>
              </a:ext>
            </a:extLst>
          </p:cNvPr>
          <p:cNvSpPr txBox="1"/>
          <p:nvPr/>
        </p:nvSpPr>
        <p:spPr>
          <a:xfrm>
            <a:off x="2304372" y="562569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F714D2-D9A7-41C6-8BD2-D75F38994EC4}"/>
              </a:ext>
            </a:extLst>
          </p:cNvPr>
          <p:cNvSpPr/>
          <p:nvPr/>
        </p:nvSpPr>
        <p:spPr>
          <a:xfrm>
            <a:off x="3624582" y="466692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FB110F-16E7-408B-B2E8-E58AE346A3BB}"/>
              </a:ext>
            </a:extLst>
          </p:cNvPr>
          <p:cNvSpPr/>
          <p:nvPr/>
        </p:nvSpPr>
        <p:spPr>
          <a:xfrm>
            <a:off x="3678581" y="483169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8" name="肘形连接符 25">
            <a:extLst>
              <a:ext uri="{FF2B5EF4-FFF2-40B4-BE49-F238E27FC236}">
                <a16:creationId xmlns:a16="http://schemas.microsoft.com/office/drawing/2014/main" id="{6DA5AED4-CDD8-4F55-BD5C-7F6B97BA04CC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3602601" y="485012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DB9C77C-AF64-4976-95CB-3F3179287139}"/>
              </a:ext>
            </a:extLst>
          </p:cNvPr>
          <p:cNvSpPr txBox="1"/>
          <p:nvPr/>
        </p:nvSpPr>
        <p:spPr>
          <a:xfrm>
            <a:off x="4065650" y="476524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A63D755-CF63-4DD9-A68E-00FF69C36012}"/>
              </a:ext>
            </a:extLst>
          </p:cNvPr>
          <p:cNvSpPr/>
          <p:nvPr/>
        </p:nvSpPr>
        <p:spPr>
          <a:xfrm>
            <a:off x="7327829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1" name="直线连接符 8">
            <a:extLst>
              <a:ext uri="{FF2B5EF4-FFF2-40B4-BE49-F238E27FC236}">
                <a16:creationId xmlns:a16="http://schemas.microsoft.com/office/drawing/2014/main" id="{6CEAABEB-359D-4737-95D2-5F0B89608C2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7645461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90045976-CFE0-4D1F-AB26-858772B743F1}"/>
              </a:ext>
            </a:extLst>
          </p:cNvPr>
          <p:cNvSpPr/>
          <p:nvPr/>
        </p:nvSpPr>
        <p:spPr>
          <a:xfrm>
            <a:off x="7582289" y="2972205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A8F513-BB68-472E-8F9F-C4E7DCC79997}"/>
              </a:ext>
            </a:extLst>
          </p:cNvPr>
          <p:cNvSpPr/>
          <p:nvPr/>
        </p:nvSpPr>
        <p:spPr>
          <a:xfrm>
            <a:off x="7636288" y="3136972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4" name="肘形连接符 25">
            <a:extLst>
              <a:ext uri="{FF2B5EF4-FFF2-40B4-BE49-F238E27FC236}">
                <a16:creationId xmlns:a16="http://schemas.microsoft.com/office/drawing/2014/main" id="{9E71101B-AA1B-4924-A6D8-B38658D24116}"/>
              </a:ext>
            </a:extLst>
          </p:cNvPr>
          <p:cNvCxnSpPr>
            <a:cxnSpLocks/>
            <a:endCxn id="53" idx="3"/>
          </p:cNvCxnSpPr>
          <p:nvPr/>
        </p:nvCxnSpPr>
        <p:spPr>
          <a:xfrm rot="16200000" flipH="1">
            <a:off x="7560308" y="3155404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8CE7EEA-7B04-4B6E-B766-276F23EFD90E}"/>
              </a:ext>
            </a:extLst>
          </p:cNvPr>
          <p:cNvSpPr txBox="1"/>
          <p:nvPr/>
        </p:nvSpPr>
        <p:spPr>
          <a:xfrm>
            <a:off x="8023357" y="3070525"/>
            <a:ext cx="1056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AFD7622-4AC0-4976-9A64-77F4D985B1D6}"/>
              </a:ext>
            </a:extLst>
          </p:cNvPr>
          <p:cNvSpPr/>
          <p:nvPr/>
        </p:nvSpPr>
        <p:spPr>
          <a:xfrm>
            <a:off x="9079934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7" name="直线连接符 8">
            <a:extLst>
              <a:ext uri="{FF2B5EF4-FFF2-40B4-BE49-F238E27FC236}">
                <a16:creationId xmlns:a16="http://schemas.microsoft.com/office/drawing/2014/main" id="{513D09BC-25BF-4A7B-ADDA-505C4E582775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397566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E06D2F83-2CC9-4592-A070-949DD0D65900}"/>
              </a:ext>
            </a:extLst>
          </p:cNvPr>
          <p:cNvSpPr/>
          <p:nvPr/>
        </p:nvSpPr>
        <p:spPr>
          <a:xfrm>
            <a:off x="9343567" y="370598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FCF6DB5-CEC1-4022-848B-6C7F2E206983}"/>
              </a:ext>
            </a:extLst>
          </p:cNvPr>
          <p:cNvSpPr/>
          <p:nvPr/>
        </p:nvSpPr>
        <p:spPr>
          <a:xfrm>
            <a:off x="9397566" y="387074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0" name="肘形连接符 25">
            <a:extLst>
              <a:ext uri="{FF2B5EF4-FFF2-40B4-BE49-F238E27FC236}">
                <a16:creationId xmlns:a16="http://schemas.microsoft.com/office/drawing/2014/main" id="{B59F44FD-66EC-4863-BAE3-1B9A7961E633}"/>
              </a:ext>
            </a:extLst>
          </p:cNvPr>
          <p:cNvCxnSpPr>
            <a:cxnSpLocks/>
            <a:endCxn id="59" idx="3"/>
          </p:cNvCxnSpPr>
          <p:nvPr/>
        </p:nvCxnSpPr>
        <p:spPr>
          <a:xfrm rot="16200000" flipH="1">
            <a:off x="9321586" y="388917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DC9EC1C-DC59-4F6D-8438-E25544B5F16D}"/>
              </a:ext>
            </a:extLst>
          </p:cNvPr>
          <p:cNvSpPr txBox="1"/>
          <p:nvPr/>
        </p:nvSpPr>
        <p:spPr>
          <a:xfrm>
            <a:off x="9784635" y="380430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3ABD1D-6457-4744-AC28-DBAEFFE2B402}"/>
              </a:ext>
            </a:extLst>
          </p:cNvPr>
          <p:cNvSpPr/>
          <p:nvPr/>
        </p:nvSpPr>
        <p:spPr>
          <a:xfrm>
            <a:off x="7582289" y="558207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8A6B7C5-EE9D-49DB-8B2F-FE71F581862D}"/>
              </a:ext>
            </a:extLst>
          </p:cNvPr>
          <p:cNvSpPr/>
          <p:nvPr/>
        </p:nvSpPr>
        <p:spPr>
          <a:xfrm>
            <a:off x="7636288" y="574684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308AFF01-28E3-4008-B14C-FCA9636B5DE9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H="1">
            <a:off x="7560308" y="576527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0FF825C-5EF5-4D30-8902-B7FA11FC03D5}"/>
              </a:ext>
            </a:extLst>
          </p:cNvPr>
          <p:cNvSpPr txBox="1"/>
          <p:nvPr/>
        </p:nvSpPr>
        <p:spPr>
          <a:xfrm>
            <a:off x="8023357" y="568039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F6C7322-1DEA-4A40-AB6C-8EB49DDC440F}"/>
              </a:ext>
            </a:extLst>
          </p:cNvPr>
          <p:cNvSpPr/>
          <p:nvPr/>
        </p:nvSpPr>
        <p:spPr>
          <a:xfrm>
            <a:off x="9343567" y="472162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4017E82-85FE-4F5E-910B-42F332D4C25E}"/>
              </a:ext>
            </a:extLst>
          </p:cNvPr>
          <p:cNvSpPr/>
          <p:nvPr/>
        </p:nvSpPr>
        <p:spPr>
          <a:xfrm>
            <a:off x="9397566" y="488639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C2E4792A-CCD5-485B-8DB9-D8630409BAB3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9321586" y="490482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EAE3F03B-AF49-4A72-9741-EE9A938475DA}"/>
              </a:ext>
            </a:extLst>
          </p:cNvPr>
          <p:cNvSpPr txBox="1"/>
          <p:nvPr/>
        </p:nvSpPr>
        <p:spPr>
          <a:xfrm>
            <a:off x="9784635" y="4819948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B7F474-77E3-4B8F-AC7A-9DF2B435149F}"/>
              </a:ext>
            </a:extLst>
          </p:cNvPr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621787-0ABF-4716-8681-C3E9B1DF3F05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F629C43-6B22-425D-971A-02FD9856B945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缓存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5A2724-43BC-46F5-8EC9-A64077EB9C50}"/>
              </a:ext>
            </a:extLst>
          </p:cNvPr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AF813F5-BE56-40EE-84F6-7FDD4439EBE3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0DAF634-C849-457C-94A6-1417CDF187DF}"/>
                </a:ext>
              </a:extLst>
            </p:cNvPr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数据库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BB459-777F-47A9-A9FC-A86B3E7893BB}"/>
              </a:ext>
            </a:extLst>
          </p:cNvPr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D4924B5-37F1-468C-AA3B-DDE109DC7E31}"/>
              </a:ext>
            </a:extLst>
          </p:cNvPr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5CBCE2F-1D93-4146-B269-AF37EF589588}"/>
              </a:ext>
            </a:extLst>
          </p:cNvPr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7353543-F673-410D-B7B6-9D56E985B63C}"/>
              </a:ext>
            </a:extLst>
          </p:cNvPr>
          <p:cNvSpPr txBox="1"/>
          <p:nvPr/>
        </p:nvSpPr>
        <p:spPr>
          <a:xfrm>
            <a:off x="6283963" y="2085427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DA699E9-E151-4C89-B1B8-EB9A63A4F7ED}"/>
              </a:ext>
            </a:extLst>
          </p:cNvPr>
          <p:cNvGrpSpPr/>
          <p:nvPr/>
        </p:nvGrpSpPr>
        <p:grpSpPr>
          <a:xfrm rot="19481635">
            <a:off x="9889346" y="5788434"/>
            <a:ext cx="987809" cy="676715"/>
            <a:chOff x="6030507" y="5973592"/>
            <a:chExt cx="987809" cy="676715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C4FB5A13-10A7-4D82-916F-D20D06DC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B33A7DE5-1D1D-40DB-B898-1194C845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48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17305 0.2201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05 0.22014 L 0.00013 -0.095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5" grpId="0"/>
      <p:bldP spid="62" grpId="0" animBg="1"/>
      <p:bldP spid="63" grpId="0" animBg="1"/>
      <p:bldP spid="65" grpId="0"/>
      <p:bldP spid="19" grpId="2"/>
      <p:bldP spid="19" grpId="3"/>
      <p:bldP spid="74" grpId="1"/>
      <p:bldP spid="76" grpId="2"/>
      <p:bldP spid="77" grpId="0"/>
      <p:bldP spid="77" grpId="1"/>
      <p:bldP spid="77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322710-AB2C-4F01-A2D6-C9CCF2FD9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1463040"/>
            <a:ext cx="6038127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缓存更新策略的最佳实践方案：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低一致性需求：使用</a:t>
            </a:r>
            <a:r>
              <a:rPr lang="en-US" altLang="zh-CN"/>
              <a:t>Redis</a:t>
            </a:r>
            <a:r>
              <a:rPr lang="zh-CN" altLang="en-US"/>
              <a:t>自带的内存淘汰机制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高一致性需求：主动更新，并以超时剔除作为兜底方案</a:t>
            </a:r>
            <a:endParaRPr lang="en-US" altLang="zh-CN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读操作：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缓存命中则直接返回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缓存未命中则查询数据库，并写入缓存，设定超时时间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写操作：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先写数据库，然后再删除缓存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要确保数据库与缓存操作的原子性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96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C37A36-19B8-4069-883E-628272555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给查询商铺的缓存添加超时剔除和主动更新的策略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E56701-992B-49A5-BE13-DF479783D7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ShopController</a:t>
            </a:r>
            <a:r>
              <a:rPr lang="zh-CN" altLang="en-US"/>
              <a:t>中的业务逻辑，满足下面的需求：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查询店铺时，如果缓存未命中，则查询数据库，将数据库结果写入缓存，并设置超时时间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修改店铺时，先修改数据库，再删除缓存</a:t>
            </a:r>
          </a:p>
        </p:txBody>
      </p:sp>
    </p:spTree>
    <p:extLst>
      <p:ext uri="{BB962C8B-B14F-4D97-AF65-F5344CB8AC3E}">
        <p14:creationId xmlns:p14="http://schemas.microsoft.com/office/powerpoint/2010/main" val="3292322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缓存穿透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6598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缓存穿透</a:t>
            </a:r>
            <a:r>
              <a:rPr lang="zh-CN" altLang="en-US"/>
              <a:t>是指客户端请求的数据在缓存中和数据库中都不存在，这样缓存永远不会生效，这些请求都会打到数据库。</a:t>
            </a:r>
            <a:endParaRPr lang="en-US" altLang="zh-CN"/>
          </a:p>
          <a:p>
            <a:r>
              <a:rPr lang="zh-CN" altLang="en-US"/>
              <a:t>常见的解决方案有两种：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缓存空对象</a:t>
            </a:r>
            <a:endParaRPr lang="en-US" altLang="zh-CN"/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优点：实现简单，维护方便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额外的内存消耗</a:t>
            </a:r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可能造成短期的不一致</a:t>
            </a:r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布隆过滤</a:t>
            </a:r>
            <a:endParaRPr lang="en-US" altLang="zh-CN"/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优点：内存占用较少，没有多余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实现复杂</a:t>
            </a:r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存在误判可能</a:t>
            </a:r>
            <a:endParaRPr lang="en-US" altLang="zh-CN" sz="12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76A54F5-0E37-4613-83E4-83BFE4A1E762}"/>
              </a:ext>
            </a:extLst>
          </p:cNvPr>
          <p:cNvSpPr/>
          <p:nvPr/>
        </p:nvSpPr>
        <p:spPr>
          <a:xfrm>
            <a:off x="4914755" y="246422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4AAE4A6-4854-482B-BD0A-9C113FD47751}"/>
              </a:ext>
            </a:extLst>
          </p:cNvPr>
          <p:cNvSpPr/>
          <p:nvPr/>
        </p:nvSpPr>
        <p:spPr>
          <a:xfrm>
            <a:off x="4914755" y="573032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C1BE3FF-190B-4E84-9D57-D150B4C3B79A}"/>
              </a:ext>
            </a:extLst>
          </p:cNvPr>
          <p:cNvSpPr/>
          <p:nvPr/>
        </p:nvSpPr>
        <p:spPr>
          <a:xfrm>
            <a:off x="4917919" y="409727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B0B8CBB-EEFC-4717-BF0E-1772D1237B7D}"/>
              </a:ext>
            </a:extLst>
          </p:cNvPr>
          <p:cNvSpPr/>
          <p:nvPr/>
        </p:nvSpPr>
        <p:spPr>
          <a:xfrm rot="5400000">
            <a:off x="4963140" y="3294771"/>
            <a:ext cx="1075156" cy="366089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A5B517-34A4-4DA6-A55C-34A06181512D}"/>
              </a:ext>
            </a:extLst>
          </p:cNvPr>
          <p:cNvSpPr txBox="1"/>
          <p:nvPr/>
        </p:nvSpPr>
        <p:spPr>
          <a:xfrm>
            <a:off x="4551990" y="5433203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829C81C2-8229-4AE6-A93C-65155777FDDE}"/>
              </a:ext>
            </a:extLst>
          </p:cNvPr>
          <p:cNvSpPr/>
          <p:nvPr/>
        </p:nvSpPr>
        <p:spPr>
          <a:xfrm rot="5400000">
            <a:off x="4963139" y="4946037"/>
            <a:ext cx="1075156" cy="366088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2865DA-0AC7-41A1-ADF0-9E9756651BDB}"/>
              </a:ext>
            </a:extLst>
          </p:cNvPr>
          <p:cNvSpPr txBox="1"/>
          <p:nvPr/>
        </p:nvSpPr>
        <p:spPr>
          <a:xfrm>
            <a:off x="4581768" y="3792316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FDFE73FC-1E70-4F89-8DA2-EC0A4EC7EF59}"/>
              </a:ext>
            </a:extLst>
          </p:cNvPr>
          <p:cNvSpPr/>
          <p:nvPr/>
        </p:nvSpPr>
        <p:spPr>
          <a:xfrm rot="16200000">
            <a:off x="6071975" y="4928944"/>
            <a:ext cx="1075156" cy="366087"/>
          </a:xfrm>
          <a:prstGeom prst="rightArrow">
            <a:avLst>
              <a:gd name="adj1" fmla="val 42736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7BE5DC-EFBB-48CB-978D-243F3E89987F}"/>
              </a:ext>
            </a:extLst>
          </p:cNvPr>
          <p:cNvSpPr txBox="1"/>
          <p:nvPr/>
        </p:nvSpPr>
        <p:spPr>
          <a:xfrm>
            <a:off x="6702285" y="4993949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null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8F98030-E64D-4AD0-93D0-A03369DAF70E}"/>
              </a:ext>
            </a:extLst>
          </p:cNvPr>
          <p:cNvSpPr/>
          <p:nvPr/>
        </p:nvSpPr>
        <p:spPr>
          <a:xfrm>
            <a:off x="8685302" y="245534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EB3EA74-D4A6-480C-B47E-DE8C70A33146}"/>
              </a:ext>
            </a:extLst>
          </p:cNvPr>
          <p:cNvSpPr/>
          <p:nvPr/>
        </p:nvSpPr>
        <p:spPr>
          <a:xfrm>
            <a:off x="8685302" y="572144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4D5AEA3-FAB0-4D26-BBCD-D75DF1B18DE5}"/>
              </a:ext>
            </a:extLst>
          </p:cNvPr>
          <p:cNvSpPr/>
          <p:nvPr/>
        </p:nvSpPr>
        <p:spPr>
          <a:xfrm>
            <a:off x="8688466" y="408839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EC9D87A-F7F1-4D47-85BE-77700924661A}"/>
              </a:ext>
            </a:extLst>
          </p:cNvPr>
          <p:cNvSpPr/>
          <p:nvPr/>
        </p:nvSpPr>
        <p:spPr>
          <a:xfrm>
            <a:off x="4914755" y="246422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605B662-268A-4989-9C2E-CEF5CEA5A493}"/>
              </a:ext>
            </a:extLst>
          </p:cNvPr>
          <p:cNvSpPr/>
          <p:nvPr/>
        </p:nvSpPr>
        <p:spPr>
          <a:xfrm>
            <a:off x="4914755" y="573032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4DBA3DD-EB3C-4D70-A529-8A367C589292}"/>
              </a:ext>
            </a:extLst>
          </p:cNvPr>
          <p:cNvSpPr/>
          <p:nvPr/>
        </p:nvSpPr>
        <p:spPr>
          <a:xfrm>
            <a:off x="4917919" y="409727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6739175-4883-40E3-99DF-C701FC735979}"/>
              </a:ext>
            </a:extLst>
          </p:cNvPr>
          <p:cNvSpPr/>
          <p:nvPr/>
        </p:nvSpPr>
        <p:spPr>
          <a:xfrm>
            <a:off x="8685302" y="3374640"/>
            <a:ext cx="1072445" cy="2539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布隆过滤器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FD58DDB-B9D3-4139-9C46-1F3098003007}"/>
              </a:ext>
            </a:extLst>
          </p:cNvPr>
          <p:cNvSpPr/>
          <p:nvPr/>
        </p:nvSpPr>
        <p:spPr>
          <a:xfrm rot="5400000">
            <a:off x="8777873" y="2990277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C70E527-EE62-47A9-8183-10C5670F710B}"/>
              </a:ext>
            </a:extLst>
          </p:cNvPr>
          <p:cNvSpPr/>
          <p:nvPr/>
        </p:nvSpPr>
        <p:spPr>
          <a:xfrm rot="16200000">
            <a:off x="9331498" y="2988462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拒绝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084359-369F-4CE3-8744-E0A6C3240ADB}"/>
              </a:ext>
            </a:extLst>
          </p:cNvPr>
          <p:cNvSpPr txBox="1"/>
          <p:nvPr/>
        </p:nvSpPr>
        <p:spPr>
          <a:xfrm>
            <a:off x="8175979" y="2967597"/>
            <a:ext cx="8331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不存在</a:t>
            </a:r>
            <a:endParaRPr lang="en-US" altLang="zh-CN" sz="1050">
              <a:solidFill>
                <a:srgbClr val="AD2A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</a:rPr>
              <a:t>  则拒绝</a:t>
            </a:r>
            <a:endParaRPr lang="en-US" altLang="zh-CN" sz="105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ACE0F074-7D79-4E71-8E73-5F55D3A4C486}"/>
              </a:ext>
            </a:extLst>
          </p:cNvPr>
          <p:cNvSpPr/>
          <p:nvPr/>
        </p:nvSpPr>
        <p:spPr>
          <a:xfrm rot="5400000">
            <a:off x="9019085" y="3707135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zh-CN" altLang="en-US" sz="1100"/>
              <a:t>放行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40C673-CC38-4521-8F5A-2F066D822C79}"/>
              </a:ext>
            </a:extLst>
          </p:cNvPr>
          <p:cNvSpPr txBox="1"/>
          <p:nvPr/>
        </p:nvSpPr>
        <p:spPr>
          <a:xfrm>
            <a:off x="8344724" y="3695076"/>
            <a:ext cx="7912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存在，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</a:rPr>
              <a:t>  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则放行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BDFF6771-3A83-43AB-A322-12241724A84A}"/>
              </a:ext>
            </a:extLst>
          </p:cNvPr>
          <p:cNvSpPr/>
          <p:nvPr/>
        </p:nvSpPr>
        <p:spPr>
          <a:xfrm rot="16200000">
            <a:off x="9878975" y="3348175"/>
            <a:ext cx="1029636" cy="304799"/>
          </a:xfrm>
          <a:prstGeom prst="rightArrow">
            <a:avLst>
              <a:gd name="adj1" fmla="val 42594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返回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637B6CD-AEEE-41B5-8954-3EDD467CB1E5}"/>
              </a:ext>
            </a:extLst>
          </p:cNvPr>
          <p:cNvSpPr txBox="1"/>
          <p:nvPr/>
        </p:nvSpPr>
        <p:spPr>
          <a:xfrm>
            <a:off x="9480313" y="3686762"/>
            <a:ext cx="927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缓存命中，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</a:rPr>
              <a:t>  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则返回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281CE949-BA98-4073-A8EB-26C8EECC63DB}"/>
              </a:ext>
            </a:extLst>
          </p:cNvPr>
          <p:cNvSpPr/>
          <p:nvPr/>
        </p:nvSpPr>
        <p:spPr>
          <a:xfrm rot="5400000">
            <a:off x="8691557" y="4959588"/>
            <a:ext cx="1075158" cy="304799"/>
          </a:xfrm>
          <a:prstGeom prst="rightArrow">
            <a:avLst>
              <a:gd name="adj1" fmla="val 27779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CBA41A-A382-4AE1-B52E-81AB064849D4}"/>
              </a:ext>
            </a:extLst>
          </p:cNvPr>
          <p:cNvSpPr txBox="1"/>
          <p:nvPr/>
        </p:nvSpPr>
        <p:spPr>
          <a:xfrm>
            <a:off x="8331132" y="4864284"/>
            <a:ext cx="8751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缓存未命中，则查询数据库</a:t>
            </a:r>
            <a:endParaRPr lang="en-US" altLang="zh-CN" sz="105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246E6518-B2BA-4084-9613-46551E57DEB3}"/>
              </a:ext>
            </a:extLst>
          </p:cNvPr>
          <p:cNvSpPr/>
          <p:nvPr/>
        </p:nvSpPr>
        <p:spPr>
          <a:xfrm rot="16200000">
            <a:off x="9774784" y="4986253"/>
            <a:ext cx="1039666" cy="304800"/>
          </a:xfrm>
          <a:prstGeom prst="rightArrow">
            <a:avLst>
              <a:gd name="adj1" fmla="val 29989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D36D9F-F3D7-460C-84B5-26243635B2EF}"/>
              </a:ext>
            </a:extLst>
          </p:cNvPr>
          <p:cNvSpPr txBox="1"/>
          <p:nvPr/>
        </p:nvSpPr>
        <p:spPr>
          <a:xfrm>
            <a:off x="9438420" y="4976350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5.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缓存数据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C536DA7-8C3C-4999-A055-50AD3B9FF500}"/>
              </a:ext>
            </a:extLst>
          </p:cNvPr>
          <p:cNvSpPr/>
          <p:nvPr/>
        </p:nvSpPr>
        <p:spPr>
          <a:xfrm rot="16200000">
            <a:off x="9751228" y="4155294"/>
            <a:ext cx="2720064" cy="304799"/>
          </a:xfrm>
          <a:prstGeom prst="rightArrow">
            <a:avLst>
              <a:gd name="adj1" fmla="val 42594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返回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213A250-98B8-49E3-81CD-11B674950722}"/>
              </a:ext>
            </a:extLst>
          </p:cNvPr>
          <p:cNvSpPr txBox="1"/>
          <p:nvPr/>
        </p:nvSpPr>
        <p:spPr>
          <a:xfrm>
            <a:off x="6849481" y="5201665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设置</a:t>
            </a: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TTL</a:t>
            </a:r>
          </a:p>
        </p:txBody>
      </p:sp>
    </p:spTree>
    <p:extLst>
      <p:ext uri="{BB962C8B-B14F-4D97-AF65-F5344CB8AC3E}">
        <p14:creationId xmlns:p14="http://schemas.microsoft.com/office/powerpoint/2010/main" val="46319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3" grpId="0"/>
      <p:bldP spid="15" grpId="0" animBg="1"/>
      <p:bldP spid="16" grpId="0"/>
      <p:bldP spid="17" grpId="0" animBg="1"/>
      <p:bldP spid="18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BEEA65-0481-4D47-8DBC-A8FD713089A5}"/>
              </a:ext>
            </a:extLst>
          </p:cNvPr>
          <p:cNvGrpSpPr/>
          <p:nvPr/>
        </p:nvGrpSpPr>
        <p:grpSpPr>
          <a:xfrm>
            <a:off x="589655" y="1683431"/>
            <a:ext cx="4846320" cy="4634089"/>
            <a:chOff x="578366" y="1683431"/>
            <a:chExt cx="4846320" cy="4634089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FDC69ED-AFC0-48BB-9B22-6D4D39F040D5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CA38CB7-5924-41EA-B1F6-78D601226DF2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BC35FD95-8AF4-4226-A181-14F8176081C7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2D22E65C-B32A-4B76-B525-E16D09A9C6DD}"/>
                </a:ext>
              </a:extLst>
            </p:cNvPr>
            <p:cNvCxnSpPr>
              <a:cxnSpLocks/>
              <a:stCxn id="119" idx="4"/>
              <a:endCxn id="120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菱形 121">
              <a:extLst>
                <a:ext uri="{FF2B5EF4-FFF2-40B4-BE49-F238E27FC236}">
                  <a16:creationId xmlns:a16="http://schemas.microsoft.com/office/drawing/2014/main" id="{017F820F-6E6E-4DD8-8838-1EFCBF5C0C14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F5569E45-ADFE-49BD-B570-9B56F66CDB29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35BAEA52-8355-4BE5-892A-E03A9EB1B67E}"/>
                </a:ext>
              </a:extLst>
            </p:cNvPr>
            <p:cNvCxnSpPr>
              <a:cxnSpLocks/>
              <a:stCxn id="122" idx="2"/>
              <a:endCxn id="126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6E660DD1-EBFC-46E8-A379-2B84F68C5B80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F246B2E8-B429-4F97-A1FC-4B80A4319193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9B2E16A7-91FE-4A55-9384-1B398BC2C079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F0C92092-109A-4434-A563-BFF1BD5D3843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53E301D4-DA51-41ED-ADE3-A6DFEF8ACD9F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8033B6F0-22F8-48D1-BD2B-E195D0A6BBEE}"/>
                </a:ext>
              </a:extLst>
            </p:cNvPr>
            <p:cNvCxnSpPr>
              <a:cxnSpLocks/>
              <a:stCxn id="120" idx="2"/>
              <a:endCxn id="129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5E8815AF-244A-4C17-BB1B-2D06DB344C29}"/>
                </a:ext>
              </a:extLst>
            </p:cNvPr>
            <p:cNvCxnSpPr>
              <a:cxnSpLocks/>
              <a:stCxn id="129" idx="2"/>
              <a:endCxn id="122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08798FE6-061E-45F2-8C50-8052A9EF3E51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33" name="连接符: 肘形 132">
              <a:extLst>
                <a:ext uri="{FF2B5EF4-FFF2-40B4-BE49-F238E27FC236}">
                  <a16:creationId xmlns:a16="http://schemas.microsoft.com/office/drawing/2014/main" id="{7E363B40-8C26-4BEB-A67B-3815DA03D731}"/>
                </a:ext>
              </a:extLst>
            </p:cNvPr>
            <p:cNvCxnSpPr>
              <a:cxnSpLocks/>
              <a:stCxn id="134" idx="2"/>
              <a:endCxn id="127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E2D660A2-90B9-43C9-A1EF-A6A85D37AAD4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35" name="菱形 134">
              <a:extLst>
                <a:ext uri="{FF2B5EF4-FFF2-40B4-BE49-F238E27FC236}">
                  <a16:creationId xmlns:a16="http://schemas.microsoft.com/office/drawing/2014/main" id="{0877402B-64D0-43E0-AA30-0B867ED454C0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96A327A9-C9FF-4740-8CCD-1FD367DAACCF}"/>
                </a:ext>
              </a:extLst>
            </p:cNvPr>
            <p:cNvCxnSpPr>
              <a:cxnSpLocks/>
              <a:stCxn id="132" idx="2"/>
              <a:endCxn id="135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连接符: 肘形 136">
              <a:extLst>
                <a:ext uri="{FF2B5EF4-FFF2-40B4-BE49-F238E27FC236}">
                  <a16:creationId xmlns:a16="http://schemas.microsoft.com/office/drawing/2014/main" id="{AD4A0F20-D31F-40D1-BD8C-EFF704467FE2}"/>
                </a:ext>
              </a:extLst>
            </p:cNvPr>
            <p:cNvCxnSpPr>
              <a:cxnSpLocks/>
              <a:stCxn id="135" idx="3"/>
              <a:endCxn id="134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3AAE2ADF-3DEE-4578-A8DF-C68C5A2FBBB7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93B8B636-0CEC-4A0F-B6A1-69FDB47F9772}"/>
                </a:ext>
              </a:extLst>
            </p:cNvPr>
            <p:cNvCxnSpPr>
              <a:stCxn id="138" idx="1"/>
              <a:endCxn id="126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连接符: 肘形 139">
              <a:extLst>
                <a:ext uri="{FF2B5EF4-FFF2-40B4-BE49-F238E27FC236}">
                  <a16:creationId xmlns:a16="http://schemas.microsoft.com/office/drawing/2014/main" id="{3F316811-3FFC-4A7F-8228-63D048843F89}"/>
                </a:ext>
              </a:extLst>
            </p:cNvPr>
            <p:cNvCxnSpPr>
              <a:cxnSpLocks/>
              <a:stCxn id="135" idx="1"/>
              <a:endCxn id="138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2E7D4BE9-025F-44BF-BD52-3DE1A37AFF7F}"/>
                </a:ext>
              </a:extLst>
            </p:cNvPr>
            <p:cNvCxnSpPr>
              <a:cxnSpLocks/>
              <a:stCxn id="122" idx="3"/>
              <a:endCxn id="132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B1163A04-EEBB-4F5F-B4FD-14937A2D27E3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404507F1-C107-40FD-B101-C4A82E367CAC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207B612-020D-4753-85BC-EA1B529DD35A}"/>
              </a:ext>
            </a:extLst>
          </p:cNvPr>
          <p:cNvGrpSpPr/>
          <p:nvPr/>
        </p:nvGrpSpPr>
        <p:grpSpPr>
          <a:xfrm>
            <a:off x="6764454" y="1683431"/>
            <a:ext cx="4846320" cy="4634089"/>
            <a:chOff x="6764454" y="1683431"/>
            <a:chExt cx="4846320" cy="4634089"/>
          </a:xfrm>
        </p:grpSpPr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F050F0DA-0CF2-48BC-BD0C-2E3351F92011}"/>
                </a:ext>
              </a:extLst>
            </p:cNvPr>
            <p:cNvSpPr/>
            <p:nvPr/>
          </p:nvSpPr>
          <p:spPr>
            <a:xfrm>
              <a:off x="6764454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3B22938-20FE-4959-80D3-BCBE9C62D71F}"/>
                </a:ext>
              </a:extLst>
            </p:cNvPr>
            <p:cNvSpPr/>
            <p:nvPr/>
          </p:nvSpPr>
          <p:spPr>
            <a:xfrm>
              <a:off x="7579113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A3D6BBD4-E778-4A8B-A058-5172B4937906}"/>
                </a:ext>
              </a:extLst>
            </p:cNvPr>
            <p:cNvSpPr/>
            <p:nvPr/>
          </p:nvSpPr>
          <p:spPr>
            <a:xfrm>
              <a:off x="7424708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B43FD9AF-CFAE-4355-9533-1DBF52FB2ACC}"/>
                </a:ext>
              </a:extLst>
            </p:cNvPr>
            <p:cNvCxnSpPr>
              <a:cxnSpLocks/>
              <a:stCxn id="146" idx="4"/>
              <a:endCxn id="147" idx="0"/>
            </p:cNvCxnSpPr>
            <p:nvPr/>
          </p:nvCxnSpPr>
          <p:spPr>
            <a:xfrm>
              <a:off x="7784815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菱形 148">
              <a:extLst>
                <a:ext uri="{FF2B5EF4-FFF2-40B4-BE49-F238E27FC236}">
                  <a16:creationId xmlns:a16="http://schemas.microsoft.com/office/drawing/2014/main" id="{17D5B25F-7682-4526-854D-097AC136FC93}"/>
                </a:ext>
              </a:extLst>
            </p:cNvPr>
            <p:cNvSpPr/>
            <p:nvPr/>
          </p:nvSpPr>
          <p:spPr>
            <a:xfrm>
              <a:off x="7206488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B4D65C99-F496-46E9-B8BC-ADC6166804E0}"/>
                </a:ext>
              </a:extLst>
            </p:cNvPr>
            <p:cNvSpPr txBox="1"/>
            <p:nvPr/>
          </p:nvSpPr>
          <p:spPr>
            <a:xfrm>
              <a:off x="8589778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79A496F7-BDF0-4C6B-942D-23F25A54E87B}"/>
                </a:ext>
              </a:extLst>
            </p:cNvPr>
            <p:cNvCxnSpPr>
              <a:cxnSpLocks/>
              <a:stCxn id="149" idx="2"/>
              <a:endCxn id="153" idx="0"/>
            </p:cNvCxnSpPr>
            <p:nvPr/>
          </p:nvCxnSpPr>
          <p:spPr>
            <a:xfrm>
              <a:off x="7786464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96FD0FA6-4736-4EBB-A203-B8257F626067}"/>
                </a:ext>
              </a:extLst>
            </p:cNvPr>
            <p:cNvSpPr txBox="1"/>
            <p:nvPr/>
          </p:nvSpPr>
          <p:spPr>
            <a:xfrm>
              <a:off x="7779381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矩形: 圆角 152">
              <a:extLst>
                <a:ext uri="{FF2B5EF4-FFF2-40B4-BE49-F238E27FC236}">
                  <a16:creationId xmlns:a16="http://schemas.microsoft.com/office/drawing/2014/main" id="{A4239503-5A77-4EAB-AAA7-566E8F088F12}"/>
                </a:ext>
              </a:extLst>
            </p:cNvPr>
            <p:cNvSpPr/>
            <p:nvPr/>
          </p:nvSpPr>
          <p:spPr>
            <a:xfrm>
              <a:off x="7464743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E4FE9B46-86BA-4DA0-882D-78AAC6A08992}"/>
                </a:ext>
              </a:extLst>
            </p:cNvPr>
            <p:cNvSpPr/>
            <p:nvPr/>
          </p:nvSpPr>
          <p:spPr>
            <a:xfrm>
              <a:off x="7579113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33F82A39-FA1F-4850-A951-40FF24B7FC5E}"/>
                </a:ext>
              </a:extLst>
            </p:cNvPr>
            <p:cNvCxnSpPr>
              <a:cxnSpLocks/>
              <a:stCxn id="153" idx="2"/>
              <a:endCxn id="154" idx="0"/>
            </p:cNvCxnSpPr>
            <p:nvPr/>
          </p:nvCxnSpPr>
          <p:spPr>
            <a:xfrm flipH="1">
              <a:off x="7784815" y="5648551"/>
              <a:ext cx="5466" cy="30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23082A2F-A230-4883-9389-37CFC1C7AD39}"/>
                </a:ext>
              </a:extLst>
            </p:cNvPr>
            <p:cNvSpPr/>
            <p:nvPr/>
          </p:nvSpPr>
          <p:spPr>
            <a:xfrm>
              <a:off x="7418377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AAAE24E2-C33B-4538-87D4-F5ED81715445}"/>
                </a:ext>
              </a:extLst>
            </p:cNvPr>
            <p:cNvCxnSpPr>
              <a:cxnSpLocks/>
              <a:stCxn id="147" idx="2"/>
              <a:endCxn id="156" idx="0"/>
            </p:cNvCxnSpPr>
            <p:nvPr/>
          </p:nvCxnSpPr>
          <p:spPr>
            <a:xfrm flipH="1">
              <a:off x="7783299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BF857F5B-E764-46B6-9F6B-1044434884DB}"/>
                </a:ext>
              </a:extLst>
            </p:cNvPr>
            <p:cNvCxnSpPr>
              <a:cxnSpLocks/>
              <a:stCxn id="156" idx="2"/>
              <a:endCxn id="149" idx="0"/>
            </p:cNvCxnSpPr>
            <p:nvPr/>
          </p:nvCxnSpPr>
          <p:spPr>
            <a:xfrm>
              <a:off x="7783299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矩形: 圆角 158">
              <a:extLst>
                <a:ext uri="{FF2B5EF4-FFF2-40B4-BE49-F238E27FC236}">
                  <a16:creationId xmlns:a16="http://schemas.microsoft.com/office/drawing/2014/main" id="{B79FBB75-B433-443B-A557-CD5F5B9BEC80}"/>
                </a:ext>
              </a:extLst>
            </p:cNvPr>
            <p:cNvSpPr/>
            <p:nvPr/>
          </p:nvSpPr>
          <p:spPr>
            <a:xfrm>
              <a:off x="9695837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60" name="连接符: 肘形 159">
              <a:extLst>
                <a:ext uri="{FF2B5EF4-FFF2-40B4-BE49-F238E27FC236}">
                  <a16:creationId xmlns:a16="http://schemas.microsoft.com/office/drawing/2014/main" id="{7FF25E4A-406B-448D-9854-8534B89EAE77}"/>
                </a:ext>
              </a:extLst>
            </p:cNvPr>
            <p:cNvCxnSpPr>
              <a:cxnSpLocks/>
              <a:stCxn id="161" idx="2"/>
              <a:endCxn id="154" idx="6"/>
            </p:cNvCxnSpPr>
            <p:nvPr/>
          </p:nvCxnSpPr>
          <p:spPr>
            <a:xfrm rot="5400000">
              <a:off x="9243686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矩形: 圆角 160">
              <a:extLst>
                <a:ext uri="{FF2B5EF4-FFF2-40B4-BE49-F238E27FC236}">
                  <a16:creationId xmlns:a16="http://schemas.microsoft.com/office/drawing/2014/main" id="{4324D661-4209-4CC6-9131-B9534F26A316}"/>
                </a:ext>
              </a:extLst>
            </p:cNvPr>
            <p:cNvSpPr/>
            <p:nvPr/>
          </p:nvSpPr>
          <p:spPr>
            <a:xfrm>
              <a:off x="10623477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62" name="菱形 161">
              <a:extLst>
                <a:ext uri="{FF2B5EF4-FFF2-40B4-BE49-F238E27FC236}">
                  <a16:creationId xmlns:a16="http://schemas.microsoft.com/office/drawing/2014/main" id="{2E278AB4-C886-4AFA-B4E5-3BAD389598B7}"/>
                </a:ext>
              </a:extLst>
            </p:cNvPr>
            <p:cNvSpPr/>
            <p:nvPr/>
          </p:nvSpPr>
          <p:spPr>
            <a:xfrm>
              <a:off x="9456925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C77EC2E1-4EE1-4C88-A5E3-16ED2478948C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10021375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连接符: 肘形 163">
              <a:extLst>
                <a:ext uri="{FF2B5EF4-FFF2-40B4-BE49-F238E27FC236}">
                  <a16:creationId xmlns:a16="http://schemas.microsoft.com/office/drawing/2014/main" id="{F89E091B-BC7D-41D1-AFD7-281048206A97}"/>
                </a:ext>
              </a:extLst>
            </p:cNvPr>
            <p:cNvCxnSpPr>
              <a:cxnSpLocks/>
              <a:stCxn id="162" idx="3"/>
              <a:endCxn id="161" idx="0"/>
            </p:cNvCxnSpPr>
            <p:nvPr/>
          </p:nvCxnSpPr>
          <p:spPr>
            <a:xfrm>
              <a:off x="10585825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3AE1A594-FEDD-468A-A89E-BED45B27C055}"/>
                </a:ext>
              </a:extLst>
            </p:cNvPr>
            <p:cNvSpPr/>
            <p:nvPr/>
          </p:nvSpPr>
          <p:spPr>
            <a:xfrm>
              <a:off x="8699539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4F6030D4-4EFF-4EFE-8A5F-7260DD17658A}"/>
                </a:ext>
              </a:extLst>
            </p:cNvPr>
            <p:cNvCxnSpPr>
              <a:stCxn id="165" idx="1"/>
              <a:endCxn id="153" idx="3"/>
            </p:cNvCxnSpPr>
            <p:nvPr/>
          </p:nvCxnSpPr>
          <p:spPr>
            <a:xfrm flipH="1">
              <a:off x="8115818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连接符: 肘形 166">
              <a:extLst>
                <a:ext uri="{FF2B5EF4-FFF2-40B4-BE49-F238E27FC236}">
                  <a16:creationId xmlns:a16="http://schemas.microsoft.com/office/drawing/2014/main" id="{BE7FA98F-4AF8-4438-8BE9-AA14053063FC}"/>
                </a:ext>
              </a:extLst>
            </p:cNvPr>
            <p:cNvCxnSpPr>
              <a:cxnSpLocks/>
              <a:stCxn id="162" idx="1"/>
              <a:endCxn id="165" idx="0"/>
            </p:cNvCxnSpPr>
            <p:nvPr/>
          </p:nvCxnSpPr>
          <p:spPr>
            <a:xfrm rot="10800000" flipV="1">
              <a:off x="9099541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C1DA3ABA-6B86-4C80-9F2A-F649552D316E}"/>
                </a:ext>
              </a:extLst>
            </p:cNvPr>
            <p:cNvCxnSpPr>
              <a:cxnSpLocks/>
              <a:stCxn id="149" idx="3"/>
              <a:endCxn id="159" idx="1"/>
            </p:cNvCxnSpPr>
            <p:nvPr/>
          </p:nvCxnSpPr>
          <p:spPr>
            <a:xfrm>
              <a:off x="8366439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2FA4056A-460B-431D-8B22-DDBF9054115E}"/>
                </a:ext>
              </a:extLst>
            </p:cNvPr>
            <p:cNvSpPr txBox="1"/>
            <p:nvPr/>
          </p:nvSpPr>
          <p:spPr>
            <a:xfrm>
              <a:off x="9077296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44C8442C-C314-4A5F-9504-23CC1FF1BFC6}"/>
                </a:ext>
              </a:extLst>
            </p:cNvPr>
            <p:cNvSpPr txBox="1"/>
            <p:nvPr/>
          </p:nvSpPr>
          <p:spPr>
            <a:xfrm>
              <a:off x="10589693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406BECF2-AEC1-4417-B707-66F71D8FF3B5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3FAB5001-95D2-469A-A2EC-F34610AD8A11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F528974B-59DF-4591-BE2D-FFAC604ED2BA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ED824ECA-A44F-41F8-9D06-0A864334FD0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6268886D-D8EE-49B5-B947-0F6C93302DDB}"/>
                </a:ext>
              </a:extLst>
            </p:cNvPr>
            <p:cNvCxnSpPr>
              <a:cxnSpLocks/>
              <a:stCxn id="173" idx="4"/>
              <a:endCxn id="174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菱形 175">
              <a:extLst>
                <a:ext uri="{FF2B5EF4-FFF2-40B4-BE49-F238E27FC236}">
                  <a16:creationId xmlns:a16="http://schemas.microsoft.com/office/drawing/2014/main" id="{6ACCFC25-669E-4F1F-BC45-B4215255134F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FFC01B12-550F-4E37-83F6-9D78E78E9E82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408DA6D1-DD57-40FF-9F48-433A97EA5A75}"/>
                </a:ext>
              </a:extLst>
            </p:cNvPr>
            <p:cNvCxnSpPr>
              <a:cxnSpLocks/>
              <a:stCxn id="176" idx="2"/>
              <a:endCxn id="180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8F2CCC35-3762-4583-8FD1-3F891AC6F74B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2AA3DDC7-EB49-4239-A4CA-A95426EA2DDE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7D37B500-AA30-4BB6-AB74-247B4A841957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966BFE86-28C4-4488-8A43-FDCD8CFBCF2B}"/>
                </a:ext>
              </a:extLst>
            </p:cNvPr>
            <p:cNvCxnSpPr>
              <a:cxnSpLocks/>
              <a:endCxn id="181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矩形: 圆角 182">
              <a:extLst>
                <a:ext uri="{FF2B5EF4-FFF2-40B4-BE49-F238E27FC236}">
                  <a16:creationId xmlns:a16="http://schemas.microsoft.com/office/drawing/2014/main" id="{70DF6D18-7C5C-4410-B0EC-885AEB5E59B9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5706293B-1F74-4DBF-BC30-0925BD40A3E9}"/>
                </a:ext>
              </a:extLst>
            </p:cNvPr>
            <p:cNvCxnSpPr>
              <a:cxnSpLocks/>
              <a:stCxn id="174" idx="2"/>
              <a:endCxn id="183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D1210D11-AEB9-4903-A98F-3482E139152D}"/>
                </a:ext>
              </a:extLst>
            </p:cNvPr>
            <p:cNvCxnSpPr>
              <a:cxnSpLocks/>
              <a:stCxn id="183" idx="2"/>
              <a:endCxn id="176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id="{E585A18C-7B43-479C-86E9-B9BD6F6603E0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87" name="连接符: 肘形 186">
              <a:extLst>
                <a:ext uri="{FF2B5EF4-FFF2-40B4-BE49-F238E27FC236}">
                  <a16:creationId xmlns:a16="http://schemas.microsoft.com/office/drawing/2014/main" id="{B4E284D6-A1F6-452C-A70E-23568957BC7C}"/>
                </a:ext>
              </a:extLst>
            </p:cNvPr>
            <p:cNvCxnSpPr>
              <a:cxnSpLocks/>
              <a:stCxn id="188" idx="2"/>
              <a:endCxn id="181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矩形: 圆角 187">
              <a:extLst>
                <a:ext uri="{FF2B5EF4-FFF2-40B4-BE49-F238E27FC236}">
                  <a16:creationId xmlns:a16="http://schemas.microsoft.com/office/drawing/2014/main" id="{3993ACFF-D0F8-43E0-A6DB-068F15C20926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89" name="菱形 188">
              <a:extLst>
                <a:ext uri="{FF2B5EF4-FFF2-40B4-BE49-F238E27FC236}">
                  <a16:creationId xmlns:a16="http://schemas.microsoft.com/office/drawing/2014/main" id="{110A9CC2-94CD-42C1-8A70-C5713434918F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E1BDB129-4227-447B-8526-F0D48CCB31C1}"/>
                </a:ext>
              </a:extLst>
            </p:cNvPr>
            <p:cNvCxnSpPr>
              <a:cxnSpLocks/>
              <a:stCxn id="186" idx="2"/>
              <a:endCxn id="189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连接符: 肘形 190">
              <a:extLst>
                <a:ext uri="{FF2B5EF4-FFF2-40B4-BE49-F238E27FC236}">
                  <a16:creationId xmlns:a16="http://schemas.microsoft.com/office/drawing/2014/main" id="{5974818D-FA11-48CA-AD47-B7FA23E6F81A}"/>
                </a:ext>
              </a:extLst>
            </p:cNvPr>
            <p:cNvCxnSpPr>
              <a:cxnSpLocks/>
              <a:stCxn id="189" idx="3"/>
              <a:endCxn id="188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矩形: 圆角 191">
              <a:extLst>
                <a:ext uri="{FF2B5EF4-FFF2-40B4-BE49-F238E27FC236}">
                  <a16:creationId xmlns:a16="http://schemas.microsoft.com/office/drawing/2014/main" id="{46D6C737-2EAD-4BB3-87C2-E78DD7C78AE7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9D51DB76-F006-46CA-A5AB-5BDA15841548}"/>
                </a:ext>
              </a:extLst>
            </p:cNvPr>
            <p:cNvCxnSpPr>
              <a:stCxn id="192" idx="1"/>
              <a:endCxn id="180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连接符: 肘形 193">
              <a:extLst>
                <a:ext uri="{FF2B5EF4-FFF2-40B4-BE49-F238E27FC236}">
                  <a16:creationId xmlns:a16="http://schemas.microsoft.com/office/drawing/2014/main" id="{75801CB7-90D4-4669-A371-9D4FB6356815}"/>
                </a:ext>
              </a:extLst>
            </p:cNvPr>
            <p:cNvCxnSpPr>
              <a:cxnSpLocks/>
              <a:stCxn id="189" idx="1"/>
              <a:endCxn id="192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BA97F34E-A94E-4FD8-971E-54488932F0B0}"/>
                </a:ext>
              </a:extLst>
            </p:cNvPr>
            <p:cNvCxnSpPr>
              <a:cxnSpLocks/>
              <a:stCxn id="176" idx="3"/>
              <a:endCxn id="186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A7B3DFDC-9675-4BDB-8211-B6D9F7E41030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9BB012D2-20E4-496A-A64E-61A1A8CB3DE9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78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50742 -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389 0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50F0DA-0CF2-48BC-BD0C-2E3351F92011}"/>
              </a:ext>
            </a:extLst>
          </p:cNvPr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3B22938-20FE-4959-80D3-BCBE9C62D71F}"/>
              </a:ext>
            </a:extLst>
          </p:cNvPr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A3D6BBD4-E778-4A8B-A058-5172B4937906}"/>
              </a:ext>
            </a:extLst>
          </p:cNvPr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43FD9AF-CFAE-4355-9533-1DBF52FB2ACC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17D5B25F-7682-4526-854D-097AC136FC93}"/>
              </a:ext>
            </a:extLst>
          </p:cNvPr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D65C99-F496-46E9-B8BC-ADC6166804E0}"/>
              </a:ext>
            </a:extLst>
          </p:cNvPr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9A496F7-BDF0-4C6B-942D-23F25A54E87B}"/>
              </a:ext>
            </a:extLst>
          </p:cNvPr>
          <p:cNvCxnSpPr>
            <a:cxnSpLocks/>
            <a:stCxn id="149" idx="2"/>
            <a:endCxn id="153" idx="0"/>
          </p:cNvCxnSpPr>
          <p:nvPr/>
        </p:nvCxnSpPr>
        <p:spPr>
          <a:xfrm>
            <a:off x="7786464" y="4191263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6FD0FA6-4736-4EBB-A203-B8257F626067}"/>
              </a:ext>
            </a:extLst>
          </p:cNvPr>
          <p:cNvSpPr txBox="1"/>
          <p:nvPr/>
        </p:nvSpPr>
        <p:spPr>
          <a:xfrm>
            <a:off x="7779381" y="45073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4239503-5A77-4EAB-AAA7-566E8F088F12}"/>
              </a:ext>
            </a:extLst>
          </p:cNvPr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4FE9B46-86BA-4DA0-882D-78AAC6A08992}"/>
              </a:ext>
            </a:extLst>
          </p:cNvPr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3F82A39-FA1F-4850-A951-40FF24B7FC5E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23082A2F-A230-4883-9389-37CFC1C7AD39}"/>
              </a:ext>
            </a:extLst>
          </p:cNvPr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AAE24E2-C33B-4538-87D4-F5ED81715445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F857F5B-E764-46B6-9F6B-1044434884DB}"/>
              </a:ext>
            </a:extLst>
          </p:cNvPr>
          <p:cNvCxnSpPr>
            <a:cxnSpLocks/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B79FBB75-B433-443B-A557-CD5F5B9BEC80}"/>
              </a:ext>
            </a:extLst>
          </p:cNvPr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7FF25E4A-406B-448D-9854-8534B89EAE77}"/>
              </a:ext>
            </a:extLst>
          </p:cNvPr>
          <p:cNvCxnSpPr>
            <a:cxnSpLocks/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324D661-4209-4CC6-9131-B9534F26A316}"/>
              </a:ext>
            </a:extLst>
          </p:cNvPr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404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2E278AB4-C886-4AFA-B4E5-3BAD389598B7}"/>
              </a:ext>
            </a:extLst>
          </p:cNvPr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77EC2E1-4EE1-4C88-A5E3-16ED2478948C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F89E091B-BC7D-41D1-AFD7-281048206A97}"/>
              </a:ext>
            </a:extLst>
          </p:cNvPr>
          <p:cNvCxnSpPr>
            <a:cxnSpLocks/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3AE1A594-FEDD-468A-A89E-BED45B27C055}"/>
              </a:ext>
            </a:extLst>
          </p:cNvPr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4F6030D4-4EFF-4EFE-8A5F-7260DD17658A}"/>
              </a:ext>
            </a:extLst>
          </p:cNvPr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BE7FA98F-4AF8-4438-8BE9-AA14053063FC}"/>
              </a:ext>
            </a:extLst>
          </p:cNvPr>
          <p:cNvCxnSpPr>
            <a:cxnSpLocks/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C1DA3ABA-6B86-4C80-9F2A-F649552D316E}"/>
              </a:ext>
            </a:extLst>
          </p:cNvPr>
          <p:cNvCxnSpPr>
            <a:cxnSpLocks/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FA4056A-460B-431D-8B22-DDBF9054115E}"/>
              </a:ext>
            </a:extLst>
          </p:cNvPr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C8442C-C314-4A5F-9504-23CC1FF1BFC6}"/>
              </a:ext>
            </a:extLst>
          </p:cNvPr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523D62A-CB66-449A-A597-6D7DE60CDF70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EB4DE29-CFD1-43B8-A358-8A22A222C764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C10E20A-4EF9-4D4D-918C-136262334208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7BA5193-348F-4271-86EA-E1F85E2236C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1FC97C0-865F-404B-AE75-4761C8E45F06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34BDEAF6-9110-4CEE-A592-A752FABAD8C2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13D6DF-1DB7-4C63-B188-CB088A72A43D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36C5F2C-E50E-443C-9B1E-C68764E76E0A}"/>
                </a:ext>
              </a:extLst>
            </p:cNvPr>
            <p:cNvCxnSpPr>
              <a:cxnSpLocks/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EC96256-E701-4B28-A7EA-E1545894506F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B9E86852-8CBE-4B8F-9C5C-2F46E4F86645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A28F2A7-F5C5-44B4-9C29-60E52ABA5484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7DC7CD3F-7A82-4807-AF3A-F410517B4796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BFB9A1AE-0BAA-4725-8075-485B010C5234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691D935-7134-4C94-AE16-0879BCB78B7D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1F032F0-E9CA-4A8D-8AAB-01C7344AFDCF}"/>
                </a:ext>
              </a:extLst>
            </p:cNvPr>
            <p:cNvCxnSpPr>
              <a:cxnSpLocks/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F528A084-55E5-4AFD-96AD-77077FD4A4C8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39AA9E46-FF1C-4BF9-8456-56DDC37FABD5}"/>
                </a:ext>
              </a:extLst>
            </p:cNvPr>
            <p:cNvCxnSpPr>
              <a:cxnSpLocks/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A9B2AD1E-9D68-4B56-9C88-D7FF9CBD6357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745E1379-614A-4069-8B85-606337554756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03F848F-B667-49BF-B39F-A854EC9B1671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132C621B-C915-4A3C-AD1C-9CD51A6CDB71}"/>
                </a:ext>
              </a:extLst>
            </p:cNvPr>
            <p:cNvCxnSpPr>
              <a:cxnSpLocks/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F5BAEB80-556C-43C7-8FC1-9DAA59F96181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A38137F-4B6F-43B2-92F4-BD856E9D44C5}"/>
                </a:ext>
              </a:extLst>
            </p:cNvPr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AF5FA88-17FF-4AE0-8BCF-29B4C04103F5}"/>
                </a:ext>
              </a:extLst>
            </p:cNvPr>
            <p:cNvCxnSpPr>
              <a:cxnSpLocks/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ECB078F-2133-4CFC-8384-5FBA91CDED66}"/>
                </a:ext>
              </a:extLst>
            </p:cNvPr>
            <p:cNvCxnSpPr>
              <a:cxnSpLocks/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CF910D3-E553-4111-8F48-A5224E7E7826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C97569F-F51B-40E9-9CA3-1811D3149B5D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411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50F0DA-0CF2-48BC-BD0C-2E3351F92011}"/>
              </a:ext>
            </a:extLst>
          </p:cNvPr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3B22938-20FE-4959-80D3-BCBE9C62D71F}"/>
              </a:ext>
            </a:extLst>
          </p:cNvPr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A3D6BBD4-E778-4A8B-A058-5172B4937906}"/>
              </a:ext>
            </a:extLst>
          </p:cNvPr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43FD9AF-CFAE-4355-9533-1DBF52FB2ACC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17D5B25F-7682-4526-854D-097AC136FC93}"/>
              </a:ext>
            </a:extLst>
          </p:cNvPr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D65C99-F496-46E9-B8BC-ADC6166804E0}"/>
              </a:ext>
            </a:extLst>
          </p:cNvPr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9A496F7-BDF0-4C6B-942D-23F25A54E87B}"/>
              </a:ext>
            </a:extLst>
          </p:cNvPr>
          <p:cNvCxnSpPr>
            <a:cxnSpLocks/>
            <a:stCxn id="149" idx="2"/>
            <a:endCxn id="153" idx="0"/>
          </p:cNvCxnSpPr>
          <p:nvPr/>
        </p:nvCxnSpPr>
        <p:spPr>
          <a:xfrm>
            <a:off x="7786464" y="4191263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6FD0FA6-4736-4EBB-A203-B8257F626067}"/>
              </a:ext>
            </a:extLst>
          </p:cNvPr>
          <p:cNvSpPr txBox="1"/>
          <p:nvPr/>
        </p:nvSpPr>
        <p:spPr>
          <a:xfrm>
            <a:off x="7779381" y="45073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4239503-5A77-4EAB-AAA7-566E8F088F12}"/>
              </a:ext>
            </a:extLst>
          </p:cNvPr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4FE9B46-86BA-4DA0-882D-78AAC6A08992}"/>
              </a:ext>
            </a:extLst>
          </p:cNvPr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3F82A39-FA1F-4850-A951-40FF24B7FC5E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23082A2F-A230-4883-9389-37CFC1C7AD39}"/>
              </a:ext>
            </a:extLst>
          </p:cNvPr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AAE24E2-C33B-4538-87D4-F5ED81715445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F857F5B-E764-46B6-9F6B-1044434884DB}"/>
              </a:ext>
            </a:extLst>
          </p:cNvPr>
          <p:cNvCxnSpPr>
            <a:cxnSpLocks/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B79FBB75-B433-443B-A557-CD5F5B9BEC80}"/>
              </a:ext>
            </a:extLst>
          </p:cNvPr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7FF25E4A-406B-448D-9854-8534B89EAE77}"/>
              </a:ext>
            </a:extLst>
          </p:cNvPr>
          <p:cNvCxnSpPr>
            <a:cxnSpLocks/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324D661-4209-4CC6-9131-B9534F26A316}"/>
              </a:ext>
            </a:extLst>
          </p:cNvPr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将空值写入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2E278AB4-C886-4AFA-B4E5-3BAD389598B7}"/>
              </a:ext>
            </a:extLst>
          </p:cNvPr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77EC2E1-4EE1-4C88-A5E3-16ED2478948C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F89E091B-BC7D-41D1-AFD7-281048206A97}"/>
              </a:ext>
            </a:extLst>
          </p:cNvPr>
          <p:cNvCxnSpPr>
            <a:cxnSpLocks/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3AE1A594-FEDD-468A-A89E-BED45B27C055}"/>
              </a:ext>
            </a:extLst>
          </p:cNvPr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4F6030D4-4EFF-4EFE-8A5F-7260DD17658A}"/>
              </a:ext>
            </a:extLst>
          </p:cNvPr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BE7FA98F-4AF8-4438-8BE9-AA14053063FC}"/>
              </a:ext>
            </a:extLst>
          </p:cNvPr>
          <p:cNvCxnSpPr>
            <a:cxnSpLocks/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C1DA3ABA-6B86-4C80-9F2A-F649552D316E}"/>
              </a:ext>
            </a:extLst>
          </p:cNvPr>
          <p:cNvCxnSpPr>
            <a:cxnSpLocks/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FA4056A-460B-431D-8B22-DDBF9054115E}"/>
              </a:ext>
            </a:extLst>
          </p:cNvPr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C8442C-C314-4A5F-9504-23CC1FF1BFC6}"/>
              </a:ext>
            </a:extLst>
          </p:cNvPr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523D62A-CB66-449A-A597-6D7DE60CDF70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EB4DE29-CFD1-43B8-A358-8A22A222C764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C10E20A-4EF9-4D4D-918C-136262334208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7BA5193-348F-4271-86EA-E1F85E2236C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1FC97C0-865F-404B-AE75-4761C8E45F06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34BDEAF6-9110-4CEE-A592-A752FABAD8C2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13D6DF-1DB7-4C63-B188-CB088A72A43D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36C5F2C-E50E-443C-9B1E-C68764E76E0A}"/>
                </a:ext>
              </a:extLst>
            </p:cNvPr>
            <p:cNvCxnSpPr>
              <a:cxnSpLocks/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EC96256-E701-4B28-A7EA-E1545894506F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B9E86852-8CBE-4B8F-9C5C-2F46E4F86645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A28F2A7-F5C5-44B4-9C29-60E52ABA5484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7DC7CD3F-7A82-4807-AF3A-F410517B4796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BFB9A1AE-0BAA-4725-8075-485B010C5234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691D935-7134-4C94-AE16-0879BCB78B7D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1F032F0-E9CA-4A8D-8AAB-01C7344AFDCF}"/>
                </a:ext>
              </a:extLst>
            </p:cNvPr>
            <p:cNvCxnSpPr>
              <a:cxnSpLocks/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F528A084-55E5-4AFD-96AD-77077FD4A4C8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39AA9E46-FF1C-4BF9-8456-56DDC37FABD5}"/>
                </a:ext>
              </a:extLst>
            </p:cNvPr>
            <p:cNvCxnSpPr>
              <a:cxnSpLocks/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A9B2AD1E-9D68-4B56-9C88-D7FF9CBD6357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745E1379-614A-4069-8B85-606337554756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03F848F-B667-49BF-B39F-A854EC9B1671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132C621B-C915-4A3C-AD1C-9CD51A6CDB71}"/>
                </a:ext>
              </a:extLst>
            </p:cNvPr>
            <p:cNvCxnSpPr>
              <a:cxnSpLocks/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F5BAEB80-556C-43C7-8FC1-9DAA59F96181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A38137F-4B6F-43B2-92F4-BD856E9D44C5}"/>
                </a:ext>
              </a:extLst>
            </p:cNvPr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AF5FA88-17FF-4AE0-8BCF-29B4C04103F5}"/>
                </a:ext>
              </a:extLst>
            </p:cNvPr>
            <p:cNvCxnSpPr>
              <a:cxnSpLocks/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ECB078F-2133-4CFC-8384-5FBA91CDED66}"/>
                </a:ext>
              </a:extLst>
            </p:cNvPr>
            <p:cNvCxnSpPr>
              <a:cxnSpLocks/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CF910D3-E553-4111-8F48-A5224E7E7826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C97569F-F51B-40E9-9CA3-1811D3149B5D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33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50F0DA-0CF2-48BC-BD0C-2E3351F92011}"/>
              </a:ext>
            </a:extLst>
          </p:cNvPr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3B22938-20FE-4959-80D3-BCBE9C62D71F}"/>
              </a:ext>
            </a:extLst>
          </p:cNvPr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A3D6BBD4-E778-4A8B-A058-5172B4937906}"/>
              </a:ext>
            </a:extLst>
          </p:cNvPr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43FD9AF-CFAE-4355-9533-1DBF52FB2ACC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17D5B25F-7682-4526-854D-097AC136FC93}"/>
              </a:ext>
            </a:extLst>
          </p:cNvPr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D65C99-F496-46E9-B8BC-ADC6166804E0}"/>
              </a:ext>
            </a:extLst>
          </p:cNvPr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9A496F7-BDF0-4C6B-942D-23F25A54E87B}"/>
              </a:ext>
            </a:extLst>
          </p:cNvPr>
          <p:cNvCxnSpPr>
            <a:cxnSpLocks/>
            <a:stCxn id="149" idx="2"/>
            <a:endCxn id="57" idx="0"/>
          </p:cNvCxnSpPr>
          <p:nvPr/>
        </p:nvCxnSpPr>
        <p:spPr>
          <a:xfrm>
            <a:off x="7786464" y="4191263"/>
            <a:ext cx="3816" cy="30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6FD0FA6-4736-4EBB-A203-B8257F626067}"/>
              </a:ext>
            </a:extLst>
          </p:cNvPr>
          <p:cNvSpPr txBox="1"/>
          <p:nvPr/>
        </p:nvSpPr>
        <p:spPr>
          <a:xfrm>
            <a:off x="7770306" y="4179439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4239503-5A77-4EAB-AAA7-566E8F088F12}"/>
              </a:ext>
            </a:extLst>
          </p:cNvPr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4FE9B46-86BA-4DA0-882D-78AAC6A08992}"/>
              </a:ext>
            </a:extLst>
          </p:cNvPr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3F82A39-FA1F-4850-A951-40FF24B7FC5E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23082A2F-A230-4883-9389-37CFC1C7AD39}"/>
              </a:ext>
            </a:extLst>
          </p:cNvPr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AAE24E2-C33B-4538-87D4-F5ED81715445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F857F5B-E764-46B6-9F6B-1044434884DB}"/>
              </a:ext>
            </a:extLst>
          </p:cNvPr>
          <p:cNvCxnSpPr>
            <a:cxnSpLocks/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B79FBB75-B433-443B-A557-CD5F5B9BEC80}"/>
              </a:ext>
            </a:extLst>
          </p:cNvPr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7FF25E4A-406B-448D-9854-8534B89EAE77}"/>
              </a:ext>
            </a:extLst>
          </p:cNvPr>
          <p:cNvCxnSpPr>
            <a:cxnSpLocks/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324D661-4209-4CC6-9131-B9534F26A316}"/>
              </a:ext>
            </a:extLst>
          </p:cNvPr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将空值写入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2E278AB4-C886-4AFA-B4E5-3BAD389598B7}"/>
              </a:ext>
            </a:extLst>
          </p:cNvPr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77EC2E1-4EE1-4C88-A5E3-16ED2478948C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F89E091B-BC7D-41D1-AFD7-281048206A97}"/>
              </a:ext>
            </a:extLst>
          </p:cNvPr>
          <p:cNvCxnSpPr>
            <a:cxnSpLocks/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3AE1A594-FEDD-468A-A89E-BED45B27C055}"/>
              </a:ext>
            </a:extLst>
          </p:cNvPr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4F6030D4-4EFF-4EFE-8A5F-7260DD17658A}"/>
              </a:ext>
            </a:extLst>
          </p:cNvPr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BE7FA98F-4AF8-4438-8BE9-AA14053063FC}"/>
              </a:ext>
            </a:extLst>
          </p:cNvPr>
          <p:cNvCxnSpPr>
            <a:cxnSpLocks/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C1DA3ABA-6B86-4C80-9F2A-F649552D316E}"/>
              </a:ext>
            </a:extLst>
          </p:cNvPr>
          <p:cNvCxnSpPr>
            <a:cxnSpLocks/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FA4056A-460B-431D-8B22-DDBF9054115E}"/>
              </a:ext>
            </a:extLst>
          </p:cNvPr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C8442C-C314-4A5F-9504-23CC1FF1BFC6}"/>
              </a:ext>
            </a:extLst>
          </p:cNvPr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523D62A-CB66-449A-A597-6D7DE60CDF70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EB4DE29-CFD1-43B8-A358-8A22A222C764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C10E20A-4EF9-4D4D-918C-136262334208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7BA5193-348F-4271-86EA-E1F85E2236C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1FC97C0-865F-404B-AE75-4761C8E45F06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34BDEAF6-9110-4CEE-A592-A752FABAD8C2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13D6DF-1DB7-4C63-B188-CB088A72A43D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36C5F2C-E50E-443C-9B1E-C68764E76E0A}"/>
                </a:ext>
              </a:extLst>
            </p:cNvPr>
            <p:cNvCxnSpPr>
              <a:cxnSpLocks/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EC96256-E701-4B28-A7EA-E1545894506F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B9E86852-8CBE-4B8F-9C5C-2F46E4F86645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A28F2A7-F5C5-44B4-9C29-60E52ABA5484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7DC7CD3F-7A82-4807-AF3A-F410517B4796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BFB9A1AE-0BAA-4725-8075-485B010C5234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691D935-7134-4C94-AE16-0879BCB78B7D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1F032F0-E9CA-4A8D-8AAB-01C7344AFDCF}"/>
                </a:ext>
              </a:extLst>
            </p:cNvPr>
            <p:cNvCxnSpPr>
              <a:cxnSpLocks/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F528A084-55E5-4AFD-96AD-77077FD4A4C8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39AA9E46-FF1C-4BF9-8456-56DDC37FABD5}"/>
                </a:ext>
              </a:extLst>
            </p:cNvPr>
            <p:cNvCxnSpPr>
              <a:cxnSpLocks/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A9B2AD1E-9D68-4B56-9C88-D7FF9CBD6357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745E1379-614A-4069-8B85-606337554756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03F848F-B667-49BF-B39F-A854EC9B1671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132C621B-C915-4A3C-AD1C-9CD51A6CDB71}"/>
                </a:ext>
              </a:extLst>
            </p:cNvPr>
            <p:cNvCxnSpPr>
              <a:cxnSpLocks/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F5BAEB80-556C-43C7-8FC1-9DAA59F96181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A38137F-4B6F-43B2-92F4-BD856E9D44C5}"/>
                </a:ext>
              </a:extLst>
            </p:cNvPr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AF5FA88-17FF-4AE0-8BCF-29B4C04103F5}"/>
                </a:ext>
              </a:extLst>
            </p:cNvPr>
            <p:cNvCxnSpPr>
              <a:cxnSpLocks/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ECB078F-2133-4CFC-8384-5FBA91CDED66}"/>
                </a:ext>
              </a:extLst>
            </p:cNvPr>
            <p:cNvCxnSpPr>
              <a:cxnSpLocks/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CF910D3-E553-4111-8F48-A5224E7E7826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C97569F-F51B-40E9-9CA3-1811D3149B5D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7" name="菱形 56">
            <a:extLst>
              <a:ext uri="{FF2B5EF4-FFF2-40B4-BE49-F238E27FC236}">
                <a16:creationId xmlns:a16="http://schemas.microsoft.com/office/drawing/2014/main" id="{4E9FB2F3-F00A-4B2F-A1E2-A233457FECFF}"/>
              </a:ext>
            </a:extLst>
          </p:cNvPr>
          <p:cNvSpPr/>
          <p:nvPr/>
        </p:nvSpPr>
        <p:spPr>
          <a:xfrm>
            <a:off x="7210304" y="4493922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判断是否是空值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A640A4E-9B55-4D10-9252-20B402DA1F39}"/>
              </a:ext>
            </a:extLst>
          </p:cNvPr>
          <p:cNvSpPr txBox="1"/>
          <p:nvPr/>
        </p:nvSpPr>
        <p:spPr>
          <a:xfrm>
            <a:off x="6937245" y="500047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B604586-CAC6-4134-89EC-86EB7404B0C6}"/>
              </a:ext>
            </a:extLst>
          </p:cNvPr>
          <p:cNvSpPr txBox="1"/>
          <p:nvPr/>
        </p:nvSpPr>
        <p:spPr>
          <a:xfrm>
            <a:off x="7819411" y="49731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不是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F26FC98-F3C2-462B-A98B-71A57EEE674E}"/>
              </a:ext>
            </a:extLst>
          </p:cNvPr>
          <p:cNvCxnSpPr>
            <a:cxnSpLocks/>
            <a:stCxn id="57" idx="2"/>
            <a:endCxn id="153" idx="0"/>
          </p:cNvCxnSpPr>
          <p:nvPr/>
        </p:nvCxnSpPr>
        <p:spPr>
          <a:xfrm>
            <a:off x="7790280" y="4973110"/>
            <a:ext cx="1" cy="27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3DDA1B3F-4587-46B1-AB52-ABAC77782671}"/>
              </a:ext>
            </a:extLst>
          </p:cNvPr>
          <p:cNvCxnSpPr>
            <a:cxnSpLocks/>
            <a:stCxn id="57" idx="1"/>
            <a:endCxn id="154" idx="2"/>
          </p:cNvCxnSpPr>
          <p:nvPr/>
        </p:nvCxnSpPr>
        <p:spPr>
          <a:xfrm rot="10800000" flipH="1" flipV="1">
            <a:off x="7210303" y="4733516"/>
            <a:ext cx="368809" cy="1342928"/>
          </a:xfrm>
          <a:prstGeom prst="bentConnector3">
            <a:avLst>
              <a:gd name="adj1" fmla="val -619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0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导入黑马点评项目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930FD2-E839-4EF4-B040-580451ABA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缓存穿透产生的原因是什么？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用户请求的数据在缓存中和数据库中都不存在，不断发起这样的请求，给数据库带来巨大压力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缓存穿透的解决方案有哪些？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缓存</a:t>
            </a:r>
            <a:r>
              <a:rPr lang="en-US" altLang="zh-CN" sz="1400"/>
              <a:t>null</a:t>
            </a:r>
            <a:r>
              <a:rPr lang="zh-CN" altLang="en-US" sz="1400"/>
              <a:t>值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布隆过滤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增强</a:t>
            </a:r>
            <a:r>
              <a:rPr lang="en-US" altLang="zh-CN" sz="1400"/>
              <a:t>id</a:t>
            </a:r>
            <a:r>
              <a:rPr lang="zh-CN" altLang="en-US" sz="1400"/>
              <a:t>的复杂度，避免被猜测</a:t>
            </a:r>
            <a:r>
              <a:rPr lang="en-US" altLang="zh-CN" sz="1400"/>
              <a:t>id</a:t>
            </a:r>
            <a:r>
              <a:rPr lang="zh-CN" altLang="en-US" sz="1400"/>
              <a:t>规律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做好数据的基础格式校验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加强用户权限校验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做好热点参数的限流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19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缓存雪崩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4006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箭头: 下 17">
            <a:extLst>
              <a:ext uri="{FF2B5EF4-FFF2-40B4-BE49-F238E27FC236}">
                <a16:creationId xmlns:a16="http://schemas.microsoft.com/office/drawing/2014/main" id="{BC1442F3-FACF-4835-BFF6-E31E8F61EEC5}"/>
              </a:ext>
            </a:extLst>
          </p:cNvPr>
          <p:cNvSpPr/>
          <p:nvPr/>
        </p:nvSpPr>
        <p:spPr>
          <a:xfrm rot="10800000">
            <a:off x="6517917" y="2906654"/>
            <a:ext cx="643467" cy="2713580"/>
          </a:xfrm>
          <a:prstGeom prst="down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>
              <a:solidFill>
                <a:schemeClr val="dk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缓存雪崩</a:t>
            </a:r>
            <a:r>
              <a:rPr lang="zh-CN" altLang="en-US"/>
              <a:t>是指在同一时段大量的缓存</a:t>
            </a:r>
            <a:r>
              <a:rPr lang="en-US" altLang="zh-CN"/>
              <a:t>key</a:t>
            </a:r>
            <a:r>
              <a:rPr lang="zh-CN" altLang="en-US"/>
              <a:t>同时失效或者</a:t>
            </a:r>
            <a:r>
              <a:rPr lang="en-US" altLang="zh-CN"/>
              <a:t>Redis</a:t>
            </a:r>
            <a:r>
              <a:rPr lang="zh-CN" altLang="en-US"/>
              <a:t>服务宕机，导致大量请求到达数据库，带来巨大压力。</a:t>
            </a:r>
            <a:endParaRPr lang="en-US" altLang="zh-CN"/>
          </a:p>
          <a:p>
            <a:r>
              <a:rPr lang="zh-CN" altLang="en-US" b="1"/>
              <a:t>解决方案：</a:t>
            </a:r>
            <a:endParaRPr lang="en-US" altLang="zh-CN" b="1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给不同的</a:t>
            </a:r>
            <a:r>
              <a:rPr lang="en-US" altLang="zh-CN" sz="1400"/>
              <a:t>Key</a:t>
            </a:r>
            <a:r>
              <a:rPr lang="zh-CN" altLang="en-US" sz="1400"/>
              <a:t>的</a:t>
            </a:r>
            <a:r>
              <a:rPr lang="en-US" altLang="zh-CN" sz="1400"/>
              <a:t>TTL</a:t>
            </a:r>
            <a:r>
              <a:rPr lang="zh-CN" altLang="en-US" sz="1400"/>
              <a:t>添加随机值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利用</a:t>
            </a:r>
            <a:r>
              <a:rPr lang="en-US" altLang="zh-CN" sz="1400"/>
              <a:t>Redis</a:t>
            </a:r>
            <a:r>
              <a:rPr lang="zh-CN" altLang="en-US" sz="1400"/>
              <a:t>集群提高服务的可用性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给缓存业务添加降级限流策略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给业务添加多级缓存</a:t>
            </a:r>
            <a:endParaRPr lang="en-US" altLang="zh-CN" sz="1400"/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缓存雪崩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7953476-37A8-4C24-A6FC-A45FF1D10C04}"/>
              </a:ext>
            </a:extLst>
          </p:cNvPr>
          <p:cNvSpPr/>
          <p:nvPr/>
        </p:nvSpPr>
        <p:spPr>
          <a:xfrm>
            <a:off x="4645482" y="2430644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459C27A-3AEE-4990-AF22-DEDBCD97F817}"/>
              </a:ext>
            </a:extLst>
          </p:cNvPr>
          <p:cNvSpPr/>
          <p:nvPr/>
        </p:nvSpPr>
        <p:spPr>
          <a:xfrm>
            <a:off x="4645482" y="5696742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894E7A0-FD51-4310-B011-600B5F0B3867}"/>
              </a:ext>
            </a:extLst>
          </p:cNvPr>
          <p:cNvSpPr/>
          <p:nvPr/>
        </p:nvSpPr>
        <p:spPr>
          <a:xfrm>
            <a:off x="4648646" y="4063693"/>
            <a:ext cx="140642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1ED2219-146B-4BD4-BBC0-59FBE1635395}"/>
              </a:ext>
            </a:extLst>
          </p:cNvPr>
          <p:cNvSpPr/>
          <p:nvPr/>
        </p:nvSpPr>
        <p:spPr>
          <a:xfrm rot="5400000">
            <a:off x="4633270" y="3027667"/>
            <a:ext cx="1075156" cy="833131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B8EE9D6-7C14-4749-84A8-B7CA3A88C11B}"/>
              </a:ext>
            </a:extLst>
          </p:cNvPr>
          <p:cNvSpPr/>
          <p:nvPr/>
        </p:nvSpPr>
        <p:spPr>
          <a:xfrm rot="5400000">
            <a:off x="4644833" y="4677654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74617E-09C7-42C2-815B-486910AF6776}"/>
              </a:ext>
            </a:extLst>
          </p:cNvPr>
          <p:cNvSpPr txBox="1"/>
          <p:nvPr/>
        </p:nvSpPr>
        <p:spPr>
          <a:xfrm>
            <a:off x="4312495" y="3758734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0B51406D-403A-4635-8DC4-B4D8A73A51C3}"/>
              </a:ext>
            </a:extLst>
          </p:cNvPr>
          <p:cNvSpPr/>
          <p:nvPr/>
        </p:nvSpPr>
        <p:spPr>
          <a:xfrm rot="10800000">
            <a:off x="10381803" y="2906654"/>
            <a:ext cx="643467" cy="2713580"/>
          </a:xfrm>
          <a:prstGeom prst="down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>
              <a:solidFill>
                <a:schemeClr val="dk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833FB6F-1384-4BE5-8255-8E1D0445EDA4}"/>
              </a:ext>
            </a:extLst>
          </p:cNvPr>
          <p:cNvSpPr/>
          <p:nvPr/>
        </p:nvSpPr>
        <p:spPr>
          <a:xfrm>
            <a:off x="8509368" y="2430644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39F98C7-90EC-4760-8F90-7A2ED7696839}"/>
              </a:ext>
            </a:extLst>
          </p:cNvPr>
          <p:cNvSpPr/>
          <p:nvPr/>
        </p:nvSpPr>
        <p:spPr>
          <a:xfrm>
            <a:off x="8509368" y="5696742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7DBBE7E-F872-4654-93C7-3B1DB03B7237}"/>
              </a:ext>
            </a:extLst>
          </p:cNvPr>
          <p:cNvSpPr/>
          <p:nvPr/>
        </p:nvSpPr>
        <p:spPr>
          <a:xfrm>
            <a:off x="8512532" y="4063693"/>
            <a:ext cx="140642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D8F0CC34-1D56-447A-82E5-2391F004B0F4}"/>
              </a:ext>
            </a:extLst>
          </p:cNvPr>
          <p:cNvSpPr/>
          <p:nvPr/>
        </p:nvSpPr>
        <p:spPr>
          <a:xfrm rot="5400000">
            <a:off x="8497156" y="3027667"/>
            <a:ext cx="1075156" cy="833131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A45766A-FCF9-4815-A6E3-5F18AD48E212}"/>
              </a:ext>
            </a:extLst>
          </p:cNvPr>
          <p:cNvSpPr/>
          <p:nvPr/>
        </p:nvSpPr>
        <p:spPr>
          <a:xfrm rot="5400000">
            <a:off x="8508719" y="4677654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26" name="爆炸形: 8 pt  25">
            <a:extLst>
              <a:ext uri="{FF2B5EF4-FFF2-40B4-BE49-F238E27FC236}">
                <a16:creationId xmlns:a16="http://schemas.microsoft.com/office/drawing/2014/main" id="{1DDADC92-4378-442E-88E2-5C3B210E3519}"/>
              </a:ext>
            </a:extLst>
          </p:cNvPr>
          <p:cNvSpPr/>
          <p:nvPr/>
        </p:nvSpPr>
        <p:spPr>
          <a:xfrm>
            <a:off x="7857066" y="3779174"/>
            <a:ext cx="2524737" cy="1065300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</a:t>
            </a:r>
            <a:r>
              <a:rPr lang="zh-CN" altLang="en-US"/>
              <a:t>宕机</a:t>
            </a:r>
          </a:p>
        </p:txBody>
      </p:sp>
    </p:spTree>
    <p:extLst>
      <p:ext uri="{BB962C8B-B14F-4D97-AF65-F5344CB8AC3E}">
        <p14:creationId xmlns:p14="http://schemas.microsoft.com/office/powerpoint/2010/main" val="343044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缓存击穿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5989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缓存击穿问题</a:t>
            </a:r>
            <a:r>
              <a:rPr lang="zh-CN" altLang="en-US"/>
              <a:t>也叫热点</a:t>
            </a:r>
            <a:r>
              <a:rPr lang="en-US" altLang="zh-CN"/>
              <a:t>Key</a:t>
            </a:r>
            <a:r>
              <a:rPr lang="zh-CN" altLang="en-US"/>
              <a:t>问题，就是一个被</a:t>
            </a:r>
            <a:r>
              <a:rPr lang="zh-CN" altLang="en-US" b="1"/>
              <a:t>高并发访问</a:t>
            </a:r>
            <a:r>
              <a:rPr lang="zh-CN" altLang="en-US"/>
              <a:t>并且</a:t>
            </a:r>
            <a:r>
              <a:rPr lang="zh-CN" altLang="en-US" b="1"/>
              <a:t>缓存重建业务较复杂</a:t>
            </a:r>
            <a:r>
              <a:rPr lang="zh-CN" altLang="en-US"/>
              <a:t>的</a:t>
            </a:r>
            <a:r>
              <a:rPr lang="en-US" altLang="zh-CN"/>
              <a:t>key</a:t>
            </a:r>
            <a:r>
              <a:rPr lang="zh-CN" altLang="en-US"/>
              <a:t>突然失效了，无数的请求访问会在瞬间给数据库带来巨大的冲击。</a:t>
            </a:r>
            <a:endParaRPr lang="en-US" altLang="zh-CN"/>
          </a:p>
          <a:p>
            <a:r>
              <a:rPr lang="zh-CN" altLang="en-US"/>
              <a:t>常见的解决方案有两种：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01945C-BC31-4693-A2C5-6AA1B117B146}"/>
              </a:ext>
            </a:extLst>
          </p:cNvPr>
          <p:cNvSpPr/>
          <p:nvPr/>
        </p:nvSpPr>
        <p:spPr>
          <a:xfrm>
            <a:off x="4290290" y="2115127"/>
            <a:ext cx="6987309" cy="424075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64EB9EE-FC2B-4FE3-8A96-A3566A6551FB}"/>
              </a:ext>
            </a:extLst>
          </p:cNvPr>
          <p:cNvSpPr/>
          <p:nvPr/>
        </p:nvSpPr>
        <p:spPr>
          <a:xfrm>
            <a:off x="4461255" y="226353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9" name="直线连接符 8">
            <a:extLst>
              <a:ext uri="{FF2B5EF4-FFF2-40B4-BE49-F238E27FC236}">
                <a16:creationId xmlns:a16="http://schemas.microsoft.com/office/drawing/2014/main" id="{4AA0346F-EBCF-4C84-9543-690EF970285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778887" y="264467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CE8788A-45F6-4A6D-9DB0-0E4B93D63008}"/>
              </a:ext>
            </a:extLst>
          </p:cNvPr>
          <p:cNvSpPr/>
          <p:nvPr/>
        </p:nvSpPr>
        <p:spPr>
          <a:xfrm>
            <a:off x="4715715" y="2808530"/>
            <a:ext cx="115929" cy="3185869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C32DD3-7CE0-4F5D-9619-CAB745DB02C3}"/>
              </a:ext>
            </a:extLst>
          </p:cNvPr>
          <p:cNvSpPr/>
          <p:nvPr/>
        </p:nvSpPr>
        <p:spPr>
          <a:xfrm>
            <a:off x="4769714" y="297329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2" name="肘形连接符 25">
            <a:extLst>
              <a:ext uri="{FF2B5EF4-FFF2-40B4-BE49-F238E27FC236}">
                <a16:creationId xmlns:a16="http://schemas.microsoft.com/office/drawing/2014/main" id="{06364276-1449-4ED2-A753-798CA3B07A7F}"/>
              </a:ext>
            </a:extLst>
          </p:cNvPr>
          <p:cNvCxnSpPr>
            <a:cxnSpLocks/>
            <a:endCxn id="31" idx="3"/>
          </p:cNvCxnSpPr>
          <p:nvPr/>
        </p:nvCxnSpPr>
        <p:spPr>
          <a:xfrm rot="16200000" flipH="1">
            <a:off x="4693734" y="299173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7393FE-337F-4F17-8826-BCD375CD0652}"/>
              </a:ext>
            </a:extLst>
          </p:cNvPr>
          <p:cNvSpPr txBox="1"/>
          <p:nvPr/>
        </p:nvSpPr>
        <p:spPr>
          <a:xfrm>
            <a:off x="5096193" y="2890927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27E2F96-DDF7-4983-BDAE-838E036DCFFC}"/>
              </a:ext>
            </a:extLst>
          </p:cNvPr>
          <p:cNvSpPr/>
          <p:nvPr/>
        </p:nvSpPr>
        <p:spPr>
          <a:xfrm>
            <a:off x="4769714" y="558316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2" name="肘形连接符 25">
            <a:extLst>
              <a:ext uri="{FF2B5EF4-FFF2-40B4-BE49-F238E27FC236}">
                <a16:creationId xmlns:a16="http://schemas.microsoft.com/office/drawing/2014/main" id="{1E310418-23C2-4145-97DF-3B2737DB49BB}"/>
              </a:ext>
            </a:extLst>
          </p:cNvPr>
          <p:cNvCxnSpPr>
            <a:cxnSpLocks/>
            <a:endCxn id="41" idx="3"/>
          </p:cNvCxnSpPr>
          <p:nvPr/>
        </p:nvCxnSpPr>
        <p:spPr>
          <a:xfrm rot="16200000" flipH="1">
            <a:off x="4693734" y="560159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E36DCCC-8F2F-48AD-84C2-BCD2996A162B}"/>
              </a:ext>
            </a:extLst>
          </p:cNvPr>
          <p:cNvSpPr txBox="1"/>
          <p:nvPr/>
        </p:nvSpPr>
        <p:spPr>
          <a:xfrm>
            <a:off x="5156783" y="5516720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1320469-AFCE-4E8F-BDB7-493AE34831B3}"/>
              </a:ext>
            </a:extLst>
          </p:cNvPr>
          <p:cNvSpPr/>
          <p:nvPr/>
        </p:nvSpPr>
        <p:spPr>
          <a:xfrm>
            <a:off x="4777643" y="3679806"/>
            <a:ext cx="107989" cy="1653431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2" name="肘形连接符 25">
            <a:extLst>
              <a:ext uri="{FF2B5EF4-FFF2-40B4-BE49-F238E27FC236}">
                <a16:creationId xmlns:a16="http://schemas.microsoft.com/office/drawing/2014/main" id="{5DDA64C4-063E-4DD6-90F8-486F1B7602C4}"/>
              </a:ext>
            </a:extLst>
          </p:cNvPr>
          <p:cNvCxnSpPr>
            <a:cxnSpLocks/>
            <a:endCxn id="51" idx="3"/>
          </p:cNvCxnSpPr>
          <p:nvPr/>
        </p:nvCxnSpPr>
        <p:spPr>
          <a:xfrm rot="16200000" flipH="1">
            <a:off x="4389505" y="4010395"/>
            <a:ext cx="940712" cy="51541"/>
          </a:xfrm>
          <a:prstGeom prst="bentConnector4">
            <a:avLst>
              <a:gd name="adj1" fmla="val 6059"/>
              <a:gd name="adj2" fmla="val 543530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A582B5E-D2F4-4BA4-B45B-B09650A401C7}"/>
              </a:ext>
            </a:extLst>
          </p:cNvPr>
          <p:cNvSpPr txBox="1"/>
          <p:nvPr/>
        </p:nvSpPr>
        <p:spPr>
          <a:xfrm>
            <a:off x="5096193" y="4193227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重建缓存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97CE514-9EDC-4772-9035-B91409AF5430}"/>
              </a:ext>
            </a:extLst>
          </p:cNvPr>
          <p:cNvSpPr/>
          <p:nvPr/>
        </p:nvSpPr>
        <p:spPr>
          <a:xfrm>
            <a:off x="6101813" y="24000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61" name="直线连接符 8">
            <a:extLst>
              <a:ext uri="{FF2B5EF4-FFF2-40B4-BE49-F238E27FC236}">
                <a16:creationId xmlns:a16="http://schemas.microsoft.com/office/drawing/2014/main" id="{A702C86F-1697-4221-900A-B9A91C4DAFAD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6419445" y="2781210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503FDA83-483D-4979-BAFB-7FED06F357CC}"/>
              </a:ext>
            </a:extLst>
          </p:cNvPr>
          <p:cNvSpPr/>
          <p:nvPr/>
        </p:nvSpPr>
        <p:spPr>
          <a:xfrm>
            <a:off x="6365447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541E210-9D5C-4DCC-B8EF-410601352CC2}"/>
              </a:ext>
            </a:extLst>
          </p:cNvPr>
          <p:cNvSpPr/>
          <p:nvPr/>
        </p:nvSpPr>
        <p:spPr>
          <a:xfrm>
            <a:off x="6419445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9D385ECA-228C-4C47-AC1E-046F85FCC10B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H="1">
            <a:off x="6343465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CC93AA5-C854-4564-BE78-A7C4AFAD4949}"/>
              </a:ext>
            </a:extLst>
          </p:cNvPr>
          <p:cNvSpPr txBox="1"/>
          <p:nvPr/>
        </p:nvSpPr>
        <p:spPr>
          <a:xfrm>
            <a:off x="6745924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95BE639-3E64-4517-9113-A5119FED1DE8}"/>
              </a:ext>
            </a:extLst>
          </p:cNvPr>
          <p:cNvSpPr/>
          <p:nvPr/>
        </p:nvSpPr>
        <p:spPr>
          <a:xfrm>
            <a:off x="6427374" y="4165233"/>
            <a:ext cx="107999" cy="173885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70" name="肘形连接符 25">
            <a:extLst>
              <a:ext uri="{FF2B5EF4-FFF2-40B4-BE49-F238E27FC236}">
                <a16:creationId xmlns:a16="http://schemas.microsoft.com/office/drawing/2014/main" id="{61FC0571-2841-482B-9F75-AF54F7ABE7B5}"/>
              </a:ext>
            </a:extLst>
          </p:cNvPr>
          <p:cNvCxnSpPr>
            <a:cxnSpLocks/>
            <a:endCxn id="69" idx="3"/>
          </p:cNvCxnSpPr>
          <p:nvPr/>
        </p:nvCxnSpPr>
        <p:spPr>
          <a:xfrm rot="16200000" flipH="1">
            <a:off x="6017885" y="4517173"/>
            <a:ext cx="983424" cy="51552"/>
          </a:xfrm>
          <a:prstGeom prst="bentConnector4">
            <a:avLst>
              <a:gd name="adj1" fmla="val 5796"/>
              <a:gd name="adj2" fmla="val 543436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A9652403-0855-4923-8DCA-E341E2F28A78}"/>
              </a:ext>
            </a:extLst>
          </p:cNvPr>
          <p:cNvSpPr txBox="1"/>
          <p:nvPr/>
        </p:nvSpPr>
        <p:spPr>
          <a:xfrm>
            <a:off x="6745924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4D8D8AA-0DC2-4B7E-B93B-C7AB6A74FFC7}"/>
              </a:ext>
            </a:extLst>
          </p:cNvPr>
          <p:cNvSpPr/>
          <p:nvPr/>
        </p:nvSpPr>
        <p:spPr>
          <a:xfrm>
            <a:off x="7516864" y="254452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3" name="直线连接符 8">
            <a:extLst>
              <a:ext uri="{FF2B5EF4-FFF2-40B4-BE49-F238E27FC236}">
                <a16:creationId xmlns:a16="http://schemas.microsoft.com/office/drawing/2014/main" id="{67004188-C3AC-4ECD-A61A-42813D1738F0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7834496" y="292567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44651BFD-04A6-4FDF-AC14-9B1024E95BD9}"/>
              </a:ext>
            </a:extLst>
          </p:cNvPr>
          <p:cNvSpPr/>
          <p:nvPr/>
        </p:nvSpPr>
        <p:spPr>
          <a:xfrm>
            <a:off x="7780498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CD35F86-D6AC-4596-983E-CADEC4C301E0}"/>
              </a:ext>
            </a:extLst>
          </p:cNvPr>
          <p:cNvSpPr/>
          <p:nvPr/>
        </p:nvSpPr>
        <p:spPr>
          <a:xfrm>
            <a:off x="7834496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96" name="肘形连接符 25">
            <a:extLst>
              <a:ext uri="{FF2B5EF4-FFF2-40B4-BE49-F238E27FC236}">
                <a16:creationId xmlns:a16="http://schemas.microsoft.com/office/drawing/2014/main" id="{C4291BF5-9D54-4DFC-B495-4193A2610BEB}"/>
              </a:ext>
            </a:extLst>
          </p:cNvPr>
          <p:cNvCxnSpPr>
            <a:cxnSpLocks/>
            <a:endCxn id="95" idx="3"/>
          </p:cNvCxnSpPr>
          <p:nvPr/>
        </p:nvCxnSpPr>
        <p:spPr>
          <a:xfrm rot="16200000" flipH="1">
            <a:off x="7758516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460CBF70-E627-46E1-9970-EEE70CDDAD58}"/>
              </a:ext>
            </a:extLst>
          </p:cNvPr>
          <p:cNvSpPr txBox="1"/>
          <p:nvPr/>
        </p:nvSpPr>
        <p:spPr>
          <a:xfrm>
            <a:off x="8160975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AB7FD5A-FCD2-4518-A422-06E6CCD9D807}"/>
              </a:ext>
            </a:extLst>
          </p:cNvPr>
          <p:cNvSpPr/>
          <p:nvPr/>
        </p:nvSpPr>
        <p:spPr>
          <a:xfrm>
            <a:off x="7842425" y="4176889"/>
            <a:ext cx="93663" cy="172720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99" name="肘形连接符 25">
            <a:extLst>
              <a:ext uri="{FF2B5EF4-FFF2-40B4-BE49-F238E27FC236}">
                <a16:creationId xmlns:a16="http://schemas.microsoft.com/office/drawing/2014/main" id="{149012C9-101F-4693-834B-B28AF00DB981}"/>
              </a:ext>
            </a:extLst>
          </p:cNvPr>
          <p:cNvCxnSpPr>
            <a:cxnSpLocks/>
            <a:endCxn id="98" idx="3"/>
          </p:cNvCxnSpPr>
          <p:nvPr/>
        </p:nvCxnSpPr>
        <p:spPr>
          <a:xfrm rot="16200000" flipH="1">
            <a:off x="7422854" y="4527255"/>
            <a:ext cx="989252" cy="37216"/>
          </a:xfrm>
          <a:prstGeom prst="bentConnector4">
            <a:avLst>
              <a:gd name="adj1" fmla="val 6351"/>
              <a:gd name="adj2" fmla="val 71425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1B23BC4-E994-493B-B4F2-EAC8A751771F}"/>
              </a:ext>
            </a:extLst>
          </p:cNvPr>
          <p:cNvSpPr txBox="1"/>
          <p:nvPr/>
        </p:nvSpPr>
        <p:spPr>
          <a:xfrm>
            <a:off x="8160975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60A3B84-C01F-4E9B-96F9-CAC7EAA3EF2E}"/>
              </a:ext>
            </a:extLst>
          </p:cNvPr>
          <p:cNvSpPr/>
          <p:nvPr/>
        </p:nvSpPr>
        <p:spPr>
          <a:xfrm>
            <a:off x="9025136" y="2668557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2" name="直线连接符 8">
            <a:extLst>
              <a:ext uri="{FF2B5EF4-FFF2-40B4-BE49-F238E27FC236}">
                <a16:creationId xmlns:a16="http://schemas.microsoft.com/office/drawing/2014/main" id="{D7F24022-D8F3-4F9C-841C-21199C5686F8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9342768" y="304970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C81543B4-78EA-44FE-97B8-898A236E36EB}"/>
              </a:ext>
            </a:extLst>
          </p:cNvPr>
          <p:cNvSpPr/>
          <p:nvPr/>
        </p:nvSpPr>
        <p:spPr>
          <a:xfrm>
            <a:off x="9288770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2551B6D-32A3-4FA9-8FC1-BC1FEDF16E77}"/>
              </a:ext>
            </a:extLst>
          </p:cNvPr>
          <p:cNvSpPr/>
          <p:nvPr/>
        </p:nvSpPr>
        <p:spPr>
          <a:xfrm>
            <a:off x="9342768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05" name="肘形连接符 25">
            <a:extLst>
              <a:ext uri="{FF2B5EF4-FFF2-40B4-BE49-F238E27FC236}">
                <a16:creationId xmlns:a16="http://schemas.microsoft.com/office/drawing/2014/main" id="{D61C72BB-FD5E-42BB-98BE-C76BBF16DE29}"/>
              </a:ext>
            </a:extLst>
          </p:cNvPr>
          <p:cNvCxnSpPr>
            <a:cxnSpLocks/>
            <a:endCxn id="104" idx="3"/>
          </p:cNvCxnSpPr>
          <p:nvPr/>
        </p:nvCxnSpPr>
        <p:spPr>
          <a:xfrm rot="16200000" flipH="1">
            <a:off x="9266788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E160AA4-A325-4937-868A-F4815866E525}"/>
              </a:ext>
            </a:extLst>
          </p:cNvPr>
          <p:cNvSpPr txBox="1"/>
          <p:nvPr/>
        </p:nvSpPr>
        <p:spPr>
          <a:xfrm>
            <a:off x="9669247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7268282-B903-4BA1-A0A6-E02D84719509}"/>
              </a:ext>
            </a:extLst>
          </p:cNvPr>
          <p:cNvSpPr/>
          <p:nvPr/>
        </p:nvSpPr>
        <p:spPr>
          <a:xfrm>
            <a:off x="9350697" y="4165233"/>
            <a:ext cx="107999" cy="173885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08" name="肘形连接符 25">
            <a:extLst>
              <a:ext uri="{FF2B5EF4-FFF2-40B4-BE49-F238E27FC236}">
                <a16:creationId xmlns:a16="http://schemas.microsoft.com/office/drawing/2014/main" id="{6CF90E02-CA59-4502-A5BB-DE1376DF1D95}"/>
              </a:ext>
            </a:extLst>
          </p:cNvPr>
          <p:cNvCxnSpPr>
            <a:cxnSpLocks/>
            <a:endCxn id="107" idx="3"/>
          </p:cNvCxnSpPr>
          <p:nvPr/>
        </p:nvCxnSpPr>
        <p:spPr>
          <a:xfrm rot="16200000" flipH="1">
            <a:off x="8941208" y="4517173"/>
            <a:ext cx="983424" cy="51552"/>
          </a:xfrm>
          <a:prstGeom prst="bentConnector4">
            <a:avLst>
              <a:gd name="adj1" fmla="val 5796"/>
              <a:gd name="adj2" fmla="val 543436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83C77BE-2DFA-4459-8637-E610A7A0740D}"/>
              </a:ext>
            </a:extLst>
          </p:cNvPr>
          <p:cNvSpPr txBox="1"/>
          <p:nvPr/>
        </p:nvSpPr>
        <p:spPr>
          <a:xfrm>
            <a:off x="9669247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552A8ADD-D84F-4C9B-BA7C-EA44A02C58F8}"/>
              </a:ext>
            </a:extLst>
          </p:cNvPr>
          <p:cNvCxnSpPr>
            <a:cxnSpLocks/>
          </p:cNvCxnSpPr>
          <p:nvPr/>
        </p:nvCxnSpPr>
        <p:spPr>
          <a:xfrm>
            <a:off x="4248257" y="5994399"/>
            <a:ext cx="69873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" name="文本占位符 1">
            <a:extLst>
              <a:ext uri="{FF2B5EF4-FFF2-40B4-BE49-F238E27FC236}">
                <a16:creationId xmlns:a16="http://schemas.microsoft.com/office/drawing/2014/main" id="{9E1194CD-0BBB-4C9A-ACAA-BB692BB6FE41}"/>
              </a:ext>
            </a:extLst>
          </p:cNvPr>
          <p:cNvSpPr txBox="1">
            <a:spLocks/>
          </p:cNvSpPr>
          <p:nvPr/>
        </p:nvSpPr>
        <p:spPr>
          <a:xfrm>
            <a:off x="933394" y="2682419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互斥锁</a:t>
            </a:r>
            <a:endParaRPr lang="en-US" altLang="zh-CN" sz="1400"/>
          </a:p>
        </p:txBody>
      </p:sp>
      <p:sp>
        <p:nvSpPr>
          <p:cNvPr id="119" name="文本占位符 1">
            <a:extLst>
              <a:ext uri="{FF2B5EF4-FFF2-40B4-BE49-F238E27FC236}">
                <a16:creationId xmlns:a16="http://schemas.microsoft.com/office/drawing/2014/main" id="{C7A3F4D8-2BF7-4492-BD83-DF2694639019}"/>
              </a:ext>
            </a:extLst>
          </p:cNvPr>
          <p:cNvSpPr txBox="1">
            <a:spLocks/>
          </p:cNvSpPr>
          <p:nvPr/>
        </p:nvSpPr>
        <p:spPr>
          <a:xfrm>
            <a:off x="933393" y="3020163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逻辑过期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79151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1" grpId="0" animBg="1"/>
      <p:bldP spid="33" grpId="0"/>
      <p:bldP spid="41" grpId="0" animBg="1"/>
      <p:bldP spid="43" grpId="0"/>
      <p:bldP spid="51" grpId="0" animBg="1"/>
      <p:bldP spid="53" grpId="0"/>
      <p:bldP spid="60" grpId="0" animBg="1"/>
      <p:bldP spid="62" grpId="0" animBg="1"/>
      <p:bldP spid="63" grpId="0" animBg="1"/>
      <p:bldP spid="65" grpId="0"/>
      <p:bldP spid="69" grpId="0" animBg="1"/>
      <p:bldP spid="71" grpId="0"/>
      <p:bldP spid="92" grpId="0" animBg="1"/>
      <p:bldP spid="94" grpId="0" animBg="1"/>
      <p:bldP spid="95" grpId="0" animBg="1"/>
      <p:bldP spid="97" grpId="0"/>
      <p:bldP spid="98" grpId="0" animBg="1"/>
      <p:bldP spid="100" grpId="0"/>
      <p:bldP spid="101" grpId="0" animBg="1"/>
      <p:bldP spid="103" grpId="0" animBg="1"/>
      <p:bldP spid="104" grpId="0" animBg="1"/>
      <p:bldP spid="106" grpId="0"/>
      <p:bldP spid="107" grpId="0" animBg="1"/>
      <p:bldP spid="109" grpId="0"/>
      <p:bldP spid="118" grpId="0"/>
      <p:bldP spid="1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8CE85625-DFFC-4613-B359-A55784D801D6}"/>
              </a:ext>
            </a:extLst>
          </p:cNvPr>
          <p:cNvSpPr/>
          <p:nvPr/>
        </p:nvSpPr>
        <p:spPr>
          <a:xfrm>
            <a:off x="5445211" y="1513746"/>
            <a:ext cx="6497973" cy="5011577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01945C-BC31-4693-A2C5-6AA1B117B146}"/>
              </a:ext>
            </a:extLst>
          </p:cNvPr>
          <p:cNvSpPr/>
          <p:nvPr/>
        </p:nvSpPr>
        <p:spPr>
          <a:xfrm>
            <a:off x="718520" y="1513746"/>
            <a:ext cx="3872141" cy="5011577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64EB9EE-FC2B-4FE3-8A96-A3566A6551FB}"/>
              </a:ext>
            </a:extLst>
          </p:cNvPr>
          <p:cNvSpPr/>
          <p:nvPr/>
        </p:nvSpPr>
        <p:spPr>
          <a:xfrm>
            <a:off x="958834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9" name="直线连接符 8">
            <a:extLst>
              <a:ext uri="{FF2B5EF4-FFF2-40B4-BE49-F238E27FC236}">
                <a16:creationId xmlns:a16="http://schemas.microsoft.com/office/drawing/2014/main" id="{4AA0346F-EBCF-4C84-9543-690EF970285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76466" y="2338410"/>
            <a:ext cx="7077" cy="418691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CE8788A-45F6-4A6D-9DB0-0E4B93D63008}"/>
              </a:ext>
            </a:extLst>
          </p:cNvPr>
          <p:cNvSpPr/>
          <p:nvPr/>
        </p:nvSpPr>
        <p:spPr>
          <a:xfrm>
            <a:off x="1213294" y="2502261"/>
            <a:ext cx="114027" cy="3295319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C32DD3-7CE0-4F5D-9619-CAB745DB02C3}"/>
              </a:ext>
            </a:extLst>
          </p:cNvPr>
          <p:cNvSpPr/>
          <p:nvPr/>
        </p:nvSpPr>
        <p:spPr>
          <a:xfrm>
            <a:off x="1267293" y="2584658"/>
            <a:ext cx="123200" cy="39356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2" name="肘形连接符 25">
            <a:extLst>
              <a:ext uri="{FF2B5EF4-FFF2-40B4-BE49-F238E27FC236}">
                <a16:creationId xmlns:a16="http://schemas.microsoft.com/office/drawing/2014/main" id="{06364276-1449-4ED2-A753-798CA3B07A7F}"/>
              </a:ext>
            </a:extLst>
          </p:cNvPr>
          <p:cNvCxnSpPr>
            <a:cxnSpLocks/>
            <a:endCxn id="31" idx="3"/>
          </p:cNvCxnSpPr>
          <p:nvPr/>
        </p:nvCxnSpPr>
        <p:spPr>
          <a:xfrm rot="16200000" flipH="1">
            <a:off x="1242914" y="2633859"/>
            <a:ext cx="228404" cy="66754"/>
          </a:xfrm>
          <a:prstGeom prst="bentConnector4">
            <a:avLst>
              <a:gd name="adj1" fmla="val 6923"/>
              <a:gd name="adj2" fmla="val 44245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7393FE-337F-4F17-8826-BCD375CD0652}"/>
              </a:ext>
            </a:extLst>
          </p:cNvPr>
          <p:cNvSpPr txBox="1"/>
          <p:nvPr/>
        </p:nvSpPr>
        <p:spPr>
          <a:xfrm>
            <a:off x="1593772" y="2584658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1320469-AFCE-4E8F-BDB7-493AE34831B3}"/>
              </a:ext>
            </a:extLst>
          </p:cNvPr>
          <p:cNvSpPr/>
          <p:nvPr/>
        </p:nvSpPr>
        <p:spPr>
          <a:xfrm>
            <a:off x="1275542" y="3716163"/>
            <a:ext cx="103587" cy="91989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2" name="肘形连接符 25">
            <a:extLst>
              <a:ext uri="{FF2B5EF4-FFF2-40B4-BE49-F238E27FC236}">
                <a16:creationId xmlns:a16="http://schemas.microsoft.com/office/drawing/2014/main" id="{5DDA64C4-063E-4DD6-90F8-486F1B7602C4}"/>
              </a:ext>
            </a:extLst>
          </p:cNvPr>
          <p:cNvCxnSpPr>
            <a:cxnSpLocks/>
            <a:endCxn id="51" idx="3"/>
          </p:cNvCxnSpPr>
          <p:nvPr/>
        </p:nvCxnSpPr>
        <p:spPr>
          <a:xfrm rot="16200000" flipH="1">
            <a:off x="1109750" y="3906732"/>
            <a:ext cx="507632" cy="31126"/>
          </a:xfrm>
          <a:prstGeom prst="bentConnector4">
            <a:avLst>
              <a:gd name="adj1" fmla="val 4697"/>
              <a:gd name="adj2" fmla="val 83443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A582B5E-D2F4-4BA4-B45B-B09650A401C7}"/>
              </a:ext>
            </a:extLst>
          </p:cNvPr>
          <p:cNvSpPr txBox="1"/>
          <p:nvPr/>
        </p:nvSpPr>
        <p:spPr>
          <a:xfrm>
            <a:off x="1608569" y="3754358"/>
            <a:ext cx="800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重建缓存数据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8" name="文本占位符 1">
            <a:extLst>
              <a:ext uri="{FF2B5EF4-FFF2-40B4-BE49-F238E27FC236}">
                <a16:creationId xmlns:a16="http://schemas.microsoft.com/office/drawing/2014/main" id="{9E1194CD-0BBB-4C9A-ACAA-BB692BB6FE41}"/>
              </a:ext>
            </a:extLst>
          </p:cNvPr>
          <p:cNvSpPr txBox="1">
            <a:spLocks/>
          </p:cNvSpPr>
          <p:nvPr/>
        </p:nvSpPr>
        <p:spPr>
          <a:xfrm>
            <a:off x="2179423" y="1376305"/>
            <a:ext cx="950335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互斥锁</a:t>
            </a:r>
            <a:endParaRPr lang="en-US" altLang="zh-CN" sz="1400"/>
          </a:p>
        </p:txBody>
      </p:sp>
      <p:sp>
        <p:nvSpPr>
          <p:cNvPr id="119" name="文本占位符 1">
            <a:extLst>
              <a:ext uri="{FF2B5EF4-FFF2-40B4-BE49-F238E27FC236}">
                <a16:creationId xmlns:a16="http://schemas.microsoft.com/office/drawing/2014/main" id="{C7A3F4D8-2BF7-4492-BD83-DF2694639019}"/>
              </a:ext>
            </a:extLst>
          </p:cNvPr>
          <p:cNvSpPr txBox="1">
            <a:spLocks/>
          </p:cNvSpPr>
          <p:nvPr/>
        </p:nvSpPr>
        <p:spPr>
          <a:xfrm>
            <a:off x="7416606" y="1328182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逻辑过期</a:t>
            </a:r>
            <a:endParaRPr lang="en-US" altLang="zh-CN" sz="140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DD6D37D-D087-4197-A815-F4BB2496121B}"/>
              </a:ext>
            </a:extLst>
          </p:cNvPr>
          <p:cNvSpPr/>
          <p:nvPr/>
        </p:nvSpPr>
        <p:spPr>
          <a:xfrm>
            <a:off x="1265755" y="314546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6" name="肘形连接符 25">
            <a:extLst>
              <a:ext uri="{FF2B5EF4-FFF2-40B4-BE49-F238E27FC236}">
                <a16:creationId xmlns:a16="http://schemas.microsoft.com/office/drawing/2014/main" id="{607EA0D8-7243-462C-B01D-A2108AE52D29}"/>
              </a:ext>
            </a:extLst>
          </p:cNvPr>
          <p:cNvCxnSpPr>
            <a:cxnSpLocks/>
            <a:endCxn id="55" idx="3"/>
          </p:cNvCxnSpPr>
          <p:nvPr/>
        </p:nvCxnSpPr>
        <p:spPr>
          <a:xfrm rot="16200000" flipH="1">
            <a:off x="1244469" y="317915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725B059-77CA-40F5-8A93-3D9DE6DB4085}"/>
              </a:ext>
            </a:extLst>
          </p:cNvPr>
          <p:cNvSpPr txBox="1"/>
          <p:nvPr/>
        </p:nvSpPr>
        <p:spPr>
          <a:xfrm>
            <a:off x="1592234" y="313304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9EBCA4B-60EC-44E1-A871-6ADF8AF5F193}"/>
              </a:ext>
            </a:extLst>
          </p:cNvPr>
          <p:cNvSpPr/>
          <p:nvPr/>
        </p:nvSpPr>
        <p:spPr>
          <a:xfrm>
            <a:off x="1277141" y="483420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7" name="肘形连接符 25">
            <a:extLst>
              <a:ext uri="{FF2B5EF4-FFF2-40B4-BE49-F238E27FC236}">
                <a16:creationId xmlns:a16="http://schemas.microsoft.com/office/drawing/2014/main" id="{8E375822-8FD4-4B69-BCC9-BAA2294F770F}"/>
              </a:ext>
            </a:extLst>
          </p:cNvPr>
          <p:cNvCxnSpPr>
            <a:cxnSpLocks/>
            <a:endCxn id="66" idx="3"/>
          </p:cNvCxnSpPr>
          <p:nvPr/>
        </p:nvCxnSpPr>
        <p:spPr>
          <a:xfrm rot="16200000" flipH="1">
            <a:off x="1255855" y="486790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7F8690F7-552D-4B2A-8BD9-B1EF98F488B5}"/>
              </a:ext>
            </a:extLst>
          </p:cNvPr>
          <p:cNvSpPr txBox="1"/>
          <p:nvPr/>
        </p:nvSpPr>
        <p:spPr>
          <a:xfrm>
            <a:off x="1603619" y="4821794"/>
            <a:ext cx="920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BC6240A-9182-4DA7-8E95-1BA106E89004}"/>
              </a:ext>
            </a:extLst>
          </p:cNvPr>
          <p:cNvSpPr/>
          <p:nvPr/>
        </p:nvSpPr>
        <p:spPr>
          <a:xfrm>
            <a:off x="1277928" y="5323322"/>
            <a:ext cx="114446" cy="308222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73" name="肘形连接符 25">
            <a:extLst>
              <a:ext uri="{FF2B5EF4-FFF2-40B4-BE49-F238E27FC236}">
                <a16:creationId xmlns:a16="http://schemas.microsoft.com/office/drawing/2014/main" id="{C57EB912-BE39-4C0B-BC6A-897EFD4ADA46}"/>
              </a:ext>
            </a:extLst>
          </p:cNvPr>
          <p:cNvCxnSpPr>
            <a:cxnSpLocks/>
            <a:endCxn id="72" idx="3"/>
          </p:cNvCxnSpPr>
          <p:nvPr/>
        </p:nvCxnSpPr>
        <p:spPr>
          <a:xfrm rot="16200000" flipH="1">
            <a:off x="1264300" y="5349359"/>
            <a:ext cx="198148" cy="57999"/>
          </a:xfrm>
          <a:prstGeom prst="bentConnector4">
            <a:avLst>
              <a:gd name="adj1" fmla="val 11112"/>
              <a:gd name="adj2" fmla="val 49414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FB25B1DC-B735-4F9C-98B9-E6D271C6CE7B}"/>
              </a:ext>
            </a:extLst>
          </p:cNvPr>
          <p:cNvSpPr txBox="1"/>
          <p:nvPr/>
        </p:nvSpPr>
        <p:spPr>
          <a:xfrm>
            <a:off x="1617261" y="5305852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5.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517598C-62DD-4031-A866-2A83C8A2F912}"/>
              </a:ext>
            </a:extLst>
          </p:cNvPr>
          <p:cNvSpPr/>
          <p:nvPr/>
        </p:nvSpPr>
        <p:spPr>
          <a:xfrm>
            <a:off x="2644133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76" name="直线连接符 8">
            <a:extLst>
              <a:ext uri="{FF2B5EF4-FFF2-40B4-BE49-F238E27FC236}">
                <a16:creationId xmlns:a16="http://schemas.microsoft.com/office/drawing/2014/main" id="{475C1F65-30C3-46C1-9608-F08798DB3A6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2961765" y="2338410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1A039437-B0C8-4B9B-AB20-8ADCA24A1762}"/>
              </a:ext>
            </a:extLst>
          </p:cNvPr>
          <p:cNvSpPr/>
          <p:nvPr/>
        </p:nvSpPr>
        <p:spPr>
          <a:xfrm>
            <a:off x="2898593" y="2502261"/>
            <a:ext cx="124808" cy="374416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9237BF4-66A8-44D3-A69D-D6F30D354108}"/>
              </a:ext>
            </a:extLst>
          </p:cNvPr>
          <p:cNvSpPr/>
          <p:nvPr/>
        </p:nvSpPr>
        <p:spPr>
          <a:xfrm>
            <a:off x="2952592" y="2882075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79" name="肘形连接符 25">
            <a:extLst>
              <a:ext uri="{FF2B5EF4-FFF2-40B4-BE49-F238E27FC236}">
                <a16:creationId xmlns:a16="http://schemas.microsoft.com/office/drawing/2014/main" id="{D353B451-3CE4-4CF0-A0D8-FA7DB359547F}"/>
              </a:ext>
            </a:extLst>
          </p:cNvPr>
          <p:cNvCxnSpPr>
            <a:cxnSpLocks/>
            <a:endCxn id="78" idx="3"/>
          </p:cNvCxnSpPr>
          <p:nvPr/>
        </p:nvCxnSpPr>
        <p:spPr>
          <a:xfrm rot="16200000" flipH="1">
            <a:off x="2931306" y="2915771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62891D9-43AB-46C3-AAD7-16E51ADEC1ED}"/>
              </a:ext>
            </a:extLst>
          </p:cNvPr>
          <p:cNvSpPr txBox="1"/>
          <p:nvPr/>
        </p:nvSpPr>
        <p:spPr>
          <a:xfrm>
            <a:off x="3279071" y="2869663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69E2183-280F-4D2C-9EA4-9F3340532C5B}"/>
              </a:ext>
            </a:extLst>
          </p:cNvPr>
          <p:cNvSpPr/>
          <p:nvPr/>
        </p:nvSpPr>
        <p:spPr>
          <a:xfrm>
            <a:off x="2951054" y="350171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85" name="肘形连接符 25">
            <a:extLst>
              <a:ext uri="{FF2B5EF4-FFF2-40B4-BE49-F238E27FC236}">
                <a16:creationId xmlns:a16="http://schemas.microsoft.com/office/drawing/2014/main" id="{43F0C592-1233-4648-8D7B-1D970B044F2A}"/>
              </a:ext>
            </a:extLst>
          </p:cNvPr>
          <p:cNvCxnSpPr>
            <a:cxnSpLocks/>
            <a:endCxn id="84" idx="3"/>
          </p:cNvCxnSpPr>
          <p:nvPr/>
        </p:nvCxnSpPr>
        <p:spPr>
          <a:xfrm rot="16200000" flipH="1">
            <a:off x="2929768" y="353541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8E29D82C-A7C8-4663-8BA3-50BC4C9C73C3}"/>
              </a:ext>
            </a:extLst>
          </p:cNvPr>
          <p:cNvSpPr txBox="1"/>
          <p:nvPr/>
        </p:nvSpPr>
        <p:spPr>
          <a:xfrm>
            <a:off x="3277533" y="3489304"/>
            <a:ext cx="688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获取</a:t>
            </a:r>
            <a:endParaRPr lang="en-US" altLang="zh-CN" sz="105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互斥锁</a:t>
            </a:r>
            <a:endParaRPr lang="en-US" altLang="zh-CN" sz="105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 失败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542C3A7-CAB5-46CF-93F6-387ABB475E37}"/>
              </a:ext>
            </a:extLst>
          </p:cNvPr>
          <p:cNvSpPr/>
          <p:nvPr/>
        </p:nvSpPr>
        <p:spPr>
          <a:xfrm>
            <a:off x="2963227" y="5382709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91" name="肘形连接符 25">
            <a:extLst>
              <a:ext uri="{FF2B5EF4-FFF2-40B4-BE49-F238E27FC236}">
                <a16:creationId xmlns:a16="http://schemas.microsoft.com/office/drawing/2014/main" id="{696877B3-4AC8-4B9E-AD36-B6202E267C20}"/>
              </a:ext>
            </a:extLst>
          </p:cNvPr>
          <p:cNvCxnSpPr>
            <a:cxnSpLocks/>
            <a:endCxn id="90" idx="3"/>
          </p:cNvCxnSpPr>
          <p:nvPr/>
        </p:nvCxnSpPr>
        <p:spPr>
          <a:xfrm rot="16200000" flipH="1">
            <a:off x="2941941" y="5416405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9FAD172-5105-4189-89E2-FE28586A524F}"/>
              </a:ext>
            </a:extLst>
          </p:cNvPr>
          <p:cNvSpPr txBox="1"/>
          <p:nvPr/>
        </p:nvSpPr>
        <p:spPr>
          <a:xfrm>
            <a:off x="3289706" y="537029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5.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021E07B-1FE8-4F2C-B3E1-823C553A574D}"/>
              </a:ext>
            </a:extLst>
          </p:cNvPr>
          <p:cNvCxnSpPr>
            <a:cxnSpLocks/>
            <a:stCxn id="111" idx="3"/>
          </p:cNvCxnSpPr>
          <p:nvPr/>
        </p:nvCxnSpPr>
        <p:spPr>
          <a:xfrm flipH="1" flipV="1">
            <a:off x="3040855" y="2659325"/>
            <a:ext cx="56670" cy="1563468"/>
          </a:xfrm>
          <a:prstGeom prst="bentConnector4">
            <a:avLst>
              <a:gd name="adj1" fmla="val -1975029"/>
              <a:gd name="adj2" fmla="val 101665"/>
            </a:avLst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97635E3A-817F-4ECB-9D1B-83A9BC3FEEBF}"/>
              </a:ext>
            </a:extLst>
          </p:cNvPr>
          <p:cNvSpPr/>
          <p:nvPr/>
        </p:nvSpPr>
        <p:spPr>
          <a:xfrm>
            <a:off x="2961933" y="3984793"/>
            <a:ext cx="135592" cy="4759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F214F1CE-F82E-476C-A5C1-EC6CAF8B0991}"/>
              </a:ext>
            </a:extLst>
          </p:cNvPr>
          <p:cNvSpPr txBox="1"/>
          <p:nvPr/>
        </p:nvSpPr>
        <p:spPr>
          <a:xfrm>
            <a:off x="3198060" y="4780367"/>
            <a:ext cx="847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 重试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494D421-9D11-4909-A386-A972D645603E}"/>
              </a:ext>
            </a:extLst>
          </p:cNvPr>
          <p:cNvSpPr txBox="1"/>
          <p:nvPr/>
        </p:nvSpPr>
        <p:spPr>
          <a:xfrm>
            <a:off x="3872969" y="4203286"/>
            <a:ext cx="7242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 休眠一会儿，再重试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27" name="箭头: 上弧形 126">
            <a:extLst>
              <a:ext uri="{FF2B5EF4-FFF2-40B4-BE49-F238E27FC236}">
                <a16:creationId xmlns:a16="http://schemas.microsoft.com/office/drawing/2014/main" id="{727B3331-D188-4CB7-A576-77A0733CAD4C}"/>
              </a:ext>
            </a:extLst>
          </p:cNvPr>
          <p:cNvSpPr/>
          <p:nvPr/>
        </p:nvSpPr>
        <p:spPr>
          <a:xfrm rot="5400000">
            <a:off x="3007088" y="463082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9" name="箭头: 上弧形 128">
            <a:extLst>
              <a:ext uri="{FF2B5EF4-FFF2-40B4-BE49-F238E27FC236}">
                <a16:creationId xmlns:a16="http://schemas.microsoft.com/office/drawing/2014/main" id="{396A2561-C40E-401E-9436-CA096DDD9D25}"/>
              </a:ext>
            </a:extLst>
          </p:cNvPr>
          <p:cNvSpPr/>
          <p:nvPr/>
        </p:nvSpPr>
        <p:spPr>
          <a:xfrm rot="5400000">
            <a:off x="3016766" y="499654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E2B83AC0-3CC6-40A6-9EA6-06D74CC0AB7C}"/>
              </a:ext>
            </a:extLst>
          </p:cNvPr>
          <p:cNvSpPr/>
          <p:nvPr/>
        </p:nvSpPr>
        <p:spPr>
          <a:xfrm>
            <a:off x="5676098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32" name="直线连接符 8">
            <a:extLst>
              <a:ext uri="{FF2B5EF4-FFF2-40B4-BE49-F238E27FC236}">
                <a16:creationId xmlns:a16="http://schemas.microsoft.com/office/drawing/2014/main" id="{5000EC34-AC50-47CC-B9E6-5E7272124846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5990755" y="2338410"/>
            <a:ext cx="2975" cy="395230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80558F23-4674-4FDD-AB3E-67B8E2171D4C}"/>
              </a:ext>
            </a:extLst>
          </p:cNvPr>
          <p:cNvSpPr/>
          <p:nvPr/>
        </p:nvSpPr>
        <p:spPr>
          <a:xfrm>
            <a:off x="5930558" y="2502262"/>
            <a:ext cx="115609" cy="201733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F73B8EE-FF7B-4BEF-B9BF-CD80B7F73498}"/>
              </a:ext>
            </a:extLst>
          </p:cNvPr>
          <p:cNvSpPr/>
          <p:nvPr/>
        </p:nvSpPr>
        <p:spPr>
          <a:xfrm>
            <a:off x="5984557" y="2584658"/>
            <a:ext cx="123200" cy="39356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35" name="肘形连接符 25">
            <a:extLst>
              <a:ext uri="{FF2B5EF4-FFF2-40B4-BE49-F238E27FC236}">
                <a16:creationId xmlns:a16="http://schemas.microsoft.com/office/drawing/2014/main" id="{D7058FE3-F423-451F-B5E7-E34B98D28E1B}"/>
              </a:ext>
            </a:extLst>
          </p:cNvPr>
          <p:cNvCxnSpPr>
            <a:cxnSpLocks/>
            <a:endCxn id="134" idx="3"/>
          </p:cNvCxnSpPr>
          <p:nvPr/>
        </p:nvCxnSpPr>
        <p:spPr>
          <a:xfrm rot="16200000" flipH="1">
            <a:off x="5960178" y="2633859"/>
            <a:ext cx="228404" cy="66754"/>
          </a:xfrm>
          <a:prstGeom prst="bentConnector4">
            <a:avLst>
              <a:gd name="adj1" fmla="val 6923"/>
              <a:gd name="adj2" fmla="val 44245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B6F18BC-D120-444C-9E6C-EC2ABF119681}"/>
              </a:ext>
            </a:extLst>
          </p:cNvPr>
          <p:cNvSpPr txBox="1"/>
          <p:nvPr/>
        </p:nvSpPr>
        <p:spPr>
          <a:xfrm>
            <a:off x="6291373" y="2422998"/>
            <a:ext cx="99299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发现逻辑时间已过期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FA92ADC-7E67-4255-8B4B-814C463D3A86}"/>
              </a:ext>
            </a:extLst>
          </p:cNvPr>
          <p:cNvSpPr/>
          <p:nvPr/>
        </p:nvSpPr>
        <p:spPr>
          <a:xfrm>
            <a:off x="5983019" y="314546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1" name="肘形连接符 25">
            <a:extLst>
              <a:ext uri="{FF2B5EF4-FFF2-40B4-BE49-F238E27FC236}">
                <a16:creationId xmlns:a16="http://schemas.microsoft.com/office/drawing/2014/main" id="{C4342C3E-DD76-4B6F-B51C-06C995265A1D}"/>
              </a:ext>
            </a:extLst>
          </p:cNvPr>
          <p:cNvCxnSpPr>
            <a:cxnSpLocks/>
            <a:endCxn id="140" idx="3"/>
          </p:cNvCxnSpPr>
          <p:nvPr/>
        </p:nvCxnSpPr>
        <p:spPr>
          <a:xfrm rot="16200000" flipH="1">
            <a:off x="5961733" y="317915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1879931-66A6-4C48-A5AA-3DCC9D2B435E}"/>
              </a:ext>
            </a:extLst>
          </p:cNvPr>
          <p:cNvSpPr txBox="1"/>
          <p:nvPr/>
        </p:nvSpPr>
        <p:spPr>
          <a:xfrm>
            <a:off x="6309498" y="3133049"/>
            <a:ext cx="907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  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531EAD1-A42B-4432-8680-53485CC7E7C9}"/>
              </a:ext>
            </a:extLst>
          </p:cNvPr>
          <p:cNvSpPr/>
          <p:nvPr/>
        </p:nvSpPr>
        <p:spPr>
          <a:xfrm>
            <a:off x="6006801" y="3988749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4" name="肘形连接符 25">
            <a:extLst>
              <a:ext uri="{FF2B5EF4-FFF2-40B4-BE49-F238E27FC236}">
                <a16:creationId xmlns:a16="http://schemas.microsoft.com/office/drawing/2014/main" id="{32AE25B7-213C-4C34-A9F0-28FB3C7CD67F}"/>
              </a:ext>
            </a:extLst>
          </p:cNvPr>
          <p:cNvCxnSpPr>
            <a:cxnSpLocks/>
            <a:endCxn id="143" idx="3"/>
          </p:cNvCxnSpPr>
          <p:nvPr/>
        </p:nvCxnSpPr>
        <p:spPr>
          <a:xfrm rot="16200000" flipH="1">
            <a:off x="5985515" y="4022445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2974B7E-6410-41F7-B226-A9EB6FE5D57D}"/>
              </a:ext>
            </a:extLst>
          </p:cNvPr>
          <p:cNvSpPr txBox="1"/>
          <p:nvPr/>
        </p:nvSpPr>
        <p:spPr>
          <a:xfrm>
            <a:off x="6393281" y="3922295"/>
            <a:ext cx="9202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返回过期数据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8F26DBED-B20D-496D-AD7B-7A5AD5081EC4}"/>
              </a:ext>
            </a:extLst>
          </p:cNvPr>
          <p:cNvSpPr/>
          <p:nvPr/>
        </p:nvSpPr>
        <p:spPr>
          <a:xfrm>
            <a:off x="9008828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0" name="直线连接符 8">
            <a:extLst>
              <a:ext uri="{FF2B5EF4-FFF2-40B4-BE49-F238E27FC236}">
                <a16:creationId xmlns:a16="http://schemas.microsoft.com/office/drawing/2014/main" id="{389131EC-EE3D-48E8-8BA6-8626E8E2FB0A}"/>
              </a:ext>
            </a:extLst>
          </p:cNvPr>
          <p:cNvCxnSpPr>
            <a:cxnSpLocks/>
            <a:stCxn id="149" idx="2"/>
          </p:cNvCxnSpPr>
          <p:nvPr/>
        </p:nvCxnSpPr>
        <p:spPr>
          <a:xfrm>
            <a:off x="9326460" y="2338410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1E9EDF92-F9CE-445E-9291-BF4EE6EBA17B}"/>
              </a:ext>
            </a:extLst>
          </p:cNvPr>
          <p:cNvSpPr/>
          <p:nvPr/>
        </p:nvSpPr>
        <p:spPr>
          <a:xfrm>
            <a:off x="9263772" y="2647672"/>
            <a:ext cx="117628" cy="213269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D7180CC-FCC7-48AA-8A76-3A7E85B29FC7}"/>
              </a:ext>
            </a:extLst>
          </p:cNvPr>
          <p:cNvSpPr/>
          <p:nvPr/>
        </p:nvSpPr>
        <p:spPr>
          <a:xfrm>
            <a:off x="9317771" y="302748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53" name="肘形连接符 25">
            <a:extLst>
              <a:ext uri="{FF2B5EF4-FFF2-40B4-BE49-F238E27FC236}">
                <a16:creationId xmlns:a16="http://schemas.microsoft.com/office/drawing/2014/main" id="{D2172C5B-C9FB-42E2-9BF1-74F520EB841E}"/>
              </a:ext>
            </a:extLst>
          </p:cNvPr>
          <p:cNvCxnSpPr>
            <a:cxnSpLocks/>
            <a:endCxn id="152" idx="3"/>
          </p:cNvCxnSpPr>
          <p:nvPr/>
        </p:nvCxnSpPr>
        <p:spPr>
          <a:xfrm rot="16200000" flipH="1">
            <a:off x="9296485" y="306118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EB5F83D4-620D-45C1-B807-C02C16751D43}"/>
              </a:ext>
            </a:extLst>
          </p:cNvPr>
          <p:cNvSpPr txBox="1"/>
          <p:nvPr/>
        </p:nvSpPr>
        <p:spPr>
          <a:xfrm>
            <a:off x="9624607" y="2856031"/>
            <a:ext cx="95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查询缓存，发现逻辑时间已过期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4ADC143-AD76-4253-8682-121D795A3E22}"/>
              </a:ext>
            </a:extLst>
          </p:cNvPr>
          <p:cNvSpPr/>
          <p:nvPr/>
        </p:nvSpPr>
        <p:spPr>
          <a:xfrm>
            <a:off x="9316233" y="3647127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56" name="肘形连接符 25">
            <a:extLst>
              <a:ext uri="{FF2B5EF4-FFF2-40B4-BE49-F238E27FC236}">
                <a16:creationId xmlns:a16="http://schemas.microsoft.com/office/drawing/2014/main" id="{4829A732-7174-4140-8663-D80CF582942C}"/>
              </a:ext>
            </a:extLst>
          </p:cNvPr>
          <p:cNvCxnSpPr>
            <a:cxnSpLocks/>
            <a:endCxn id="155" idx="3"/>
          </p:cNvCxnSpPr>
          <p:nvPr/>
        </p:nvCxnSpPr>
        <p:spPr>
          <a:xfrm rot="16200000" flipH="1">
            <a:off x="9294947" y="3680823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9EE6CBC7-5598-40B5-B112-289AE9803870}"/>
              </a:ext>
            </a:extLst>
          </p:cNvPr>
          <p:cNvSpPr txBox="1"/>
          <p:nvPr/>
        </p:nvSpPr>
        <p:spPr>
          <a:xfrm>
            <a:off x="9642712" y="3634715"/>
            <a:ext cx="95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获取</a:t>
            </a:r>
            <a:endParaRPr lang="en-US" altLang="zh-CN" sz="105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互斥锁失败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C81ABA2-1369-4101-83BC-4ADE9DC6B612}"/>
              </a:ext>
            </a:extLst>
          </p:cNvPr>
          <p:cNvSpPr/>
          <p:nvPr/>
        </p:nvSpPr>
        <p:spPr>
          <a:xfrm>
            <a:off x="9316233" y="4188523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59" name="肘形连接符 25">
            <a:extLst>
              <a:ext uri="{FF2B5EF4-FFF2-40B4-BE49-F238E27FC236}">
                <a16:creationId xmlns:a16="http://schemas.microsoft.com/office/drawing/2014/main" id="{C6313DB2-B5C4-46FF-B1C6-4EBF5DE1077C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H="1">
            <a:off x="9294947" y="4222219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3973B82-E868-4AAA-BD98-DC6A0BE50400}"/>
              </a:ext>
            </a:extLst>
          </p:cNvPr>
          <p:cNvSpPr txBox="1"/>
          <p:nvPr/>
        </p:nvSpPr>
        <p:spPr>
          <a:xfrm>
            <a:off x="9642712" y="4176111"/>
            <a:ext cx="9326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返回过期数据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87732FCA-8000-44BF-8C3E-61F3881076EA}"/>
              </a:ext>
            </a:extLst>
          </p:cNvPr>
          <p:cNvSpPr/>
          <p:nvPr/>
        </p:nvSpPr>
        <p:spPr>
          <a:xfrm>
            <a:off x="7309979" y="1957369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86" name="直线连接符 8">
            <a:extLst>
              <a:ext uri="{FF2B5EF4-FFF2-40B4-BE49-F238E27FC236}">
                <a16:creationId xmlns:a16="http://schemas.microsoft.com/office/drawing/2014/main" id="{B5D6A6FD-EA0A-491F-A001-E1FFAD865A19}"/>
              </a:ext>
            </a:extLst>
          </p:cNvPr>
          <p:cNvCxnSpPr>
            <a:cxnSpLocks/>
            <a:stCxn id="185" idx="2"/>
          </p:cNvCxnSpPr>
          <p:nvPr/>
        </p:nvCxnSpPr>
        <p:spPr>
          <a:xfrm flipH="1">
            <a:off x="7624636" y="2338517"/>
            <a:ext cx="2975" cy="395230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38F642E1-A7FA-4F34-8B94-2862ADA09057}"/>
              </a:ext>
            </a:extLst>
          </p:cNvPr>
          <p:cNvSpPr/>
          <p:nvPr/>
        </p:nvSpPr>
        <p:spPr>
          <a:xfrm>
            <a:off x="7564439" y="3634715"/>
            <a:ext cx="117629" cy="2162972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1C0E96F4-3FE1-41A2-901F-E03ECD471BD6}"/>
              </a:ext>
            </a:extLst>
          </p:cNvPr>
          <p:cNvSpPr/>
          <p:nvPr/>
        </p:nvSpPr>
        <p:spPr>
          <a:xfrm>
            <a:off x="7632099" y="3948242"/>
            <a:ext cx="107842" cy="66282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92" name="肘形连接符 25">
            <a:extLst>
              <a:ext uri="{FF2B5EF4-FFF2-40B4-BE49-F238E27FC236}">
                <a16:creationId xmlns:a16="http://schemas.microsoft.com/office/drawing/2014/main" id="{528793C8-DE00-43B7-81BE-BB4C5B49C037}"/>
              </a:ext>
            </a:extLst>
          </p:cNvPr>
          <p:cNvCxnSpPr>
            <a:cxnSpLocks/>
            <a:endCxn id="191" idx="3"/>
          </p:cNvCxnSpPr>
          <p:nvPr/>
        </p:nvCxnSpPr>
        <p:spPr>
          <a:xfrm rot="16200000" flipH="1">
            <a:off x="7532701" y="4072416"/>
            <a:ext cx="379098" cy="35382"/>
          </a:xfrm>
          <a:prstGeom prst="bentConnector4">
            <a:avLst>
              <a:gd name="adj1" fmla="val 6289"/>
              <a:gd name="adj2" fmla="val 74609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E5BD0949-B36A-49F5-88C1-BD5F75B92422}"/>
              </a:ext>
            </a:extLst>
          </p:cNvPr>
          <p:cNvSpPr txBox="1"/>
          <p:nvPr/>
        </p:nvSpPr>
        <p:spPr>
          <a:xfrm>
            <a:off x="7965126" y="3986437"/>
            <a:ext cx="800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重建缓存数据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720C06B3-DF7B-44E8-8D30-4AC50FAA92F5}"/>
              </a:ext>
            </a:extLst>
          </p:cNvPr>
          <p:cNvSpPr/>
          <p:nvPr/>
        </p:nvSpPr>
        <p:spPr>
          <a:xfrm>
            <a:off x="7628286" y="4834313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98" name="肘形连接符 25">
            <a:extLst>
              <a:ext uri="{FF2B5EF4-FFF2-40B4-BE49-F238E27FC236}">
                <a16:creationId xmlns:a16="http://schemas.microsoft.com/office/drawing/2014/main" id="{9C854D20-1C46-41E6-83C7-13D7827DBBEA}"/>
              </a:ext>
            </a:extLst>
          </p:cNvPr>
          <p:cNvCxnSpPr>
            <a:cxnSpLocks/>
            <a:endCxn id="197" idx="3"/>
          </p:cNvCxnSpPr>
          <p:nvPr/>
        </p:nvCxnSpPr>
        <p:spPr>
          <a:xfrm rot="16200000" flipH="1">
            <a:off x="7607000" y="4868009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>
            <a:extLst>
              <a:ext uri="{FF2B5EF4-FFF2-40B4-BE49-F238E27FC236}">
                <a16:creationId xmlns:a16="http://schemas.microsoft.com/office/drawing/2014/main" id="{FD37E8C0-CFCD-44D4-87CF-C692D9FC1FA3}"/>
              </a:ext>
            </a:extLst>
          </p:cNvPr>
          <p:cNvSpPr txBox="1"/>
          <p:nvPr/>
        </p:nvSpPr>
        <p:spPr>
          <a:xfrm>
            <a:off x="7979359" y="4694848"/>
            <a:ext cx="9202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重置逻辑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过期时间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37B43C0C-2370-46B5-8ED7-2FF1E3CD19CB}"/>
              </a:ext>
            </a:extLst>
          </p:cNvPr>
          <p:cNvSpPr/>
          <p:nvPr/>
        </p:nvSpPr>
        <p:spPr>
          <a:xfrm>
            <a:off x="7629073" y="5382804"/>
            <a:ext cx="114446" cy="308222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01" name="肘形连接符 25">
            <a:extLst>
              <a:ext uri="{FF2B5EF4-FFF2-40B4-BE49-F238E27FC236}">
                <a16:creationId xmlns:a16="http://schemas.microsoft.com/office/drawing/2014/main" id="{445A6919-5915-4DD0-A3FE-7FBDBB7305B9}"/>
              </a:ext>
            </a:extLst>
          </p:cNvPr>
          <p:cNvCxnSpPr>
            <a:cxnSpLocks/>
            <a:endCxn id="200" idx="3"/>
          </p:cNvCxnSpPr>
          <p:nvPr/>
        </p:nvCxnSpPr>
        <p:spPr>
          <a:xfrm rot="16200000" flipH="1">
            <a:off x="7615445" y="5408841"/>
            <a:ext cx="198148" cy="57999"/>
          </a:xfrm>
          <a:prstGeom prst="bentConnector4">
            <a:avLst>
              <a:gd name="adj1" fmla="val 11112"/>
              <a:gd name="adj2" fmla="val 49414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041418FC-829D-4456-9DEB-3B8F2E102222}"/>
              </a:ext>
            </a:extLst>
          </p:cNvPr>
          <p:cNvSpPr txBox="1"/>
          <p:nvPr/>
        </p:nvSpPr>
        <p:spPr>
          <a:xfrm>
            <a:off x="7968406" y="5365334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C37BEEB2-643A-46C2-B7FA-9A70AE3F1BB1}"/>
              </a:ext>
            </a:extLst>
          </p:cNvPr>
          <p:cNvCxnSpPr/>
          <p:nvPr/>
        </p:nvCxnSpPr>
        <p:spPr>
          <a:xfrm>
            <a:off x="6039465" y="3754358"/>
            <a:ext cx="1524974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34E91198-F520-4CBC-AF84-2E3EAE84E7A7}"/>
              </a:ext>
            </a:extLst>
          </p:cNvPr>
          <p:cNvSpPr txBox="1"/>
          <p:nvPr/>
        </p:nvSpPr>
        <p:spPr>
          <a:xfrm>
            <a:off x="6324190" y="3554482"/>
            <a:ext cx="10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开启新线程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24691F90-5CB6-49CE-B481-EA31D976724E}"/>
              </a:ext>
            </a:extLst>
          </p:cNvPr>
          <p:cNvSpPr/>
          <p:nvPr/>
        </p:nvSpPr>
        <p:spPr>
          <a:xfrm>
            <a:off x="10467536" y="1952499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09" name="直线连接符 8">
            <a:extLst>
              <a:ext uri="{FF2B5EF4-FFF2-40B4-BE49-F238E27FC236}">
                <a16:creationId xmlns:a16="http://schemas.microsoft.com/office/drawing/2014/main" id="{B6C8B27A-DFA6-4311-8A84-7770EFC3CE15}"/>
              </a:ext>
            </a:extLst>
          </p:cNvPr>
          <p:cNvCxnSpPr>
            <a:cxnSpLocks/>
            <a:stCxn id="208" idx="2"/>
          </p:cNvCxnSpPr>
          <p:nvPr/>
        </p:nvCxnSpPr>
        <p:spPr>
          <a:xfrm>
            <a:off x="10785168" y="2333647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BE9E3DC9-79C9-422D-A3D2-4F85E6C717C4}"/>
              </a:ext>
            </a:extLst>
          </p:cNvPr>
          <p:cNvSpPr/>
          <p:nvPr/>
        </p:nvSpPr>
        <p:spPr>
          <a:xfrm>
            <a:off x="10728281" y="5365334"/>
            <a:ext cx="108907" cy="74385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E06B85EB-E2E0-49BA-9703-AFEFB9D28705}"/>
              </a:ext>
            </a:extLst>
          </p:cNvPr>
          <p:cNvSpPr/>
          <p:nvPr/>
        </p:nvSpPr>
        <p:spPr>
          <a:xfrm>
            <a:off x="10780742" y="547611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8" name="肘形连接符 25">
            <a:extLst>
              <a:ext uri="{FF2B5EF4-FFF2-40B4-BE49-F238E27FC236}">
                <a16:creationId xmlns:a16="http://schemas.microsoft.com/office/drawing/2014/main" id="{9F0AF7A4-CD9A-4D27-8239-FA670BB4C14C}"/>
              </a:ext>
            </a:extLst>
          </p:cNvPr>
          <p:cNvCxnSpPr>
            <a:cxnSpLocks/>
            <a:endCxn id="217" idx="3"/>
          </p:cNvCxnSpPr>
          <p:nvPr/>
        </p:nvCxnSpPr>
        <p:spPr>
          <a:xfrm rot="16200000" flipH="1">
            <a:off x="10759456" y="550980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F275A4E-4FC4-4C96-9AF2-D2065E139335}"/>
              </a:ext>
            </a:extLst>
          </p:cNvPr>
          <p:cNvSpPr txBox="1"/>
          <p:nvPr/>
        </p:nvSpPr>
        <p:spPr>
          <a:xfrm>
            <a:off x="11107221" y="5463699"/>
            <a:ext cx="93266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命中缓存，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并且没有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过期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BA8DF5E7-6C7B-43B3-907A-3E1D783894F7}"/>
              </a:ext>
            </a:extLst>
          </p:cNvPr>
          <p:cNvCxnSpPr/>
          <p:nvPr/>
        </p:nvCxnSpPr>
        <p:spPr>
          <a:xfrm>
            <a:off x="711200" y="5236048"/>
            <a:ext cx="38607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03A0CD4A-D79D-42D9-85B7-3F813EABA88A}"/>
              </a:ext>
            </a:extLst>
          </p:cNvPr>
          <p:cNvCxnSpPr>
            <a:cxnSpLocks/>
          </p:cNvCxnSpPr>
          <p:nvPr/>
        </p:nvCxnSpPr>
        <p:spPr>
          <a:xfrm flipV="1">
            <a:off x="5445211" y="5279284"/>
            <a:ext cx="6497973" cy="26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3AEF6722-626C-4BB9-901B-A6B0DF343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28155"/>
              </p:ext>
            </p:extLst>
          </p:nvPr>
        </p:nvGraphicFramePr>
        <p:xfrm>
          <a:off x="5676098" y="833776"/>
          <a:ext cx="5881657" cy="548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639102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4242555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2370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KEY</a:t>
                      </a:r>
                      <a:endParaRPr lang="zh-CN" altLang="en-US" sz="12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VALUE</a:t>
                      </a:r>
                      <a:endParaRPr lang="zh-CN" altLang="en-US" sz="12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2717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heima:user:1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{name:"Jack", age:21, expire:152141223}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496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3" grpId="0"/>
      <p:bldP spid="51" grpId="0" animBg="1"/>
      <p:bldP spid="53" grpId="0"/>
      <p:bldP spid="55" grpId="0" animBg="1"/>
      <p:bldP spid="57" grpId="0"/>
      <p:bldP spid="66" grpId="0" animBg="1"/>
      <p:bldP spid="68" grpId="0"/>
      <p:bldP spid="72" grpId="0" animBg="1"/>
      <p:bldP spid="74" grpId="0"/>
      <p:bldP spid="75" grpId="0" animBg="1"/>
      <p:bldP spid="77" grpId="0" animBg="1"/>
      <p:bldP spid="78" grpId="0" animBg="1"/>
      <p:bldP spid="80" grpId="0"/>
      <p:bldP spid="84" grpId="0" animBg="1"/>
      <p:bldP spid="86" grpId="0"/>
      <p:bldP spid="90" grpId="0" animBg="1"/>
      <p:bldP spid="110" grpId="0"/>
      <p:bldP spid="111" grpId="0" animBg="1"/>
      <p:bldP spid="112" grpId="0"/>
      <p:bldP spid="120" grpId="0"/>
      <p:bldP spid="127" grpId="0" animBg="1"/>
      <p:bldP spid="129" grpId="0" animBg="1"/>
      <p:bldP spid="131" grpId="0" animBg="1"/>
      <p:bldP spid="133" grpId="0" animBg="1"/>
      <p:bldP spid="134" grpId="0" animBg="1"/>
      <p:bldP spid="136" grpId="0"/>
      <p:bldP spid="140" grpId="0" animBg="1"/>
      <p:bldP spid="142" grpId="0"/>
      <p:bldP spid="143" grpId="0" animBg="1"/>
      <p:bldP spid="145" grpId="0"/>
      <p:bldP spid="149" grpId="0" animBg="1"/>
      <p:bldP spid="151" grpId="0" animBg="1"/>
      <p:bldP spid="152" grpId="0" animBg="1"/>
      <p:bldP spid="154" grpId="0"/>
      <p:bldP spid="155" grpId="0" animBg="1"/>
      <p:bldP spid="157" grpId="0"/>
      <p:bldP spid="158" grpId="0" animBg="1"/>
      <p:bldP spid="160" grpId="0"/>
      <p:bldP spid="185" grpId="0" animBg="1"/>
      <p:bldP spid="187" grpId="0" animBg="1"/>
      <p:bldP spid="191" grpId="0" animBg="1"/>
      <p:bldP spid="193" grpId="0"/>
      <p:bldP spid="197" grpId="0" animBg="1"/>
      <p:bldP spid="199" grpId="0"/>
      <p:bldP spid="200" grpId="0" animBg="1"/>
      <p:bldP spid="202" grpId="0"/>
      <p:bldP spid="207" grpId="0"/>
      <p:bldP spid="208" grpId="0" animBg="1"/>
      <p:bldP spid="210" grpId="0" animBg="1"/>
      <p:bldP spid="217" grpId="0" animBg="1"/>
      <p:bldP spid="2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F8E23E7-3B43-4131-B44E-788F85A71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899881"/>
              </p:ext>
            </p:extLst>
          </p:nvPr>
        </p:nvGraphicFramePr>
        <p:xfrm>
          <a:off x="889475" y="1641995"/>
          <a:ext cx="10413049" cy="4155584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4422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4158774">
                  <a:extLst>
                    <a:ext uri="{9D8B030D-6E8A-4147-A177-3AD203B41FA5}">
                      <a16:colId xmlns:a16="http://schemas.microsoft.com/office/drawing/2014/main" val="3074709213"/>
                    </a:ext>
                  </a:extLst>
                </a:gridCol>
              </a:tblGrid>
              <a:tr h="9353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解决方案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优点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缺点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1600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D2A26"/>
                          </a:solidFill>
                          <a:effectLst/>
                          <a:ea typeface="Alibaba PuHuiTi R" pitchFamily="18" charset="-122"/>
                        </a:rPr>
                        <a:t>互斥锁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D2A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没有额外的内存消耗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保证一致性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实现简单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线程需要等待，性能受影响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可能有死锁风险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16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D2A26"/>
                          </a:solidFill>
                          <a:effectLst/>
                          <a:ea typeface="Alibaba PuHuiTi R" pitchFamily="18" charset="-122"/>
                        </a:rPr>
                        <a:t>逻辑过期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D2A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线程无需等待，性能较好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不保证一致性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有额外内存消耗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实现复杂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15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9B1A53-ADE5-4255-8A7D-79C230856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基于互斥锁方式解决缓存击穿问题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01DCA-FF36-4080-A15D-1C8A8D01B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657321"/>
          </a:xfrm>
        </p:spPr>
        <p:txBody>
          <a:bodyPr/>
          <a:lstStyle/>
          <a:p>
            <a:r>
              <a:rPr lang="zh-CN" altLang="en-US"/>
              <a:t>需求：修改根据</a:t>
            </a:r>
            <a:r>
              <a:rPr lang="en-US" altLang="zh-CN"/>
              <a:t>id</a:t>
            </a:r>
            <a:r>
              <a:rPr lang="zh-CN" altLang="en-US"/>
              <a:t>查询商铺的业务，基于互斥锁方式来解决缓存击穿问题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D161875-960F-4CEE-8E80-A3A666EE0C54}"/>
              </a:ext>
            </a:extLst>
          </p:cNvPr>
          <p:cNvSpPr/>
          <p:nvPr/>
        </p:nvSpPr>
        <p:spPr>
          <a:xfrm>
            <a:off x="2684611" y="222964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FDCCBEB-CA80-4DE9-847E-2D827E29FD4A}"/>
              </a:ext>
            </a:extLst>
          </p:cNvPr>
          <p:cNvSpPr/>
          <p:nvPr/>
        </p:nvSpPr>
        <p:spPr>
          <a:xfrm>
            <a:off x="2530206" y="273307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BA542CC-D0D2-4A40-8D24-99C6BB50BCC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890313" y="246385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ABD88D55-EB71-4FC4-9C2B-9726F16AFE06}"/>
              </a:ext>
            </a:extLst>
          </p:cNvPr>
          <p:cNvSpPr/>
          <p:nvPr/>
        </p:nvSpPr>
        <p:spPr>
          <a:xfrm>
            <a:off x="2311986" y="416158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A163D1-6F77-4B4C-B2A3-A73E65B8E3E6}"/>
              </a:ext>
            </a:extLst>
          </p:cNvPr>
          <p:cNvCxnSpPr>
            <a:cxnSpLocks/>
            <a:stCxn id="8" idx="2"/>
            <a:endCxn id="73" idx="0"/>
          </p:cNvCxnSpPr>
          <p:nvPr/>
        </p:nvCxnSpPr>
        <p:spPr>
          <a:xfrm flipH="1">
            <a:off x="2887669" y="4640769"/>
            <a:ext cx="4293" cy="4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F62DAFB-DF51-4C2E-BC4B-3F5AE5344112}"/>
              </a:ext>
            </a:extLst>
          </p:cNvPr>
          <p:cNvSpPr txBox="1"/>
          <p:nvPr/>
        </p:nvSpPr>
        <p:spPr>
          <a:xfrm>
            <a:off x="3814053" y="4130775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6A10995-5344-4C4A-90B8-4E101F74FE3F}"/>
              </a:ext>
            </a:extLst>
          </p:cNvPr>
          <p:cNvSpPr/>
          <p:nvPr/>
        </p:nvSpPr>
        <p:spPr>
          <a:xfrm>
            <a:off x="2684612" y="600155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6347E90-1B75-4FB9-A39B-4785B1FA1088}"/>
              </a:ext>
            </a:extLst>
          </p:cNvPr>
          <p:cNvSpPr/>
          <p:nvPr/>
        </p:nvSpPr>
        <p:spPr>
          <a:xfrm>
            <a:off x="2523875" y="342900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F372872-397C-4E39-B2A9-AE11971D3BD2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2888797" y="3133182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4E39CCD-7915-4631-A6A6-26F1A1507F19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>
            <a:off x="2888797" y="382911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8EA4180-EF88-49E0-BCDC-D5BAAED73BDF}"/>
              </a:ext>
            </a:extLst>
          </p:cNvPr>
          <p:cNvSpPr txBox="1"/>
          <p:nvPr/>
        </p:nvSpPr>
        <p:spPr>
          <a:xfrm>
            <a:off x="2205436" y="481249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82AEDEA-AD6A-4968-A906-4F97A4EFFD3F}"/>
              </a:ext>
            </a:extLst>
          </p:cNvPr>
          <p:cNvSpPr/>
          <p:nvPr/>
        </p:nvSpPr>
        <p:spPr>
          <a:xfrm>
            <a:off x="5777790" y="504580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FA428BD-5717-4B8A-B12D-3ADA3534ABA4}"/>
              </a:ext>
            </a:extLst>
          </p:cNvPr>
          <p:cNvSpPr/>
          <p:nvPr/>
        </p:nvSpPr>
        <p:spPr>
          <a:xfrm>
            <a:off x="5708385" y="5813128"/>
            <a:ext cx="775230" cy="567157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3EAE277-5EFF-411F-B2CF-B0E0F93FDA0A}"/>
              </a:ext>
            </a:extLst>
          </p:cNvPr>
          <p:cNvCxnSpPr>
            <a:cxnSpLocks/>
            <a:stCxn id="8" idx="3"/>
            <a:endCxn id="80" idx="1"/>
          </p:cNvCxnSpPr>
          <p:nvPr/>
        </p:nvCxnSpPr>
        <p:spPr>
          <a:xfrm>
            <a:off x="3471937" y="4401175"/>
            <a:ext cx="1091397" cy="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A411C76-2D85-43D9-87FE-E2F45D528F55}"/>
              </a:ext>
            </a:extLst>
          </p:cNvPr>
          <p:cNvSpPr/>
          <p:nvPr/>
        </p:nvSpPr>
        <p:spPr>
          <a:xfrm>
            <a:off x="2562131" y="507268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返回数据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55EEBBD-8B70-492E-BDDF-97DC702F4527}"/>
              </a:ext>
            </a:extLst>
          </p:cNvPr>
          <p:cNvCxnSpPr>
            <a:stCxn id="73" idx="2"/>
            <a:endCxn id="13" idx="0"/>
          </p:cNvCxnSpPr>
          <p:nvPr/>
        </p:nvCxnSpPr>
        <p:spPr>
          <a:xfrm>
            <a:off x="2887669" y="5472796"/>
            <a:ext cx="2645" cy="52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5C4BA8A6-B152-4774-812C-125ED727507F}"/>
              </a:ext>
            </a:extLst>
          </p:cNvPr>
          <p:cNvSpPr/>
          <p:nvPr/>
        </p:nvSpPr>
        <p:spPr>
          <a:xfrm>
            <a:off x="4563334" y="4201828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尝试获取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7EC4D86A-232A-48A0-A522-F1FA4D42E61D}"/>
              </a:ext>
            </a:extLst>
          </p:cNvPr>
          <p:cNvSpPr/>
          <p:nvPr/>
        </p:nvSpPr>
        <p:spPr>
          <a:xfrm>
            <a:off x="6616419" y="4164975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判断是否获取锁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6C7B0AE-C26D-43BD-9A27-C9CABC367EFD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5358262" y="4401883"/>
            <a:ext cx="1258157" cy="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06E02FAD-8955-4FD4-BFA2-12952F9A1A2C}"/>
              </a:ext>
            </a:extLst>
          </p:cNvPr>
          <p:cNvCxnSpPr>
            <a:cxnSpLocks/>
            <a:stCxn id="83" idx="2"/>
            <a:endCxn id="45" idx="3"/>
          </p:cNvCxnSpPr>
          <p:nvPr/>
        </p:nvCxnSpPr>
        <p:spPr>
          <a:xfrm rot="5400000">
            <a:off x="6511784" y="4561244"/>
            <a:ext cx="601693" cy="767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C734E15E-1FA6-4B2C-BCAA-5DFE531FAB14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6096000" y="5445911"/>
            <a:ext cx="7328" cy="36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22ACB337-61E7-4838-BB84-273A247DBB96}"/>
              </a:ext>
            </a:extLst>
          </p:cNvPr>
          <p:cNvCxnSpPr>
            <a:cxnSpLocks/>
            <a:stCxn id="83" idx="0"/>
            <a:endCxn id="57" idx="3"/>
          </p:cNvCxnSpPr>
          <p:nvPr/>
        </p:nvCxnSpPr>
        <p:spPr>
          <a:xfrm rot="16200000" flipV="1">
            <a:off x="6004752" y="2973332"/>
            <a:ext cx="535920" cy="1847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4657BA96-202A-48C9-AA65-A8712D0F667B}"/>
              </a:ext>
            </a:extLst>
          </p:cNvPr>
          <p:cNvSpPr/>
          <p:nvPr/>
        </p:nvSpPr>
        <p:spPr>
          <a:xfrm>
            <a:off x="4150344" y="589665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释放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D775B13-813E-4BC8-845E-D3BE336F6991}"/>
              </a:ext>
            </a:extLst>
          </p:cNvPr>
          <p:cNvCxnSpPr>
            <a:cxnSpLocks/>
            <a:stCxn id="46" idx="1"/>
            <a:endCxn id="149" idx="3"/>
          </p:cNvCxnSpPr>
          <p:nvPr/>
        </p:nvCxnSpPr>
        <p:spPr>
          <a:xfrm flipH="1" flipV="1">
            <a:off x="4801419" y="6096706"/>
            <a:ext cx="9069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7562A8F-3179-4E86-9A71-921D4EF566FA}"/>
              </a:ext>
            </a:extLst>
          </p:cNvPr>
          <p:cNvSpPr txBox="1"/>
          <p:nvPr/>
        </p:nvSpPr>
        <p:spPr>
          <a:xfrm>
            <a:off x="6802565" y="492616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BBAAB68-FAE5-417E-BF57-B32AF5761E70}"/>
              </a:ext>
            </a:extLst>
          </p:cNvPr>
          <p:cNvSpPr txBox="1"/>
          <p:nvPr/>
        </p:nvSpPr>
        <p:spPr>
          <a:xfrm>
            <a:off x="7240436" y="37566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09D2BDBE-CDD6-4BB4-AA96-C0D4E1C9215F}"/>
              </a:ext>
            </a:extLst>
          </p:cNvPr>
          <p:cNvCxnSpPr>
            <a:cxnSpLocks/>
            <a:stCxn id="149" idx="1"/>
            <a:endCxn id="73" idx="3"/>
          </p:cNvCxnSpPr>
          <p:nvPr/>
        </p:nvCxnSpPr>
        <p:spPr>
          <a:xfrm rot="10800000">
            <a:off x="3213206" y="5272742"/>
            <a:ext cx="937138" cy="8239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E96CCC8-D60A-4933-838F-A2566A08E268}"/>
              </a:ext>
            </a:extLst>
          </p:cNvPr>
          <p:cNvSpPr/>
          <p:nvPr/>
        </p:nvSpPr>
        <p:spPr>
          <a:xfrm>
            <a:off x="4554101" y="3429000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休眠一段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时间</a:t>
            </a: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65C2DC6-8A51-4CA3-AAA8-6CC91C78E009}"/>
              </a:ext>
            </a:extLst>
          </p:cNvPr>
          <p:cNvCxnSpPr>
            <a:cxnSpLocks/>
            <a:stCxn id="57" idx="1"/>
            <a:endCxn id="15" idx="3"/>
          </p:cNvCxnSpPr>
          <p:nvPr/>
        </p:nvCxnSpPr>
        <p:spPr>
          <a:xfrm flipH="1">
            <a:off x="3253718" y="3629055"/>
            <a:ext cx="130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3" grpId="0" animBg="1"/>
      <p:bldP spid="15" grpId="0" animBg="1"/>
      <p:bldP spid="44" grpId="0"/>
      <p:bldP spid="45" grpId="0" animBg="1"/>
      <p:bldP spid="46" grpId="0" animBg="1"/>
      <p:bldP spid="73" grpId="0" animBg="1"/>
      <p:bldP spid="80" grpId="0" animBg="1"/>
      <p:bldP spid="83" grpId="0" animBg="1"/>
      <p:bldP spid="149" grpId="0" animBg="1"/>
      <p:bldP spid="162" grpId="0"/>
      <p:bldP spid="163" grpId="0"/>
      <p:bldP spid="5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9B1A53-ADE5-4255-8A7D-79C230856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基于逻辑过期方式解决缓存击穿问题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01DCA-FF36-4080-A15D-1C8A8D01B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657321"/>
          </a:xfrm>
        </p:spPr>
        <p:txBody>
          <a:bodyPr/>
          <a:lstStyle/>
          <a:p>
            <a:r>
              <a:rPr lang="zh-CN" altLang="en-US"/>
              <a:t>需求：修改根据</a:t>
            </a:r>
            <a:r>
              <a:rPr lang="en-US" altLang="zh-CN"/>
              <a:t>id</a:t>
            </a:r>
            <a:r>
              <a:rPr lang="zh-CN" altLang="en-US"/>
              <a:t>查询商铺的业务，基于逻辑过期方式来解决缓存击穿问题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D161875-960F-4CEE-8E80-A3A666EE0C54}"/>
              </a:ext>
            </a:extLst>
          </p:cNvPr>
          <p:cNvSpPr/>
          <p:nvPr/>
        </p:nvSpPr>
        <p:spPr>
          <a:xfrm>
            <a:off x="2684611" y="222964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FDCCBEB-CA80-4DE9-847E-2D827E29FD4A}"/>
              </a:ext>
            </a:extLst>
          </p:cNvPr>
          <p:cNvSpPr/>
          <p:nvPr/>
        </p:nvSpPr>
        <p:spPr>
          <a:xfrm>
            <a:off x="2530206" y="273307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BA542CC-D0D2-4A40-8D24-99C6BB50BCC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890313" y="246385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ABD88D55-EB71-4FC4-9C2B-9726F16AFE06}"/>
              </a:ext>
            </a:extLst>
          </p:cNvPr>
          <p:cNvSpPr/>
          <p:nvPr/>
        </p:nvSpPr>
        <p:spPr>
          <a:xfrm>
            <a:off x="2311986" y="416158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A163D1-6F77-4B4C-B2A3-A73E65B8E3E6}"/>
              </a:ext>
            </a:extLst>
          </p:cNvPr>
          <p:cNvCxnSpPr>
            <a:cxnSpLocks/>
            <a:stCxn id="8" idx="2"/>
            <a:endCxn id="73" idx="0"/>
          </p:cNvCxnSpPr>
          <p:nvPr/>
        </p:nvCxnSpPr>
        <p:spPr>
          <a:xfrm flipH="1">
            <a:off x="2887669" y="4640769"/>
            <a:ext cx="4293" cy="4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F62DAFB-DF51-4C2E-BC4B-3F5AE5344112}"/>
              </a:ext>
            </a:extLst>
          </p:cNvPr>
          <p:cNvSpPr txBox="1"/>
          <p:nvPr/>
        </p:nvSpPr>
        <p:spPr>
          <a:xfrm>
            <a:off x="3814053" y="413077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6A10995-5344-4C4A-90B8-4E101F74FE3F}"/>
              </a:ext>
            </a:extLst>
          </p:cNvPr>
          <p:cNvSpPr/>
          <p:nvPr/>
        </p:nvSpPr>
        <p:spPr>
          <a:xfrm>
            <a:off x="2684612" y="600155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6347E90-1B75-4FB9-A39B-4785B1FA1088}"/>
              </a:ext>
            </a:extLst>
          </p:cNvPr>
          <p:cNvSpPr/>
          <p:nvPr/>
        </p:nvSpPr>
        <p:spPr>
          <a:xfrm>
            <a:off x="2523875" y="342900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F372872-397C-4E39-B2A9-AE11971D3BD2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2888797" y="3133182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4E39CCD-7915-4631-A6A6-26F1A1507F19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>
            <a:off x="2888797" y="382911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8EA4180-EF88-49E0-BCDC-D5BAAED73BDF}"/>
              </a:ext>
            </a:extLst>
          </p:cNvPr>
          <p:cNvSpPr txBox="1"/>
          <p:nvPr/>
        </p:nvSpPr>
        <p:spPr>
          <a:xfrm>
            <a:off x="2205436" y="4812490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82AEDEA-AD6A-4968-A906-4F97A4EFFD3F}"/>
              </a:ext>
            </a:extLst>
          </p:cNvPr>
          <p:cNvSpPr/>
          <p:nvPr/>
        </p:nvSpPr>
        <p:spPr>
          <a:xfrm>
            <a:off x="9496976" y="5008932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FA428BD-5717-4B8A-B12D-3ADA3534ABA4}"/>
              </a:ext>
            </a:extLst>
          </p:cNvPr>
          <p:cNvSpPr/>
          <p:nvPr/>
        </p:nvSpPr>
        <p:spPr>
          <a:xfrm>
            <a:off x="9263292" y="5835893"/>
            <a:ext cx="1118442" cy="567157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，并设置逻辑过期时间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5D09CBF-0EC9-4250-AF88-A697451AF623}"/>
              </a:ext>
            </a:extLst>
          </p:cNvPr>
          <p:cNvCxnSpPr>
            <a:cxnSpLocks/>
            <a:stCxn id="107" idx="3"/>
            <a:endCxn id="45" idx="1"/>
          </p:cNvCxnSpPr>
          <p:nvPr/>
        </p:nvCxnSpPr>
        <p:spPr>
          <a:xfrm flipV="1">
            <a:off x="8520605" y="5208987"/>
            <a:ext cx="97637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菱形 59">
            <a:extLst>
              <a:ext uri="{FF2B5EF4-FFF2-40B4-BE49-F238E27FC236}">
                <a16:creationId xmlns:a16="http://schemas.microsoft.com/office/drawing/2014/main" id="{6E0CAD38-F9B4-4EAC-8C38-3877F75DBD33}"/>
              </a:ext>
            </a:extLst>
          </p:cNvPr>
          <p:cNvSpPr/>
          <p:nvPr/>
        </p:nvSpPr>
        <p:spPr>
          <a:xfrm>
            <a:off x="4728420" y="4156972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判断缓存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是否过期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5DCA2B01-65BF-4484-85C7-0A61ACFA893D}"/>
              </a:ext>
            </a:extLst>
          </p:cNvPr>
          <p:cNvSpPr/>
          <p:nvPr/>
        </p:nvSpPr>
        <p:spPr>
          <a:xfrm>
            <a:off x="4982857" y="502784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3EAE277-5EFF-411F-B2CF-B0E0F93FDA0A}"/>
              </a:ext>
            </a:extLst>
          </p:cNvPr>
          <p:cNvCxnSpPr>
            <a:stCxn id="8" idx="3"/>
            <a:endCxn id="60" idx="1"/>
          </p:cNvCxnSpPr>
          <p:nvPr/>
        </p:nvCxnSpPr>
        <p:spPr>
          <a:xfrm flipV="1">
            <a:off x="3471937" y="4396566"/>
            <a:ext cx="1256483" cy="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208F8CB-C69C-473B-A164-DD90E67C51A0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 flipH="1">
            <a:off x="5308395" y="4636160"/>
            <a:ext cx="1" cy="39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73D8EC3-8451-41DC-AB4B-B34B188FFEEC}"/>
              </a:ext>
            </a:extLst>
          </p:cNvPr>
          <p:cNvCxnSpPr>
            <a:cxnSpLocks/>
            <a:stCxn id="63" idx="1"/>
            <a:endCxn id="13" idx="6"/>
          </p:cNvCxnSpPr>
          <p:nvPr/>
        </p:nvCxnSpPr>
        <p:spPr>
          <a:xfrm rot="10800000" flipV="1">
            <a:off x="3096015" y="5227900"/>
            <a:ext cx="1886842" cy="8973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A411C76-2D85-43D9-87FE-E2F45D528F55}"/>
              </a:ext>
            </a:extLst>
          </p:cNvPr>
          <p:cNvSpPr/>
          <p:nvPr/>
        </p:nvSpPr>
        <p:spPr>
          <a:xfrm>
            <a:off x="2562131" y="507268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返回空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55EEBBD-8B70-492E-BDDF-97DC702F4527}"/>
              </a:ext>
            </a:extLst>
          </p:cNvPr>
          <p:cNvCxnSpPr>
            <a:stCxn id="73" idx="2"/>
            <a:endCxn id="13" idx="0"/>
          </p:cNvCxnSpPr>
          <p:nvPr/>
        </p:nvCxnSpPr>
        <p:spPr>
          <a:xfrm>
            <a:off x="2887669" y="5472796"/>
            <a:ext cx="2645" cy="52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9D8F96B7-CB36-4CB5-B43A-6E12EFA5B92B}"/>
              </a:ext>
            </a:extLst>
          </p:cNvPr>
          <p:cNvSpPr txBox="1"/>
          <p:nvPr/>
        </p:nvSpPr>
        <p:spPr>
          <a:xfrm>
            <a:off x="4760131" y="472976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未过期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5C4BA8A6-B152-4774-812C-125ED727507F}"/>
              </a:ext>
            </a:extLst>
          </p:cNvPr>
          <p:cNvSpPr/>
          <p:nvPr/>
        </p:nvSpPr>
        <p:spPr>
          <a:xfrm>
            <a:off x="6798930" y="3286695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尝试获取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59E901CA-B2D6-4796-83BD-4B905D079C09}"/>
              </a:ext>
            </a:extLst>
          </p:cNvPr>
          <p:cNvCxnSpPr>
            <a:stCxn id="60" idx="3"/>
            <a:endCxn id="80" idx="1"/>
          </p:cNvCxnSpPr>
          <p:nvPr/>
        </p:nvCxnSpPr>
        <p:spPr>
          <a:xfrm flipV="1">
            <a:off x="5888371" y="3486750"/>
            <a:ext cx="910559" cy="9098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菱形 82">
            <a:extLst>
              <a:ext uri="{FF2B5EF4-FFF2-40B4-BE49-F238E27FC236}">
                <a16:creationId xmlns:a16="http://schemas.microsoft.com/office/drawing/2014/main" id="{7EC4D86A-232A-48A0-A522-F1FA4D42E61D}"/>
              </a:ext>
            </a:extLst>
          </p:cNvPr>
          <p:cNvSpPr/>
          <p:nvPr/>
        </p:nvSpPr>
        <p:spPr>
          <a:xfrm>
            <a:off x="6616419" y="4145097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判断是否获取锁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6C7B0AE-C26D-43BD-9A27-C9CABC367EFD}"/>
              </a:ext>
            </a:extLst>
          </p:cNvPr>
          <p:cNvCxnSpPr>
            <a:stCxn id="80" idx="2"/>
            <a:endCxn id="83" idx="0"/>
          </p:cNvCxnSpPr>
          <p:nvPr/>
        </p:nvCxnSpPr>
        <p:spPr>
          <a:xfrm>
            <a:off x="7196394" y="3686805"/>
            <a:ext cx="1" cy="45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06E02FAD-8955-4FD4-BFA2-12952F9A1A2C}"/>
              </a:ext>
            </a:extLst>
          </p:cNvPr>
          <p:cNvCxnSpPr>
            <a:stCxn id="83" idx="2"/>
            <a:endCxn id="63" idx="3"/>
          </p:cNvCxnSpPr>
          <p:nvPr/>
        </p:nvCxnSpPr>
        <p:spPr>
          <a:xfrm rot="5400000">
            <a:off x="6113356" y="4144862"/>
            <a:ext cx="603616" cy="15624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3B79FE8E-E783-4A06-A876-53C8F1000F26}"/>
              </a:ext>
            </a:extLst>
          </p:cNvPr>
          <p:cNvSpPr/>
          <p:nvPr/>
        </p:nvSpPr>
        <p:spPr>
          <a:xfrm>
            <a:off x="7869530" y="500893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开启独立线程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C734E15E-1FA6-4B2C-BCAA-5DFE531FAB14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9822513" y="5409042"/>
            <a:ext cx="1" cy="42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22ACB337-61E7-4838-BB84-273A247DBB96}"/>
              </a:ext>
            </a:extLst>
          </p:cNvPr>
          <p:cNvCxnSpPr>
            <a:stCxn id="83" idx="3"/>
            <a:endCxn id="107" idx="0"/>
          </p:cNvCxnSpPr>
          <p:nvPr/>
        </p:nvCxnSpPr>
        <p:spPr>
          <a:xfrm>
            <a:off x="7776370" y="4384691"/>
            <a:ext cx="418698" cy="624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1A99A39A-095C-4C21-8C67-5B5A4F597024}"/>
              </a:ext>
            </a:extLst>
          </p:cNvPr>
          <p:cNvCxnSpPr>
            <a:stCxn id="107" idx="2"/>
            <a:endCxn id="63" idx="2"/>
          </p:cNvCxnSpPr>
          <p:nvPr/>
        </p:nvCxnSpPr>
        <p:spPr>
          <a:xfrm rot="5400000">
            <a:off x="6742276" y="3975163"/>
            <a:ext cx="18913" cy="2886673"/>
          </a:xfrm>
          <a:prstGeom prst="bentConnector3">
            <a:avLst>
              <a:gd name="adj1" fmla="val 17482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4657BA96-202A-48C9-AA65-A8712D0F667B}"/>
              </a:ext>
            </a:extLst>
          </p:cNvPr>
          <p:cNvSpPr/>
          <p:nvPr/>
        </p:nvSpPr>
        <p:spPr>
          <a:xfrm>
            <a:off x="7869530" y="591941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释放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D775B13-813E-4BC8-845E-D3BE336F6991}"/>
              </a:ext>
            </a:extLst>
          </p:cNvPr>
          <p:cNvCxnSpPr>
            <a:cxnSpLocks/>
            <a:stCxn id="46" idx="1"/>
            <a:endCxn id="149" idx="3"/>
          </p:cNvCxnSpPr>
          <p:nvPr/>
        </p:nvCxnSpPr>
        <p:spPr>
          <a:xfrm flipH="1" flipV="1">
            <a:off x="8520605" y="6119471"/>
            <a:ext cx="7426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4B6C5306-3979-4BDD-B730-12BD2D7B2A63}"/>
              </a:ext>
            </a:extLst>
          </p:cNvPr>
          <p:cNvSpPr txBox="1"/>
          <p:nvPr/>
        </p:nvSpPr>
        <p:spPr>
          <a:xfrm>
            <a:off x="5899109" y="393944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过期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7562A8F-3179-4E86-9A71-921D4EF566FA}"/>
              </a:ext>
            </a:extLst>
          </p:cNvPr>
          <p:cNvSpPr txBox="1"/>
          <p:nvPr/>
        </p:nvSpPr>
        <p:spPr>
          <a:xfrm>
            <a:off x="6874420" y="472976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BBAAB68-FAE5-417E-BF57-B32AF5761E70}"/>
              </a:ext>
            </a:extLst>
          </p:cNvPr>
          <p:cNvSpPr txBox="1"/>
          <p:nvPr/>
        </p:nvSpPr>
        <p:spPr>
          <a:xfrm>
            <a:off x="7800023" y="410243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7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3" grpId="0" animBg="1"/>
      <p:bldP spid="15" grpId="0" animBg="1"/>
      <p:bldP spid="44" grpId="0"/>
      <p:bldP spid="45" grpId="0" animBg="1"/>
      <p:bldP spid="46" grpId="0" animBg="1"/>
      <p:bldP spid="60" grpId="0" animBg="1"/>
      <p:bldP spid="63" grpId="0" animBg="1"/>
      <p:bldP spid="73" grpId="0" animBg="1"/>
      <p:bldP spid="79" grpId="0"/>
      <p:bldP spid="80" grpId="0" animBg="1"/>
      <p:bldP spid="83" grpId="0" animBg="1"/>
      <p:bldP spid="107" grpId="0" animBg="1"/>
      <p:bldP spid="149" grpId="0" animBg="1"/>
      <p:bldP spid="161" grpId="0"/>
      <p:bldP spid="162" grpId="0"/>
      <p:bldP spid="1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缓存工具封装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7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043296"/>
          </a:xfrm>
        </p:spPr>
        <p:txBody>
          <a:bodyPr/>
          <a:lstStyle/>
          <a:p>
            <a:r>
              <a:rPr lang="zh-CN" altLang="en-US"/>
              <a:t>首先，导入课前资料提供的</a:t>
            </a:r>
            <a:r>
              <a:rPr lang="en-US" altLang="zh-CN"/>
              <a:t>SQL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其中的表有：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tb_user</a:t>
            </a:r>
            <a:r>
              <a:rPr lang="zh-CN" altLang="en-US" sz="1400"/>
              <a:t>：用户表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tb_user_info</a:t>
            </a:r>
            <a:r>
              <a:rPr lang="zh-CN" altLang="en-US" sz="1400"/>
              <a:t>：用户详情表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tb_shop</a:t>
            </a:r>
            <a:r>
              <a:rPr lang="zh-CN" altLang="en-US" sz="1400"/>
              <a:t>：商户信息表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tb_shop_type</a:t>
            </a:r>
            <a:r>
              <a:rPr lang="zh-CN" altLang="en-US" sz="1400"/>
              <a:t>：商户类型表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tb_blog</a:t>
            </a:r>
            <a:r>
              <a:rPr lang="zh-CN" altLang="en-US" sz="1400"/>
              <a:t>：用户日记表（达人探店日记）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tb_follow</a:t>
            </a:r>
            <a:r>
              <a:rPr lang="zh-CN" altLang="en-US" sz="1400"/>
              <a:t>：用户关注表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tb_voucher</a:t>
            </a:r>
            <a:r>
              <a:rPr lang="zh-CN" altLang="en-US" sz="1400"/>
              <a:t>：优惠券表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tb_voucher_order</a:t>
            </a:r>
            <a:r>
              <a:rPr lang="zh-CN" altLang="en-US" sz="1400"/>
              <a:t>：优惠券的订单表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E9B691-C937-4D6D-B4DA-CB63993B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15" y="2029699"/>
            <a:ext cx="4395123" cy="1072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导入黑马点评项目</a:t>
            </a: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AEC1B3-28ED-485F-BA49-F6B1BB061909}"/>
              </a:ext>
            </a:extLst>
          </p:cNvPr>
          <p:cNvGrpSpPr/>
          <p:nvPr/>
        </p:nvGrpSpPr>
        <p:grpSpPr>
          <a:xfrm>
            <a:off x="6641802" y="3711819"/>
            <a:ext cx="4091301" cy="1358303"/>
            <a:chOff x="1227114" y="5640631"/>
            <a:chExt cx="4091301" cy="1358303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93ECC36-97BB-44D8-9E67-38DE56F5B62C}"/>
                </a:ext>
              </a:extLst>
            </p:cNvPr>
            <p:cNvSpPr/>
            <p:nvPr/>
          </p:nvSpPr>
          <p:spPr>
            <a:xfrm rot="16200000">
              <a:off x="1271781" y="5860479"/>
              <a:ext cx="85078" cy="17441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84000">
                  <a:schemeClr val="bg1">
                    <a:lumMod val="50000"/>
                  </a:schemeClr>
                </a:gs>
                <a:gs pos="0">
                  <a:srgbClr val="49504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1EB53DA-998B-4EF8-BBCF-39417A0BB74B}"/>
                </a:ext>
              </a:extLst>
            </p:cNvPr>
            <p:cNvSpPr/>
            <p:nvPr/>
          </p:nvSpPr>
          <p:spPr>
            <a:xfrm>
              <a:off x="1401525" y="5640632"/>
              <a:ext cx="3916890" cy="1358302"/>
            </a:xfrm>
            <a:prstGeom prst="rect">
              <a:avLst/>
            </a:prstGeom>
            <a:noFill/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CCA2085-489A-491D-873F-2C120795C9B4}"/>
                </a:ext>
              </a:extLst>
            </p:cNvPr>
            <p:cNvSpPr/>
            <p:nvPr/>
          </p:nvSpPr>
          <p:spPr>
            <a:xfrm>
              <a:off x="1230923" y="5681103"/>
              <a:ext cx="492370" cy="232953"/>
            </a:xfrm>
            <a:prstGeom prst="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8858F15-7BD4-4A91-9676-FCF5771886AA}"/>
                </a:ext>
              </a:extLst>
            </p:cNvPr>
            <p:cNvSpPr/>
            <p:nvPr/>
          </p:nvSpPr>
          <p:spPr>
            <a:xfrm>
              <a:off x="1807535" y="5640631"/>
              <a:ext cx="3420905" cy="135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>
                  <a:solidFill>
                    <a:sysClr val="windowText" lastClr="000000"/>
                  </a:solidFill>
                </a:rPr>
                <a:t>Mysql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的版本采用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5.7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及以上版本</a:t>
              </a:r>
              <a:endParaRPr lang="en-US" altLang="zh-CN" sz="14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76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E6581B-2F96-4E68-90CE-69795AE490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4681271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StringRedisTemplate</a:t>
            </a:r>
            <a:r>
              <a:rPr lang="zh-CN" altLang="en-US"/>
              <a:t>封装一个缓存工具类，满足下列需求：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1</a:t>
            </a:r>
            <a:r>
              <a:rPr lang="zh-CN" altLang="en-US" sz="1400"/>
              <a:t>：将任意</a:t>
            </a:r>
            <a:r>
              <a:rPr lang="en-US" altLang="zh-CN" sz="1400"/>
              <a:t>Java</a:t>
            </a:r>
            <a:r>
              <a:rPr lang="zh-CN" altLang="en-US" sz="1400"/>
              <a:t>对象序列化为</a:t>
            </a:r>
            <a:r>
              <a:rPr lang="en-US" altLang="zh-CN" sz="1400"/>
              <a:t>json</a:t>
            </a:r>
            <a:r>
              <a:rPr lang="zh-CN" altLang="en-US" sz="1400"/>
              <a:t>并存储在</a:t>
            </a:r>
            <a:r>
              <a:rPr lang="en-US" altLang="zh-CN" sz="1400"/>
              <a:t>string</a:t>
            </a:r>
            <a:r>
              <a:rPr lang="zh-CN" altLang="en-US" sz="1400"/>
              <a:t>类型的</a:t>
            </a:r>
            <a:r>
              <a:rPr lang="en-US" altLang="zh-CN" sz="1400"/>
              <a:t>key</a:t>
            </a:r>
            <a:r>
              <a:rPr lang="zh-CN" altLang="en-US" sz="1400"/>
              <a:t>中，并且可以设置</a:t>
            </a:r>
            <a:r>
              <a:rPr lang="en-US" altLang="zh-CN" sz="1400"/>
              <a:t>TTL</a:t>
            </a:r>
            <a:r>
              <a:rPr lang="zh-CN" altLang="en-US" sz="1400"/>
              <a:t>过期时间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2</a:t>
            </a:r>
            <a:r>
              <a:rPr lang="zh-CN" altLang="en-US" sz="1400"/>
              <a:t>：将任意</a:t>
            </a:r>
            <a:r>
              <a:rPr lang="en-US" altLang="zh-CN" sz="1400"/>
              <a:t>Java</a:t>
            </a:r>
            <a:r>
              <a:rPr lang="zh-CN" altLang="en-US" sz="1400"/>
              <a:t>对象序列化为</a:t>
            </a:r>
            <a:r>
              <a:rPr lang="en-US" altLang="zh-CN" sz="1400"/>
              <a:t>json</a:t>
            </a:r>
            <a:r>
              <a:rPr lang="zh-CN" altLang="en-US" sz="1400"/>
              <a:t>并存储在</a:t>
            </a:r>
            <a:r>
              <a:rPr lang="en-US" altLang="zh-CN" sz="1400"/>
              <a:t>string</a:t>
            </a:r>
            <a:r>
              <a:rPr lang="zh-CN" altLang="en-US" sz="1400"/>
              <a:t>类型的</a:t>
            </a:r>
            <a:r>
              <a:rPr lang="en-US" altLang="zh-CN" sz="1400"/>
              <a:t>key</a:t>
            </a:r>
            <a:r>
              <a:rPr lang="zh-CN" altLang="en-US" sz="1400"/>
              <a:t>中，并且可以设置逻辑过期时间，用于处理缓存击穿问题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3</a:t>
            </a:r>
            <a:r>
              <a:rPr lang="zh-CN" altLang="en-US" sz="1400"/>
              <a:t>：根据指定的</a:t>
            </a:r>
            <a:r>
              <a:rPr lang="en-US" altLang="zh-CN" sz="1400"/>
              <a:t>key</a:t>
            </a:r>
            <a:r>
              <a:rPr lang="zh-CN" altLang="en-US" sz="1400"/>
              <a:t>查询缓存，并反序列化为指定类型，利用缓存空值的方式解决缓存穿透问题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4</a:t>
            </a:r>
            <a:r>
              <a:rPr lang="zh-CN" altLang="en-US" sz="1400"/>
              <a:t>：根据指定的</a:t>
            </a:r>
            <a:r>
              <a:rPr lang="en-US" altLang="zh-CN" sz="1400"/>
              <a:t>key</a:t>
            </a:r>
            <a:r>
              <a:rPr lang="zh-CN" altLang="en-US" sz="1400"/>
              <a:t>查询缓存，并反序列化为指定类型，需要利用逻辑过期解决缓存击穿问题</a:t>
            </a:r>
            <a:endParaRPr lang="en-US" altLang="zh-CN" sz="1400"/>
          </a:p>
          <a:p>
            <a:endParaRPr lang="zh-CN" altLang="en-US" sz="14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sz="1400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2C6EE7A2-7EDA-446A-A4D2-833BAFEDD1D1}"/>
              </a:ext>
            </a:extLst>
          </p:cNvPr>
          <p:cNvSpPr txBox="1">
            <a:spLocks/>
          </p:cNvSpPr>
          <p:nvPr/>
        </p:nvSpPr>
        <p:spPr>
          <a:xfrm>
            <a:off x="2195450" y="1152292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缓存工具封装</a:t>
            </a:r>
            <a:endParaRPr lang="en-US" altLang="zh-CN" sz="20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5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3F1C5-C9A9-4B9E-884C-2A62915B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优惠券秒杀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5DC61-404A-47AA-93C4-9F09B3BBA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368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全局唯一</a:t>
            </a:r>
            <a:r>
              <a:rPr lang="en-US" altLang="zh-CN" sz="1800">
                <a:solidFill>
                  <a:srgbClr val="AD2B26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45551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767718"/>
          </a:xfrm>
        </p:spPr>
        <p:txBody>
          <a:bodyPr/>
          <a:lstStyle/>
          <a:p>
            <a:r>
              <a:rPr lang="zh-CN" altLang="en-US"/>
              <a:t>每个店铺都可以发布优惠券：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当用户抢购时，就会生成订单并保存到</a:t>
            </a:r>
            <a:r>
              <a:rPr lang="en-US" altLang="zh-CN"/>
              <a:t>tb_voucher_order</a:t>
            </a:r>
            <a:r>
              <a:rPr lang="zh-CN" altLang="en-US"/>
              <a:t>这张表中，而订单表如果使用数据库自增</a:t>
            </a:r>
            <a:r>
              <a:rPr lang="en-US" altLang="zh-CN"/>
              <a:t>ID</a:t>
            </a:r>
            <a:r>
              <a:rPr lang="zh-CN" altLang="en-US"/>
              <a:t>就存在一些问题：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id</a:t>
            </a:r>
            <a:r>
              <a:rPr lang="zh-CN" altLang="en-US"/>
              <a:t>的规律性太明显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受单表数据量的限制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全局唯一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4DB0F-CC27-4906-928C-44DF6E67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8" y="2171857"/>
            <a:ext cx="4200000" cy="1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46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29890"/>
          </a:xfrm>
        </p:spPr>
        <p:txBody>
          <a:bodyPr/>
          <a:lstStyle/>
          <a:p>
            <a:r>
              <a:rPr lang="zh-CN" altLang="en-US"/>
              <a:t>全局</a:t>
            </a:r>
            <a:r>
              <a:rPr lang="en-US" altLang="zh-CN"/>
              <a:t>ID</a:t>
            </a:r>
            <a:r>
              <a:rPr lang="zh-CN" altLang="en-US"/>
              <a:t>生成器，是一种在分布式系统下用来生成全局唯一</a:t>
            </a:r>
            <a:r>
              <a:rPr lang="en-US" altLang="zh-CN"/>
              <a:t>ID</a:t>
            </a:r>
            <a:r>
              <a:rPr lang="zh-CN" altLang="en-US"/>
              <a:t>的工具，一般要满足下列特性：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全局唯一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</a:p>
        </p:txBody>
      </p:sp>
      <p:sp>
        <p:nvSpPr>
          <p:cNvPr id="4" name="正五边形 4">
            <a:extLst>
              <a:ext uri="{FF2B5EF4-FFF2-40B4-BE49-F238E27FC236}">
                <a16:creationId xmlns:a16="http://schemas.microsoft.com/office/drawing/2014/main" id="{B1C6ABBE-68CA-4AF3-A3C0-FC070612D243}"/>
              </a:ext>
            </a:extLst>
          </p:cNvPr>
          <p:cNvSpPr/>
          <p:nvPr/>
        </p:nvSpPr>
        <p:spPr>
          <a:xfrm>
            <a:off x="3722098" y="3245779"/>
            <a:ext cx="4536494" cy="2096088"/>
          </a:xfrm>
          <a:custGeom>
            <a:avLst/>
            <a:gdLst/>
            <a:ahLst/>
            <a:cxnLst/>
            <a:rect l="l" t="t" r="r" b="b"/>
            <a:pathLst>
              <a:path w="4536494" h="2096088">
                <a:moveTo>
                  <a:pt x="2268247" y="144278"/>
                </a:moveTo>
                <a:lnTo>
                  <a:pt x="384090" y="816053"/>
                </a:lnTo>
                <a:lnTo>
                  <a:pt x="1103774" y="1795125"/>
                </a:lnTo>
                <a:lnTo>
                  <a:pt x="3432720" y="1795125"/>
                </a:lnTo>
                <a:lnTo>
                  <a:pt x="4152404" y="816053"/>
                </a:lnTo>
                <a:close/>
                <a:moveTo>
                  <a:pt x="2268247" y="0"/>
                </a:moveTo>
                <a:lnTo>
                  <a:pt x="4536494" y="800634"/>
                </a:lnTo>
                <a:lnTo>
                  <a:pt x="3670101" y="2096088"/>
                </a:lnTo>
                <a:lnTo>
                  <a:pt x="866393" y="2096088"/>
                </a:lnTo>
                <a:lnTo>
                  <a:pt x="0" y="800634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D04D5A5-AD33-4D07-8FEE-D1FCA7D4995F}"/>
              </a:ext>
            </a:extLst>
          </p:cNvPr>
          <p:cNvGrpSpPr/>
          <p:nvPr/>
        </p:nvGrpSpPr>
        <p:grpSpPr>
          <a:xfrm>
            <a:off x="6961497" y="3357688"/>
            <a:ext cx="2520000" cy="640144"/>
            <a:chOff x="3379562" y="1212636"/>
            <a:chExt cx="2520000" cy="640144"/>
          </a:xfrm>
          <a:solidFill>
            <a:srgbClr val="40404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4859B82-532A-4436-B199-EB9AF5A6552C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9" name="圆角矩形 28">
                <a:extLst>
                  <a:ext uri="{FF2B5EF4-FFF2-40B4-BE49-F238E27FC236}">
                    <a16:creationId xmlns:a16="http://schemas.microsoft.com/office/drawing/2014/main" id="{C1960F67-9EDB-417C-999B-D55E4AA07661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直角三角形 9">
                <a:extLst>
                  <a:ext uri="{FF2B5EF4-FFF2-40B4-BE49-F238E27FC236}">
                    <a16:creationId xmlns:a16="http://schemas.microsoft.com/office/drawing/2014/main" id="{607F7FC2-DCC2-40A1-BAB9-CCFFBBAB1535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8" name="TextBox 28">
              <a:extLst>
                <a:ext uri="{FF2B5EF4-FFF2-40B4-BE49-F238E27FC236}">
                  <a16:creationId xmlns:a16="http://schemas.microsoft.com/office/drawing/2014/main" id="{71D0EA6B-A3B6-4238-919A-221F716867D2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ABA7DE-DE6B-4E5E-8D31-54FA309BF992}"/>
              </a:ext>
            </a:extLst>
          </p:cNvPr>
          <p:cNvGrpSpPr/>
          <p:nvPr/>
        </p:nvGrpSpPr>
        <p:grpSpPr>
          <a:xfrm>
            <a:off x="2490157" y="3357688"/>
            <a:ext cx="2520000" cy="640144"/>
            <a:chOff x="3379562" y="1212636"/>
            <a:chExt cx="2520000" cy="640144"/>
          </a:xfrm>
          <a:solidFill>
            <a:srgbClr val="40404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45796C6-3450-4FF8-B2EA-332B4D72EEC0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14" name="圆角矩形 24">
                <a:extLst>
                  <a:ext uri="{FF2B5EF4-FFF2-40B4-BE49-F238E27FC236}">
                    <a16:creationId xmlns:a16="http://schemas.microsoft.com/office/drawing/2014/main" id="{AEA1FFD5-5504-44BB-80E4-A6B4C44CEFCD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F6CEC1B3-F37B-4CBD-B450-62E95B11B9FA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3" name="TextBox 49">
              <a:extLst>
                <a:ext uri="{FF2B5EF4-FFF2-40B4-BE49-F238E27FC236}">
                  <a16:creationId xmlns:a16="http://schemas.microsoft.com/office/drawing/2014/main" id="{99EDA7ED-8FE7-4C46-9709-8E500EFD89CA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C917B34-4443-4AF6-B7F9-F6596B2B0782}"/>
              </a:ext>
            </a:extLst>
          </p:cNvPr>
          <p:cNvGrpSpPr/>
          <p:nvPr/>
        </p:nvGrpSpPr>
        <p:grpSpPr>
          <a:xfrm>
            <a:off x="6096000" y="462371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FC3179D-C050-4769-A558-9DB566213F57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19" name="圆角矩形 20">
                <a:extLst>
                  <a:ext uri="{FF2B5EF4-FFF2-40B4-BE49-F238E27FC236}">
                    <a16:creationId xmlns:a16="http://schemas.microsoft.com/office/drawing/2014/main" id="{7EB53E72-3643-49CD-9C61-097BC8D1FE35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0" name="直角三角形 19">
                <a:extLst>
                  <a:ext uri="{FF2B5EF4-FFF2-40B4-BE49-F238E27FC236}">
                    <a16:creationId xmlns:a16="http://schemas.microsoft.com/office/drawing/2014/main" id="{78391B1B-2352-4635-933E-03795CCA7E13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TextBox 54">
              <a:extLst>
                <a:ext uri="{FF2B5EF4-FFF2-40B4-BE49-F238E27FC236}">
                  <a16:creationId xmlns:a16="http://schemas.microsoft.com/office/drawing/2014/main" id="{4666B07E-99BF-43CA-8AD8-8E289717EA79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39CCFD1-777F-484B-9E83-9DCEBEFD74DF}"/>
              </a:ext>
            </a:extLst>
          </p:cNvPr>
          <p:cNvGrpSpPr/>
          <p:nvPr/>
        </p:nvGrpSpPr>
        <p:grpSpPr>
          <a:xfrm>
            <a:off x="3330496" y="462371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17FB33A-0A37-45AC-B6C2-6C00ED8EAE3F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24" name="圆角矩形 16">
                <a:extLst>
                  <a:ext uri="{FF2B5EF4-FFF2-40B4-BE49-F238E27FC236}">
                    <a16:creationId xmlns:a16="http://schemas.microsoft.com/office/drawing/2014/main" id="{A18F76BF-C767-40E4-88AD-914DC792A5D1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9CF2C670-021E-4445-8DDF-68B2CC1E29CC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3" name="TextBox 59">
              <a:extLst>
                <a:ext uri="{FF2B5EF4-FFF2-40B4-BE49-F238E27FC236}">
                  <a16:creationId xmlns:a16="http://schemas.microsoft.com/office/drawing/2014/main" id="{3313BCB8-BCB0-4907-B5EE-6C5E8A0743BB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D64E53-C691-4573-96C5-BE22DDA70A19}"/>
              </a:ext>
            </a:extLst>
          </p:cNvPr>
          <p:cNvGrpSpPr/>
          <p:nvPr/>
        </p:nvGrpSpPr>
        <p:grpSpPr>
          <a:xfrm>
            <a:off x="4730345" y="251776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0EF7DE6-8BC4-4E12-8CF7-7AFE961418E3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29" name="圆角矩形 12">
                <a:extLst>
                  <a:ext uri="{FF2B5EF4-FFF2-40B4-BE49-F238E27FC236}">
                    <a16:creationId xmlns:a16="http://schemas.microsoft.com/office/drawing/2014/main" id="{4340935B-7992-4668-8330-AF6BE5A4F05D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0" name="直角三角形 29">
                <a:extLst>
                  <a:ext uri="{FF2B5EF4-FFF2-40B4-BE49-F238E27FC236}">
                    <a16:creationId xmlns:a16="http://schemas.microsoft.com/office/drawing/2014/main" id="{F46EF659-838C-4992-8F1B-FD9083C16EF1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8" name="TextBox 64">
              <a:extLst>
                <a:ext uri="{FF2B5EF4-FFF2-40B4-BE49-F238E27FC236}">
                  <a16:creationId xmlns:a16="http://schemas.microsoft.com/office/drawing/2014/main" id="{F656AEC1-2EC4-416C-9060-CAE58358F82D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87B19AE2-3CBF-48C2-A412-A498DA69C17E}"/>
              </a:ext>
            </a:extLst>
          </p:cNvPr>
          <p:cNvSpPr/>
          <p:nvPr/>
        </p:nvSpPr>
        <p:spPr>
          <a:xfrm>
            <a:off x="4828702" y="3835602"/>
            <a:ext cx="2272739" cy="59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全局唯一</a:t>
            </a:r>
            <a:r>
              <a:rPr lang="en-US" altLang="zh-CN"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endParaRPr lang="zh-CN" altLang="en-US" sz="2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4507CB-5E9B-422E-A602-C3B4B9335557}"/>
              </a:ext>
            </a:extLst>
          </p:cNvPr>
          <p:cNvSpPr/>
          <p:nvPr/>
        </p:nvSpPr>
        <p:spPr>
          <a:xfrm>
            <a:off x="4730345" y="2504460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唯一性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CCB31F-CD17-45E9-998A-803DD63B431B}"/>
              </a:ext>
            </a:extLst>
          </p:cNvPr>
          <p:cNvSpPr/>
          <p:nvPr/>
        </p:nvSpPr>
        <p:spPr>
          <a:xfrm>
            <a:off x="2460386" y="3367602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高可用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9A689BC-29C2-4E39-8EA5-A9D77D2AAF28}"/>
              </a:ext>
            </a:extLst>
          </p:cNvPr>
          <p:cNvSpPr/>
          <p:nvPr/>
        </p:nvSpPr>
        <p:spPr>
          <a:xfrm>
            <a:off x="6961496" y="3330289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高性能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EA1594-EA0B-4AE1-9977-71F7A1473161}"/>
              </a:ext>
            </a:extLst>
          </p:cNvPr>
          <p:cNvSpPr/>
          <p:nvPr/>
        </p:nvSpPr>
        <p:spPr>
          <a:xfrm>
            <a:off x="3330496" y="4637912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递增性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89AC9D-DCB8-4C57-B19D-81D82263EAA0}"/>
              </a:ext>
            </a:extLst>
          </p:cNvPr>
          <p:cNvSpPr/>
          <p:nvPr/>
        </p:nvSpPr>
        <p:spPr>
          <a:xfrm>
            <a:off x="6127708" y="4611639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安全性</a:t>
            </a:r>
          </a:p>
        </p:txBody>
      </p:sp>
    </p:spTree>
    <p:extLst>
      <p:ext uri="{BB962C8B-B14F-4D97-AF65-F5344CB8AC3E}">
        <p14:creationId xmlns:p14="http://schemas.microsoft.com/office/powerpoint/2010/main" val="306213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/>
      <p:bldP spid="2" grpId="0"/>
      <p:bldP spid="32" grpId="0"/>
      <p:bldP spid="33" grpId="0"/>
      <p:bldP spid="34" grpId="0"/>
      <p:bldP spid="3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29890"/>
          </a:xfrm>
        </p:spPr>
        <p:txBody>
          <a:bodyPr/>
          <a:lstStyle/>
          <a:p>
            <a:r>
              <a:rPr lang="zh-CN" altLang="en-US"/>
              <a:t>为了增加</a:t>
            </a:r>
            <a:r>
              <a:rPr lang="en-US" altLang="zh-CN"/>
              <a:t>ID</a:t>
            </a:r>
            <a:r>
              <a:rPr lang="zh-CN" altLang="en-US"/>
              <a:t>的安全性，我们可以不直接使用</a:t>
            </a:r>
            <a:r>
              <a:rPr lang="en-US" altLang="zh-CN"/>
              <a:t>Redis</a:t>
            </a:r>
            <a:r>
              <a:rPr lang="zh-CN" altLang="en-US"/>
              <a:t>自增的数值，而是拼接一些其它信息：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  <a:r>
              <a:rPr lang="zh-CN" altLang="en-US" sz="2000">
                <a:solidFill>
                  <a:srgbClr val="AD2B26"/>
                </a:solidFill>
              </a:rPr>
              <a:t>生成器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0EFD7EA-680F-4499-9C89-0FE5C6EB5402}"/>
              </a:ext>
            </a:extLst>
          </p:cNvPr>
          <p:cNvSpPr txBox="1"/>
          <p:nvPr/>
        </p:nvSpPr>
        <p:spPr>
          <a:xfrm>
            <a:off x="1906621" y="3653062"/>
            <a:ext cx="198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5DA48F-6247-4C97-9A8C-630AFCA95E49}"/>
              </a:ext>
            </a:extLst>
          </p:cNvPr>
          <p:cNvSpPr txBox="1"/>
          <p:nvPr/>
        </p:nvSpPr>
        <p:spPr>
          <a:xfrm>
            <a:off x="22171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0F93F0B-BCE7-4011-B60F-DA44D94C487C}"/>
              </a:ext>
            </a:extLst>
          </p:cNvPr>
          <p:cNvSpPr txBox="1"/>
          <p:nvPr/>
        </p:nvSpPr>
        <p:spPr>
          <a:xfrm>
            <a:off x="232799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2840D6-68BE-4C83-A2DB-6CADE05D3097}"/>
              </a:ext>
            </a:extLst>
          </p:cNvPr>
          <p:cNvSpPr txBox="1"/>
          <p:nvPr/>
        </p:nvSpPr>
        <p:spPr>
          <a:xfrm>
            <a:off x="24388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FFE5D44-DF85-486B-A26D-73EE7ABA6FBC}"/>
              </a:ext>
            </a:extLst>
          </p:cNvPr>
          <p:cNvSpPr txBox="1"/>
          <p:nvPr/>
        </p:nvSpPr>
        <p:spPr>
          <a:xfrm>
            <a:off x="25496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01CED15-E6DD-4B57-99F4-0B2719291334}"/>
              </a:ext>
            </a:extLst>
          </p:cNvPr>
          <p:cNvSpPr txBox="1"/>
          <p:nvPr/>
        </p:nvSpPr>
        <p:spPr>
          <a:xfrm>
            <a:off x="26604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5892461-CA2C-48B2-88DA-BADAEBF550E6}"/>
              </a:ext>
            </a:extLst>
          </p:cNvPr>
          <p:cNvSpPr txBox="1"/>
          <p:nvPr/>
        </p:nvSpPr>
        <p:spPr>
          <a:xfrm>
            <a:off x="27713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B7082D4-B1A4-4460-9AE5-29FB6EEA4F93}"/>
              </a:ext>
            </a:extLst>
          </p:cNvPr>
          <p:cNvSpPr txBox="1"/>
          <p:nvPr/>
        </p:nvSpPr>
        <p:spPr>
          <a:xfrm>
            <a:off x="28821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933E8D3-FCA5-4872-9123-E5A526ED6199}"/>
              </a:ext>
            </a:extLst>
          </p:cNvPr>
          <p:cNvSpPr txBox="1"/>
          <p:nvPr/>
        </p:nvSpPr>
        <p:spPr>
          <a:xfrm>
            <a:off x="29929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8576762-D51B-45D6-8B35-9C84FE92B696}"/>
              </a:ext>
            </a:extLst>
          </p:cNvPr>
          <p:cNvSpPr txBox="1"/>
          <p:nvPr/>
        </p:nvSpPr>
        <p:spPr>
          <a:xfrm>
            <a:off x="32146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DD13566-FEF8-47E6-BC52-15F01E152F2C}"/>
              </a:ext>
            </a:extLst>
          </p:cNvPr>
          <p:cNvSpPr txBox="1"/>
          <p:nvPr/>
        </p:nvSpPr>
        <p:spPr>
          <a:xfrm>
            <a:off x="332544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722CC50-6EE3-4AAC-9C85-550F4C9E2521}"/>
              </a:ext>
            </a:extLst>
          </p:cNvPr>
          <p:cNvSpPr txBox="1"/>
          <p:nvPr/>
        </p:nvSpPr>
        <p:spPr>
          <a:xfrm>
            <a:off x="34362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40C873-D25A-4187-9A13-15BA10CE4566}"/>
              </a:ext>
            </a:extLst>
          </p:cNvPr>
          <p:cNvSpPr txBox="1"/>
          <p:nvPr/>
        </p:nvSpPr>
        <p:spPr>
          <a:xfrm>
            <a:off x="35471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291A5C9-40D8-448B-9D11-776CA565E995}"/>
              </a:ext>
            </a:extLst>
          </p:cNvPr>
          <p:cNvSpPr txBox="1"/>
          <p:nvPr/>
        </p:nvSpPr>
        <p:spPr>
          <a:xfrm>
            <a:off x="365792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90485A9-0035-4F8E-86BC-F892D167472B}"/>
              </a:ext>
            </a:extLst>
          </p:cNvPr>
          <p:cNvSpPr txBox="1"/>
          <p:nvPr/>
        </p:nvSpPr>
        <p:spPr>
          <a:xfrm>
            <a:off x="376875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4A653FE-2696-4A13-BA39-1FA7F05C619E}"/>
              </a:ext>
            </a:extLst>
          </p:cNvPr>
          <p:cNvSpPr txBox="1"/>
          <p:nvPr/>
        </p:nvSpPr>
        <p:spPr>
          <a:xfrm>
            <a:off x="387958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281843E-2E07-4CB3-906F-7A6B18392130}"/>
              </a:ext>
            </a:extLst>
          </p:cNvPr>
          <p:cNvSpPr txBox="1"/>
          <p:nvPr/>
        </p:nvSpPr>
        <p:spPr>
          <a:xfrm>
            <a:off x="39904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C83E87B-3177-467B-8D36-732FC80F8D5F}"/>
              </a:ext>
            </a:extLst>
          </p:cNvPr>
          <p:cNvSpPr txBox="1"/>
          <p:nvPr/>
        </p:nvSpPr>
        <p:spPr>
          <a:xfrm>
            <a:off x="42120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5690A7A-9CFD-4982-B746-B8C6EC27B966}"/>
              </a:ext>
            </a:extLst>
          </p:cNvPr>
          <p:cNvSpPr txBox="1"/>
          <p:nvPr/>
        </p:nvSpPr>
        <p:spPr>
          <a:xfrm>
            <a:off x="432289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5247C85-B198-4FBF-BCBC-13723B5326F5}"/>
              </a:ext>
            </a:extLst>
          </p:cNvPr>
          <p:cNvSpPr txBox="1"/>
          <p:nvPr/>
        </p:nvSpPr>
        <p:spPr>
          <a:xfrm>
            <a:off x="443372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C16C4EB-EA19-4F83-A855-9BB0141350FB}"/>
              </a:ext>
            </a:extLst>
          </p:cNvPr>
          <p:cNvSpPr txBox="1"/>
          <p:nvPr/>
        </p:nvSpPr>
        <p:spPr>
          <a:xfrm>
            <a:off x="454455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59D125E-FEE6-49AF-A76E-F0258BAE6B55}"/>
              </a:ext>
            </a:extLst>
          </p:cNvPr>
          <p:cNvSpPr txBox="1"/>
          <p:nvPr/>
        </p:nvSpPr>
        <p:spPr>
          <a:xfrm>
            <a:off x="465538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A40962C-08ED-49D3-83C4-AB444A44D729}"/>
              </a:ext>
            </a:extLst>
          </p:cNvPr>
          <p:cNvSpPr txBox="1"/>
          <p:nvPr/>
        </p:nvSpPr>
        <p:spPr>
          <a:xfrm>
            <a:off x="476620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C34241C-8C8C-4452-8B8F-3B26F9AA7305}"/>
              </a:ext>
            </a:extLst>
          </p:cNvPr>
          <p:cNvSpPr txBox="1"/>
          <p:nvPr/>
        </p:nvSpPr>
        <p:spPr>
          <a:xfrm>
            <a:off x="487703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2F1CCD4-8327-48D2-A4B9-1B27F170492F}"/>
              </a:ext>
            </a:extLst>
          </p:cNvPr>
          <p:cNvSpPr txBox="1"/>
          <p:nvPr/>
        </p:nvSpPr>
        <p:spPr>
          <a:xfrm>
            <a:off x="49878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7CB769A-7418-4614-B8AA-5B2CF0AB74D7}"/>
              </a:ext>
            </a:extLst>
          </p:cNvPr>
          <p:cNvSpPr txBox="1"/>
          <p:nvPr/>
        </p:nvSpPr>
        <p:spPr>
          <a:xfrm>
            <a:off x="52095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D60B405-C1F9-43EB-92FE-5461543C455F}"/>
              </a:ext>
            </a:extLst>
          </p:cNvPr>
          <p:cNvSpPr txBox="1"/>
          <p:nvPr/>
        </p:nvSpPr>
        <p:spPr>
          <a:xfrm>
            <a:off x="53203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B708A73-D860-466D-8573-66B40A4F6C55}"/>
              </a:ext>
            </a:extLst>
          </p:cNvPr>
          <p:cNvSpPr txBox="1"/>
          <p:nvPr/>
        </p:nvSpPr>
        <p:spPr>
          <a:xfrm>
            <a:off x="54311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B5117FB-C799-4344-BD5F-08CCDF4B1FBE}"/>
              </a:ext>
            </a:extLst>
          </p:cNvPr>
          <p:cNvSpPr txBox="1"/>
          <p:nvPr/>
        </p:nvSpPr>
        <p:spPr>
          <a:xfrm>
            <a:off x="55420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DF76FB-F91A-47D5-A3EA-234306671150}"/>
              </a:ext>
            </a:extLst>
          </p:cNvPr>
          <p:cNvSpPr txBox="1"/>
          <p:nvPr/>
        </p:nvSpPr>
        <p:spPr>
          <a:xfrm>
            <a:off x="56528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B010A36-AFAD-4084-A07B-8CA368EE1024}"/>
              </a:ext>
            </a:extLst>
          </p:cNvPr>
          <p:cNvSpPr txBox="1"/>
          <p:nvPr/>
        </p:nvSpPr>
        <p:spPr>
          <a:xfrm>
            <a:off x="57636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D07B340-88DA-48F7-B67D-7E81D2D5A564}"/>
              </a:ext>
            </a:extLst>
          </p:cNvPr>
          <p:cNvSpPr txBox="1"/>
          <p:nvPr/>
        </p:nvSpPr>
        <p:spPr>
          <a:xfrm>
            <a:off x="587448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F617B07-D209-4833-BAF8-9F0795178E8E}"/>
              </a:ext>
            </a:extLst>
          </p:cNvPr>
          <p:cNvSpPr txBox="1"/>
          <p:nvPr/>
        </p:nvSpPr>
        <p:spPr>
          <a:xfrm>
            <a:off x="62222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2BE1C51-5FE5-41D6-93F0-7E012F36DC9E}"/>
              </a:ext>
            </a:extLst>
          </p:cNvPr>
          <p:cNvSpPr txBox="1"/>
          <p:nvPr/>
        </p:nvSpPr>
        <p:spPr>
          <a:xfrm>
            <a:off x="633304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D288B26-E738-4186-AF56-38C3772D6EAF}"/>
              </a:ext>
            </a:extLst>
          </p:cNvPr>
          <p:cNvSpPr txBox="1"/>
          <p:nvPr/>
        </p:nvSpPr>
        <p:spPr>
          <a:xfrm>
            <a:off x="64438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A040D5F-E3E8-4886-9E9F-585B3BA00C63}"/>
              </a:ext>
            </a:extLst>
          </p:cNvPr>
          <p:cNvSpPr txBox="1"/>
          <p:nvPr/>
        </p:nvSpPr>
        <p:spPr>
          <a:xfrm>
            <a:off x="655469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9960476-7167-4E26-A7A0-A5754D478CBC}"/>
              </a:ext>
            </a:extLst>
          </p:cNvPr>
          <p:cNvSpPr txBox="1"/>
          <p:nvPr/>
        </p:nvSpPr>
        <p:spPr>
          <a:xfrm>
            <a:off x="666552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ED8D1F9-0169-44A6-8D2F-B2BDFB327726}"/>
              </a:ext>
            </a:extLst>
          </p:cNvPr>
          <p:cNvSpPr txBox="1"/>
          <p:nvPr/>
        </p:nvSpPr>
        <p:spPr>
          <a:xfrm>
            <a:off x="677635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BBCE27C-8C63-4E75-8496-7313B6CC9458}"/>
              </a:ext>
            </a:extLst>
          </p:cNvPr>
          <p:cNvSpPr txBox="1"/>
          <p:nvPr/>
        </p:nvSpPr>
        <p:spPr>
          <a:xfrm>
            <a:off x="688718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97E21C7-DFA0-4586-A9BE-A222D3816F79}"/>
              </a:ext>
            </a:extLst>
          </p:cNvPr>
          <p:cNvSpPr txBox="1"/>
          <p:nvPr/>
        </p:nvSpPr>
        <p:spPr>
          <a:xfrm>
            <a:off x="699800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C9CE8F4-3817-4408-AC08-3A4DE0D4B215}"/>
              </a:ext>
            </a:extLst>
          </p:cNvPr>
          <p:cNvSpPr txBox="1"/>
          <p:nvPr/>
        </p:nvSpPr>
        <p:spPr>
          <a:xfrm>
            <a:off x="72196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D6C3874-A2B8-4378-8DA6-0B85EE7696CE}"/>
              </a:ext>
            </a:extLst>
          </p:cNvPr>
          <p:cNvSpPr txBox="1"/>
          <p:nvPr/>
        </p:nvSpPr>
        <p:spPr>
          <a:xfrm>
            <a:off x="733049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C35AA01-6FDF-4944-9582-8503520EA305}"/>
              </a:ext>
            </a:extLst>
          </p:cNvPr>
          <p:cNvSpPr txBox="1"/>
          <p:nvPr/>
        </p:nvSpPr>
        <p:spPr>
          <a:xfrm>
            <a:off x="74413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0C4733E-DF52-40A3-81CA-60DDF4730138}"/>
              </a:ext>
            </a:extLst>
          </p:cNvPr>
          <p:cNvSpPr txBox="1"/>
          <p:nvPr/>
        </p:nvSpPr>
        <p:spPr>
          <a:xfrm>
            <a:off x="75521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6FF3CE8-6AAA-47DC-8B7D-35E4230931E2}"/>
              </a:ext>
            </a:extLst>
          </p:cNvPr>
          <p:cNvSpPr txBox="1"/>
          <p:nvPr/>
        </p:nvSpPr>
        <p:spPr>
          <a:xfrm>
            <a:off x="76629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3D2C414-CFA4-453D-87D4-AF4012B6C953}"/>
              </a:ext>
            </a:extLst>
          </p:cNvPr>
          <p:cNvSpPr txBox="1"/>
          <p:nvPr/>
        </p:nvSpPr>
        <p:spPr>
          <a:xfrm>
            <a:off x="77738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98166E4-D9A0-4839-9C4B-977862C997B2}"/>
              </a:ext>
            </a:extLst>
          </p:cNvPr>
          <p:cNvSpPr txBox="1"/>
          <p:nvPr/>
        </p:nvSpPr>
        <p:spPr>
          <a:xfrm>
            <a:off x="78846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52573B1-AE6D-4B30-8426-E499F0996773}"/>
              </a:ext>
            </a:extLst>
          </p:cNvPr>
          <p:cNvSpPr txBox="1"/>
          <p:nvPr/>
        </p:nvSpPr>
        <p:spPr>
          <a:xfrm>
            <a:off x="79954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8908626-ABE3-486C-966D-7086C63F956E}"/>
              </a:ext>
            </a:extLst>
          </p:cNvPr>
          <p:cNvSpPr txBox="1"/>
          <p:nvPr/>
        </p:nvSpPr>
        <p:spPr>
          <a:xfrm>
            <a:off x="82171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E7910CF-D256-48E9-9281-C5364CB8104B}"/>
              </a:ext>
            </a:extLst>
          </p:cNvPr>
          <p:cNvSpPr txBox="1"/>
          <p:nvPr/>
        </p:nvSpPr>
        <p:spPr>
          <a:xfrm>
            <a:off x="832794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FF9D223-50FC-4882-856C-94ECA7788FC7}"/>
              </a:ext>
            </a:extLst>
          </p:cNvPr>
          <p:cNvSpPr txBox="1"/>
          <p:nvPr/>
        </p:nvSpPr>
        <p:spPr>
          <a:xfrm>
            <a:off x="84387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4678DC7-7350-4C8A-BECF-0801AE6319E5}"/>
              </a:ext>
            </a:extLst>
          </p:cNvPr>
          <p:cNvSpPr txBox="1"/>
          <p:nvPr/>
        </p:nvSpPr>
        <p:spPr>
          <a:xfrm>
            <a:off x="85496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920AD63-8FF2-43D9-B33E-64C1B3C7F003}"/>
              </a:ext>
            </a:extLst>
          </p:cNvPr>
          <p:cNvSpPr txBox="1"/>
          <p:nvPr/>
        </p:nvSpPr>
        <p:spPr>
          <a:xfrm>
            <a:off x="86543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98B2105-0259-40AE-801B-661F6C30E571}"/>
              </a:ext>
            </a:extLst>
          </p:cNvPr>
          <p:cNvSpPr txBox="1"/>
          <p:nvPr/>
        </p:nvSpPr>
        <p:spPr>
          <a:xfrm>
            <a:off x="87651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E87B4C5-5301-4D20-8A9A-3223799E21D3}"/>
              </a:ext>
            </a:extLst>
          </p:cNvPr>
          <p:cNvSpPr txBox="1"/>
          <p:nvPr/>
        </p:nvSpPr>
        <p:spPr>
          <a:xfrm>
            <a:off x="887598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B093E35-C356-4239-ABA9-EB25859D7A04}"/>
              </a:ext>
            </a:extLst>
          </p:cNvPr>
          <p:cNvSpPr txBox="1"/>
          <p:nvPr/>
        </p:nvSpPr>
        <p:spPr>
          <a:xfrm>
            <a:off x="89868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64AD9F3-5424-4002-98F7-6DE7EDC47B47}"/>
              </a:ext>
            </a:extLst>
          </p:cNvPr>
          <p:cNvSpPr txBox="1"/>
          <p:nvPr/>
        </p:nvSpPr>
        <p:spPr>
          <a:xfrm>
            <a:off x="92084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CA49FF2-436C-4781-96FA-91E9BEED66DF}"/>
              </a:ext>
            </a:extLst>
          </p:cNvPr>
          <p:cNvSpPr txBox="1"/>
          <p:nvPr/>
        </p:nvSpPr>
        <p:spPr>
          <a:xfrm>
            <a:off x="93193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6F84E05-0391-41F1-BFB2-FB5E4E180B36}"/>
              </a:ext>
            </a:extLst>
          </p:cNvPr>
          <p:cNvSpPr txBox="1"/>
          <p:nvPr/>
        </p:nvSpPr>
        <p:spPr>
          <a:xfrm>
            <a:off x="943012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D5F3EC1-4E37-402F-88A7-E0F753C8E20E}"/>
              </a:ext>
            </a:extLst>
          </p:cNvPr>
          <p:cNvSpPr txBox="1"/>
          <p:nvPr/>
        </p:nvSpPr>
        <p:spPr>
          <a:xfrm>
            <a:off x="954095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D8E8B11-B15F-44C1-99DD-1B559A1C30AC}"/>
              </a:ext>
            </a:extLst>
          </p:cNvPr>
          <p:cNvSpPr txBox="1"/>
          <p:nvPr/>
        </p:nvSpPr>
        <p:spPr>
          <a:xfrm>
            <a:off x="965178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A261D8D-1B80-4E07-9FEC-0C82CCA2ACC4}"/>
              </a:ext>
            </a:extLst>
          </p:cNvPr>
          <p:cNvSpPr txBox="1"/>
          <p:nvPr/>
        </p:nvSpPr>
        <p:spPr>
          <a:xfrm>
            <a:off x="97626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213827E-AACC-433E-9E54-3F28AD846586}"/>
              </a:ext>
            </a:extLst>
          </p:cNvPr>
          <p:cNvSpPr txBox="1"/>
          <p:nvPr/>
        </p:nvSpPr>
        <p:spPr>
          <a:xfrm>
            <a:off x="987344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774B981-34F6-4149-B28D-95BF6EAD8AB3}"/>
              </a:ext>
            </a:extLst>
          </p:cNvPr>
          <p:cNvSpPr txBox="1"/>
          <p:nvPr/>
        </p:nvSpPr>
        <p:spPr>
          <a:xfrm>
            <a:off x="99842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3A4681BA-0A7B-4B20-82E5-7EF5949231C5}"/>
              </a:ext>
            </a:extLst>
          </p:cNvPr>
          <p:cNvSpPr/>
          <p:nvPr/>
        </p:nvSpPr>
        <p:spPr>
          <a:xfrm>
            <a:off x="1576250" y="2045136"/>
            <a:ext cx="9833113" cy="16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653E4CD-12EA-4E14-9820-3E9165CD9647}"/>
              </a:ext>
            </a:extLst>
          </p:cNvPr>
          <p:cNvSpPr/>
          <p:nvPr/>
        </p:nvSpPr>
        <p:spPr>
          <a:xfrm>
            <a:off x="835666" y="3907388"/>
            <a:ext cx="9833113" cy="162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FCF49AA-EDF0-4B54-A9E2-A797976043EB}"/>
              </a:ext>
            </a:extLst>
          </p:cNvPr>
          <p:cNvSpPr txBox="1"/>
          <p:nvPr/>
        </p:nvSpPr>
        <p:spPr>
          <a:xfrm>
            <a:off x="2044502" y="3653062"/>
            <a:ext cx="24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-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CCF4E83-3616-487C-9D10-84A3E9878BFC}"/>
              </a:ext>
            </a:extLst>
          </p:cNvPr>
          <p:cNvSpPr txBox="1"/>
          <p:nvPr/>
        </p:nvSpPr>
        <p:spPr>
          <a:xfrm>
            <a:off x="6028009" y="3681417"/>
            <a:ext cx="24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-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9" name="左大括号 118">
            <a:extLst>
              <a:ext uri="{FF2B5EF4-FFF2-40B4-BE49-F238E27FC236}">
                <a16:creationId xmlns:a16="http://schemas.microsoft.com/office/drawing/2014/main" id="{BA1CE98D-6C33-460D-81A2-6CDCE5FDBBF3}"/>
              </a:ext>
            </a:extLst>
          </p:cNvPr>
          <p:cNvSpPr/>
          <p:nvPr/>
        </p:nvSpPr>
        <p:spPr>
          <a:xfrm rot="5400000">
            <a:off x="3896016" y="1585382"/>
            <a:ext cx="509839" cy="3668761"/>
          </a:xfrm>
          <a:prstGeom prst="leftBrace">
            <a:avLst>
              <a:gd name="adj1" fmla="val 1750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左大括号 119">
            <a:extLst>
              <a:ext uri="{FF2B5EF4-FFF2-40B4-BE49-F238E27FC236}">
                <a16:creationId xmlns:a16="http://schemas.microsoft.com/office/drawing/2014/main" id="{03C235D2-A77A-469D-A201-C6D297ED0850}"/>
              </a:ext>
            </a:extLst>
          </p:cNvPr>
          <p:cNvSpPr/>
          <p:nvPr/>
        </p:nvSpPr>
        <p:spPr>
          <a:xfrm rot="5400000">
            <a:off x="7940091" y="1542553"/>
            <a:ext cx="509839" cy="3754423"/>
          </a:xfrm>
          <a:prstGeom prst="leftBrace">
            <a:avLst>
              <a:gd name="adj1" fmla="val 1750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482D81-23E7-4BEE-A77A-50CF6C05ACF6}"/>
              </a:ext>
            </a:extLst>
          </p:cNvPr>
          <p:cNvSpPr txBox="1"/>
          <p:nvPr/>
        </p:nvSpPr>
        <p:spPr>
          <a:xfrm>
            <a:off x="3375211" y="2851243"/>
            <a:ext cx="1551448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时间戳（</a:t>
            </a:r>
            <a:r>
              <a:rPr lang="en-US" altLang="zh-CN" sz="1200">
                <a:solidFill>
                  <a:schemeClr val="bg1"/>
                </a:solidFill>
              </a:rPr>
              <a:t>3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1 bit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F32BDB29-D7E0-4EC3-B4F9-D671709C6151}"/>
              </a:ext>
            </a:extLst>
          </p:cNvPr>
          <p:cNvSpPr txBox="1"/>
          <p:nvPr/>
        </p:nvSpPr>
        <p:spPr>
          <a:xfrm>
            <a:off x="7544746" y="2851242"/>
            <a:ext cx="1348537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序列号（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32 bit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2BA3769F-04EF-4A69-8667-01DE7D1A5C5B}"/>
              </a:ext>
            </a:extLst>
          </p:cNvPr>
          <p:cNvCxnSpPr/>
          <p:nvPr/>
        </p:nvCxnSpPr>
        <p:spPr>
          <a:xfrm>
            <a:off x="2006012" y="3261360"/>
            <a:ext cx="0" cy="41332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0BDE87D-53F3-45AE-8EB5-66BF56A2BDAB}"/>
              </a:ext>
            </a:extLst>
          </p:cNvPr>
          <p:cNvSpPr txBox="1"/>
          <p:nvPr/>
        </p:nvSpPr>
        <p:spPr>
          <a:xfrm>
            <a:off x="1662996" y="2896890"/>
            <a:ext cx="653241" cy="276999"/>
          </a:xfrm>
          <a:prstGeom prst="rect">
            <a:avLst/>
          </a:prstGeom>
          <a:solidFill>
            <a:srgbClr val="49504F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符号位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6" name="文本占位符 2">
            <a:extLst>
              <a:ext uri="{FF2B5EF4-FFF2-40B4-BE49-F238E27FC236}">
                <a16:creationId xmlns:a16="http://schemas.microsoft.com/office/drawing/2014/main" id="{E563477A-4456-4015-BF95-F623CE79F9F9}"/>
              </a:ext>
            </a:extLst>
          </p:cNvPr>
          <p:cNvSpPr txBox="1">
            <a:spLocks/>
          </p:cNvSpPr>
          <p:nvPr/>
        </p:nvSpPr>
        <p:spPr>
          <a:xfrm>
            <a:off x="834699" y="4364442"/>
            <a:ext cx="10698800" cy="7298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ID</a:t>
            </a:r>
            <a:r>
              <a:rPr lang="zh-CN" altLang="en-US"/>
              <a:t>的组成部分：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符号位：</a:t>
            </a:r>
            <a:r>
              <a:rPr lang="en-US" altLang="zh-CN"/>
              <a:t>1bit</a:t>
            </a:r>
            <a:r>
              <a:rPr lang="zh-CN" altLang="en-US"/>
              <a:t>，永远为</a:t>
            </a:r>
            <a:r>
              <a:rPr lang="en-US" altLang="zh-CN"/>
              <a:t>0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时间戳：</a:t>
            </a:r>
            <a:r>
              <a:rPr lang="en-US" altLang="zh-CN"/>
              <a:t>31bit</a:t>
            </a:r>
            <a:r>
              <a:rPr lang="zh-CN" altLang="en-US"/>
              <a:t>，以秒为单位，可以使用</a:t>
            </a:r>
            <a:r>
              <a:rPr lang="en-US" altLang="zh-CN"/>
              <a:t>69</a:t>
            </a:r>
            <a:r>
              <a:rPr lang="zh-CN" altLang="en-US"/>
              <a:t>年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序列号：</a:t>
            </a:r>
            <a:r>
              <a:rPr lang="en-US" altLang="zh-CN"/>
              <a:t>32bit</a:t>
            </a:r>
            <a:r>
              <a:rPr lang="zh-CN" altLang="en-US"/>
              <a:t>，秒内的计数器，支持每秒产生</a:t>
            </a:r>
            <a:r>
              <a:rPr lang="en-US" altLang="zh-CN"/>
              <a:t>2^32</a:t>
            </a:r>
            <a:r>
              <a:rPr lang="zh-CN" altLang="en-US"/>
              <a:t>个不同</a:t>
            </a:r>
            <a:r>
              <a:rPr lang="en-US" altLang="zh-CN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63240564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4.44444E-6 L -2.08333E-6 -0.24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-0.2405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4.44444E-6 L -2.08333E-6 -0.240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375E-6 4.44444E-6 L 4.375E-6 -0.2405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2405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4.44444E-6 L 4.375E-6 -0.2405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2405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6 4.44444E-6 L -4.16667E-6 -0.2405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4.44444E-6 L -3.125E-6 -0.2405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3.125E-6 -0.24051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-0.24051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-0.2405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4.44444E-6 L 1.25E-6 -0.2405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3.33333E-6 -0.24051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4.44444E-6 L -1.45833E-6 -0.24051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3.95833E-6 -0.24051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4.44444E-6 L -4.16667E-6 -0.24051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1.25E-6 -0.24051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33333E-6 4.44444E-6 L -3.33333E-6 -0.24051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5" grpId="0"/>
      <p:bldP spid="116" grpId="0"/>
      <p:bldP spid="119" grpId="0" animBg="1"/>
      <p:bldP spid="120" grpId="0" animBg="1"/>
      <p:bldP spid="121" grpId="0" animBg="1"/>
      <p:bldP spid="122" grpId="0" animBg="1"/>
      <p:bldP spid="1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EDD7D5-911E-40DB-9694-3B437E3C6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全局唯一</a:t>
            </a:r>
            <a:r>
              <a:rPr lang="en-US" altLang="zh-CN"/>
              <a:t>ID</a:t>
            </a:r>
            <a:r>
              <a:rPr lang="zh-CN" altLang="en-US"/>
              <a:t>生成策略：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UUID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Redis</a:t>
            </a:r>
            <a:r>
              <a:rPr lang="zh-CN" altLang="en-US" sz="1600"/>
              <a:t>自增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snowflake</a:t>
            </a:r>
            <a:r>
              <a:rPr lang="zh-CN" altLang="en-US" sz="1600"/>
              <a:t>算法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数据库自增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/>
              <a:t>Redis</a:t>
            </a:r>
            <a:r>
              <a:rPr lang="zh-CN" altLang="en-US" sz="1600"/>
              <a:t>自增</a:t>
            </a:r>
            <a:r>
              <a:rPr lang="en-US" altLang="zh-CN" sz="1600"/>
              <a:t>ID</a:t>
            </a:r>
            <a:r>
              <a:rPr lang="zh-CN" altLang="en-US" sz="1600"/>
              <a:t>策略：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每天一个</a:t>
            </a:r>
            <a:r>
              <a:rPr lang="en-US" altLang="zh-CN" sz="1600"/>
              <a:t>key</a:t>
            </a:r>
            <a:r>
              <a:rPr lang="zh-CN" altLang="en-US" sz="1600"/>
              <a:t>，方便统计订单量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ID</a:t>
            </a:r>
            <a:r>
              <a:rPr lang="zh-CN" altLang="en-US" sz="1600"/>
              <a:t>构造是 时间戳 </a:t>
            </a:r>
            <a:r>
              <a:rPr lang="en-US" altLang="zh-CN" sz="1600"/>
              <a:t>+ </a:t>
            </a:r>
            <a:r>
              <a:rPr lang="zh-CN" altLang="en-US" sz="1600"/>
              <a:t>计数器</a:t>
            </a:r>
          </a:p>
        </p:txBody>
      </p:sp>
    </p:spTree>
    <p:extLst>
      <p:ext uri="{BB962C8B-B14F-4D97-AF65-F5344CB8AC3E}">
        <p14:creationId xmlns:p14="http://schemas.microsoft.com/office/powerpoint/2010/main" val="282315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实现优惠券秒杀下单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90316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767718"/>
          </a:xfrm>
        </p:spPr>
        <p:txBody>
          <a:bodyPr/>
          <a:lstStyle/>
          <a:p>
            <a:r>
              <a:rPr lang="zh-CN" altLang="en-US"/>
              <a:t>每个店铺都可以发布优惠券，分为平价券和特价券。平价券可以任意购买，而特价券需要秒杀抢购：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表关系如下：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tb_voucher</a:t>
            </a:r>
            <a:r>
              <a:rPr lang="zh-CN" altLang="en-US"/>
              <a:t>：优惠券的基本信息，优惠金额、使用规则等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tb_seckill_voucher</a:t>
            </a:r>
            <a:r>
              <a:rPr lang="zh-CN" altLang="en-US"/>
              <a:t>：优惠券的库存、开始抢购时间，结束抢购时间。特价优惠券才需要填写这些信息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实现优惠券秒杀下单</a:t>
            </a:r>
            <a:endParaRPr lang="en-US" altLang="zh-CN">
              <a:solidFill>
                <a:srgbClr val="AD2B2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890F30-73BF-4361-B6AA-243DE494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96" y="2181380"/>
            <a:ext cx="4209524" cy="12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4DB0F-CC27-4906-928C-44DF6E67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38" y="2171857"/>
            <a:ext cx="4200000" cy="1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9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VoucherController</a:t>
            </a:r>
            <a:r>
              <a:rPr lang="zh-CN" altLang="en-US"/>
              <a:t>中提供了一个接口，可以添加秒杀优惠券：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/>
              <a:t>实现优惠券秒杀下单</a:t>
            </a:r>
            <a:endParaRPr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ABA005-46AB-4F34-BAF2-41855110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0" y="2095463"/>
            <a:ext cx="7250890" cy="4462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6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导入黑马点评项目</a:t>
            </a:r>
            <a:endParaRPr lang="en-US" altLang="zh-CN"/>
          </a:p>
        </p:txBody>
      </p:sp>
      <p:sp>
        <p:nvSpPr>
          <p:cNvPr id="11" name="iconfont-1177-866359">
            <a:extLst>
              <a:ext uri="{FF2B5EF4-FFF2-40B4-BE49-F238E27FC236}">
                <a16:creationId xmlns:a16="http://schemas.microsoft.com/office/drawing/2014/main" id="{576DF8D5-8F26-4DD8-9E5F-780BF80DEC5E}"/>
              </a:ext>
            </a:extLst>
          </p:cNvPr>
          <p:cNvSpPr/>
          <p:nvPr/>
        </p:nvSpPr>
        <p:spPr>
          <a:xfrm>
            <a:off x="1648966" y="2341042"/>
            <a:ext cx="359659" cy="609685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E3D8483-56E0-4BC7-B44A-2729945C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50" y="4505572"/>
            <a:ext cx="1326320" cy="305252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89E8DA8-78A3-4AAD-A8FA-0E6BEF81BEBB}"/>
              </a:ext>
            </a:extLst>
          </p:cNvPr>
          <p:cNvGrpSpPr/>
          <p:nvPr/>
        </p:nvGrpSpPr>
        <p:grpSpPr>
          <a:xfrm>
            <a:off x="3696650" y="3064260"/>
            <a:ext cx="1298138" cy="1298138"/>
            <a:chOff x="8371420" y="2779123"/>
            <a:chExt cx="1852727" cy="1852727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F538104-64A4-46A6-B4BA-02EF32F52543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958D307-96F4-4AFA-BCBA-9815492D74F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F175E3A-F74B-4F11-84EC-F5CB10AB479E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FB46143-BBE4-46CD-ADA0-1351619F11AC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49101D5-71FC-440D-98BD-D30F57BA793E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0FF762F-8724-40E7-BC15-6B0B1331C785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FC35877-9AA7-441E-8334-5F15BD7E34DC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iconfont-11805-5604182">
            <a:extLst>
              <a:ext uri="{FF2B5EF4-FFF2-40B4-BE49-F238E27FC236}">
                <a16:creationId xmlns:a16="http://schemas.microsoft.com/office/drawing/2014/main" id="{485BD6B4-F443-4314-A079-285ABEE9267D}"/>
              </a:ext>
            </a:extLst>
          </p:cNvPr>
          <p:cNvSpPr/>
          <p:nvPr/>
        </p:nvSpPr>
        <p:spPr>
          <a:xfrm>
            <a:off x="1523952" y="3466188"/>
            <a:ext cx="609685" cy="544266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confont-1177-866359">
            <a:extLst>
              <a:ext uri="{FF2B5EF4-FFF2-40B4-BE49-F238E27FC236}">
                <a16:creationId xmlns:a16="http://schemas.microsoft.com/office/drawing/2014/main" id="{8F4FC862-D5A7-4A5B-A636-4A27BC086AB7}"/>
              </a:ext>
            </a:extLst>
          </p:cNvPr>
          <p:cNvSpPr/>
          <p:nvPr/>
        </p:nvSpPr>
        <p:spPr>
          <a:xfrm>
            <a:off x="1648965" y="4626755"/>
            <a:ext cx="359659" cy="609685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rver_348236">
            <a:extLst>
              <a:ext uri="{FF2B5EF4-FFF2-40B4-BE49-F238E27FC236}">
                <a16:creationId xmlns:a16="http://schemas.microsoft.com/office/drawing/2014/main" id="{04EFBBFD-46E6-4F3D-9DBC-09BE1EFF6A9B}"/>
              </a:ext>
            </a:extLst>
          </p:cNvPr>
          <p:cNvSpPr/>
          <p:nvPr/>
        </p:nvSpPr>
        <p:spPr>
          <a:xfrm>
            <a:off x="6776279" y="2370136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server_348236">
            <a:extLst>
              <a:ext uri="{FF2B5EF4-FFF2-40B4-BE49-F238E27FC236}">
                <a16:creationId xmlns:a16="http://schemas.microsoft.com/office/drawing/2014/main" id="{68D3E83E-C126-4E65-9CA4-AF7BEC147515}"/>
              </a:ext>
            </a:extLst>
          </p:cNvPr>
          <p:cNvSpPr/>
          <p:nvPr/>
        </p:nvSpPr>
        <p:spPr>
          <a:xfrm>
            <a:off x="6776279" y="3428247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server_348236">
            <a:extLst>
              <a:ext uri="{FF2B5EF4-FFF2-40B4-BE49-F238E27FC236}">
                <a16:creationId xmlns:a16="http://schemas.microsoft.com/office/drawing/2014/main" id="{BDC617E9-2AE8-4A2F-8820-026631CB0566}"/>
              </a:ext>
            </a:extLst>
          </p:cNvPr>
          <p:cNvSpPr/>
          <p:nvPr/>
        </p:nvSpPr>
        <p:spPr>
          <a:xfrm>
            <a:off x="6767754" y="4486358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21CBD67-1D1D-45FA-A51F-71D34F30F830}"/>
              </a:ext>
            </a:extLst>
          </p:cNvPr>
          <p:cNvSpPr/>
          <p:nvPr/>
        </p:nvSpPr>
        <p:spPr>
          <a:xfrm>
            <a:off x="6508956" y="2034191"/>
            <a:ext cx="1052052" cy="3351836"/>
          </a:xfrm>
          <a:prstGeom prst="roundRect">
            <a:avLst/>
          </a:prstGeom>
          <a:noFill/>
          <a:ln w="19050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6A06DE68-AC10-447B-B4ED-38C1A61A2CD0}"/>
              </a:ext>
            </a:extLst>
          </p:cNvPr>
          <p:cNvCxnSpPr>
            <a:endCxn id="19" idx="1"/>
          </p:cNvCxnSpPr>
          <p:nvPr/>
        </p:nvCxnSpPr>
        <p:spPr>
          <a:xfrm>
            <a:off x="2008624" y="2645884"/>
            <a:ext cx="1688026" cy="10674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C86AB811-E44E-4A9A-B458-A4C1447A03F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008624" y="3713329"/>
            <a:ext cx="1688026" cy="1218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89682C3-84FF-41E0-8F1A-6C59DF0ED6F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34306" y="3713329"/>
            <a:ext cx="1562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ECF88C3-AF89-4340-89ED-95EBF791C10C}"/>
              </a:ext>
            </a:extLst>
          </p:cNvPr>
          <p:cNvCxnSpPr>
            <a:stCxn id="19" idx="3"/>
            <a:endCxn id="42" idx="1"/>
          </p:cNvCxnSpPr>
          <p:nvPr/>
        </p:nvCxnSpPr>
        <p:spPr>
          <a:xfrm flipV="1">
            <a:off x="4994788" y="3710109"/>
            <a:ext cx="1514168" cy="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B63EE9CC-FD09-4E19-A823-22DBF7DA1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1765123"/>
            <a:ext cx="544376" cy="52852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6AA0E898-870C-42E4-A328-687B19954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369360"/>
            <a:ext cx="544376" cy="52852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401F10C-3EF2-4BB9-8B8F-E3690B568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916117"/>
            <a:ext cx="544376" cy="528520"/>
          </a:xfrm>
          <a:prstGeom prst="rect">
            <a:avLst/>
          </a:prstGeom>
        </p:spPr>
      </p:pic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E69A458-8604-4BB7-BA09-986B1CF65EAE}"/>
              </a:ext>
            </a:extLst>
          </p:cNvPr>
          <p:cNvSpPr/>
          <p:nvPr/>
        </p:nvSpPr>
        <p:spPr>
          <a:xfrm>
            <a:off x="9768668" y="1671483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6432048D-8FBB-4187-8B62-4B719AA891DC}"/>
              </a:ext>
            </a:extLst>
          </p:cNvPr>
          <p:cNvSpPr/>
          <p:nvPr/>
        </p:nvSpPr>
        <p:spPr>
          <a:xfrm>
            <a:off x="9768668" y="3820725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circular-database_20778">
            <a:extLst>
              <a:ext uri="{FF2B5EF4-FFF2-40B4-BE49-F238E27FC236}">
                <a16:creationId xmlns:a16="http://schemas.microsoft.com/office/drawing/2014/main" id="{B0854937-06D3-482B-BB3F-390FB0853D9F}"/>
              </a:ext>
            </a:extLst>
          </p:cNvPr>
          <p:cNvSpPr/>
          <p:nvPr/>
        </p:nvSpPr>
        <p:spPr>
          <a:xfrm>
            <a:off x="10085056" y="3916043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ircular-database_20778">
            <a:extLst>
              <a:ext uri="{FF2B5EF4-FFF2-40B4-BE49-F238E27FC236}">
                <a16:creationId xmlns:a16="http://schemas.microsoft.com/office/drawing/2014/main" id="{527CB29E-1C33-4E48-9872-A92C91C8D27D}"/>
              </a:ext>
            </a:extLst>
          </p:cNvPr>
          <p:cNvSpPr/>
          <p:nvPr/>
        </p:nvSpPr>
        <p:spPr>
          <a:xfrm>
            <a:off x="10085055" y="4545352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ircular-database_20778">
            <a:extLst>
              <a:ext uri="{FF2B5EF4-FFF2-40B4-BE49-F238E27FC236}">
                <a16:creationId xmlns:a16="http://schemas.microsoft.com/office/drawing/2014/main" id="{FD2777CE-F356-42C0-B7A2-5052F0E84AFB}"/>
              </a:ext>
            </a:extLst>
          </p:cNvPr>
          <p:cNvSpPr/>
          <p:nvPr/>
        </p:nvSpPr>
        <p:spPr>
          <a:xfrm>
            <a:off x="10085054" y="5174661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9EFC7173-452D-4882-8154-C37ED8DA5F6C}"/>
              </a:ext>
            </a:extLst>
          </p:cNvPr>
          <p:cNvCxnSpPr>
            <a:stCxn id="42" idx="3"/>
            <a:endCxn id="57" idx="1"/>
          </p:cNvCxnSpPr>
          <p:nvPr/>
        </p:nvCxnSpPr>
        <p:spPr>
          <a:xfrm flipV="1">
            <a:off x="7561008" y="2610902"/>
            <a:ext cx="2207660" cy="10992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F7E24BE7-3D8E-47B5-8B26-6DF8910E1216}"/>
              </a:ext>
            </a:extLst>
          </p:cNvPr>
          <p:cNvCxnSpPr>
            <a:stCxn id="42" idx="3"/>
            <a:endCxn id="61" idx="1"/>
          </p:cNvCxnSpPr>
          <p:nvPr/>
        </p:nvCxnSpPr>
        <p:spPr>
          <a:xfrm>
            <a:off x="7561008" y="3710109"/>
            <a:ext cx="2207660" cy="1050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B123E8B-8636-4D23-BBC6-E2476564E8F3}"/>
              </a:ext>
            </a:extLst>
          </p:cNvPr>
          <p:cNvSpPr txBox="1"/>
          <p:nvPr/>
        </p:nvSpPr>
        <p:spPr>
          <a:xfrm>
            <a:off x="10913806" y="2369360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2D69FC-D3F1-4B0F-B039-CE7914BA3016}"/>
              </a:ext>
            </a:extLst>
          </p:cNvPr>
          <p:cNvSpPr txBox="1"/>
          <p:nvPr/>
        </p:nvSpPr>
        <p:spPr>
          <a:xfrm>
            <a:off x="10913806" y="4531456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66E86D2-AE1C-4E2B-BD8C-1A5A07CDF2DB}"/>
              </a:ext>
            </a:extLst>
          </p:cNvPr>
          <p:cNvSpPr txBox="1"/>
          <p:nvPr/>
        </p:nvSpPr>
        <p:spPr>
          <a:xfrm>
            <a:off x="6710723" y="2959252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1218DF5-95CD-4126-A5B9-59B1FAFDF0E4}"/>
              </a:ext>
            </a:extLst>
          </p:cNvPr>
          <p:cNvSpPr txBox="1"/>
          <p:nvPr/>
        </p:nvSpPr>
        <p:spPr>
          <a:xfrm>
            <a:off x="6710723" y="3994738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F67B8A0-AD6A-44CB-BD6A-B226D056AA26}"/>
              </a:ext>
            </a:extLst>
          </p:cNvPr>
          <p:cNvSpPr txBox="1"/>
          <p:nvPr/>
        </p:nvSpPr>
        <p:spPr>
          <a:xfrm>
            <a:off x="6702197" y="50464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3837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 animBg="1"/>
      <p:bldP spid="71" grpId="0"/>
      <p:bldP spid="7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用户可以在店铺页面中抢购这些优惠券：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/>
              <a:t>实现优惠券秒杀下单</a:t>
            </a:r>
            <a:endParaRPr lang="en-US" altLang="zh-CN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69DB75-3953-46B8-96BE-853A98AA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01" y="2115127"/>
            <a:ext cx="2635212" cy="43551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F8A2BB-4B46-4C94-9952-1302AAF6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53" y="2115127"/>
            <a:ext cx="4285714" cy="12666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586BBF98-AEA8-4FF6-8E0B-3F9AC6D4C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32725"/>
              </p:ext>
            </p:extLst>
          </p:nvPr>
        </p:nvGraphicFramePr>
        <p:xfrm>
          <a:off x="6199453" y="4453055"/>
          <a:ext cx="4285714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6504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69210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/voucher-order/seckill/{id}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id,</a:t>
                      </a:r>
                      <a:r>
                        <a:rPr lang="zh-CN" altLang="en-US" sz="1400"/>
                        <a:t>优惠券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订单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249D3697-264A-47A6-BB66-71E1C8EF00C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522818" y="2748461"/>
            <a:ext cx="2676635" cy="2485335"/>
          </a:xfrm>
          <a:prstGeom prst="bentConnector3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0DB7DC-2D70-47AB-8BDA-03E8D831064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342310" y="3381794"/>
            <a:ext cx="0" cy="10712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61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340A36-14DD-4FFC-A11B-99E107FFA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实现优惠券秒杀的下单功能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D8C65-B73E-486A-A9E8-8550AC00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下单时需要判断两点：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秒杀是否开始或结束，如果尚未开始或已经结束则无法下单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库存是否充足，不足则无法下单</a:t>
            </a:r>
            <a:endParaRPr lang="en-US" altLang="zh-CN" sz="140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2608E86-7E8F-42ED-B204-2683C65C0C35}"/>
              </a:ext>
            </a:extLst>
          </p:cNvPr>
          <p:cNvSpPr/>
          <p:nvPr/>
        </p:nvSpPr>
        <p:spPr>
          <a:xfrm>
            <a:off x="3007006" y="290473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94B8C90-4512-454D-82AA-A442A596C8C0}"/>
              </a:ext>
            </a:extLst>
          </p:cNvPr>
          <p:cNvSpPr/>
          <p:nvPr/>
        </p:nvSpPr>
        <p:spPr>
          <a:xfrm>
            <a:off x="2852601" y="340815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2DE9A87-132E-41B5-ADF4-FF19FC959C11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3212708" y="3138935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菱形 6">
            <a:extLst>
              <a:ext uri="{FF2B5EF4-FFF2-40B4-BE49-F238E27FC236}">
                <a16:creationId xmlns:a16="http://schemas.microsoft.com/office/drawing/2014/main" id="{8C80FFBB-5B37-42B3-B891-E9B01FA7E28E}"/>
              </a:ext>
            </a:extLst>
          </p:cNvPr>
          <p:cNvSpPr/>
          <p:nvPr/>
        </p:nvSpPr>
        <p:spPr>
          <a:xfrm>
            <a:off x="2644213" y="4836664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64EB97-3151-4149-8C8C-5CF484F441BA}"/>
              </a:ext>
            </a:extLst>
          </p:cNvPr>
          <p:cNvSpPr txBox="1"/>
          <p:nvPr/>
        </p:nvSpPr>
        <p:spPr>
          <a:xfrm>
            <a:off x="3839188" y="48041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268A01-16AA-4D21-9848-0B7F5656EF7C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24189" y="5315852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2A4A11A-466C-4C54-ABA6-2CC455E06080}"/>
              </a:ext>
            </a:extLst>
          </p:cNvPr>
          <p:cNvSpPr txBox="1"/>
          <p:nvPr/>
        </p:nvSpPr>
        <p:spPr>
          <a:xfrm>
            <a:off x="3207763" y="534934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5B944E9-E919-4027-8430-FBBD6CBCFB89}"/>
              </a:ext>
            </a:extLst>
          </p:cNvPr>
          <p:cNvSpPr/>
          <p:nvPr/>
        </p:nvSpPr>
        <p:spPr>
          <a:xfrm>
            <a:off x="2902468" y="570672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C859AC6-AA44-415A-996C-5995B29B727F}"/>
              </a:ext>
            </a:extLst>
          </p:cNvPr>
          <p:cNvSpPr/>
          <p:nvPr/>
        </p:nvSpPr>
        <p:spPr>
          <a:xfrm>
            <a:off x="3026293" y="6397548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089DD62-2F6B-463A-A5C3-01759522B40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228006" y="6106839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62F3943-9F63-47F2-9A3A-CB5B3A8C74BD}"/>
              </a:ext>
            </a:extLst>
          </p:cNvPr>
          <p:cNvSpPr/>
          <p:nvPr/>
        </p:nvSpPr>
        <p:spPr>
          <a:xfrm>
            <a:off x="2856102" y="4104083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FCB4749-FF0D-4DFA-8E79-99BB97472B5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3217523" y="3808265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BF6A617-9103-44FC-AC40-2C0D8090BEA1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3221024" y="4504193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3D95A68-AF03-4599-8F13-4C7CB36ED945}"/>
              </a:ext>
            </a:extLst>
          </p:cNvPr>
          <p:cNvCxnSpPr>
            <a:cxnSpLocks/>
            <a:stCxn id="19" idx="2"/>
            <a:endCxn id="23" idx="3"/>
          </p:cNvCxnSpPr>
          <p:nvPr/>
        </p:nvCxnSpPr>
        <p:spPr>
          <a:xfrm rot="5400000">
            <a:off x="7556275" y="5364104"/>
            <a:ext cx="989352" cy="132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FAF332C-C86B-408E-96E8-78D94317B382}"/>
              </a:ext>
            </a:extLst>
          </p:cNvPr>
          <p:cNvSpPr/>
          <p:nvPr/>
        </p:nvSpPr>
        <p:spPr>
          <a:xfrm>
            <a:off x="8387838" y="513174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F702D3E6-E377-419C-BB20-4BBBEA65028F}"/>
              </a:ext>
            </a:extLst>
          </p:cNvPr>
          <p:cNvCxnSpPr>
            <a:cxnSpLocks/>
            <a:stCxn id="67" idx="3"/>
            <a:endCxn id="19" idx="0"/>
          </p:cNvCxnSpPr>
          <p:nvPr/>
        </p:nvCxnSpPr>
        <p:spPr>
          <a:xfrm>
            <a:off x="7874661" y="4254174"/>
            <a:ext cx="838715" cy="877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EFEB8D9-B730-4E9A-B27F-1A8B8461B798}"/>
              </a:ext>
            </a:extLst>
          </p:cNvPr>
          <p:cNvSpPr/>
          <p:nvPr/>
        </p:nvSpPr>
        <p:spPr>
          <a:xfrm>
            <a:off x="6588523" y="6321150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27D0199-E157-479B-A195-FCA61FBBE292}"/>
              </a:ext>
            </a:extLst>
          </p:cNvPr>
          <p:cNvSpPr/>
          <p:nvPr/>
        </p:nvSpPr>
        <p:spPr>
          <a:xfrm>
            <a:off x="6902391" y="4054119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009CEF9A-7C98-4C05-8337-8C0F03E3ADAF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3804164" y="4254174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6587274-A62C-485D-BFEE-588CB3534078}"/>
              </a:ext>
            </a:extLst>
          </p:cNvPr>
          <p:cNvCxnSpPr>
            <a:stCxn id="23" idx="1"/>
            <a:endCxn id="12" idx="6"/>
          </p:cNvCxnSpPr>
          <p:nvPr/>
        </p:nvCxnSpPr>
        <p:spPr>
          <a:xfrm flipH="1">
            <a:off x="3437696" y="6521205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>
            <a:extLst>
              <a:ext uri="{FF2B5EF4-FFF2-40B4-BE49-F238E27FC236}">
                <a16:creationId xmlns:a16="http://schemas.microsoft.com/office/drawing/2014/main" id="{8F2F89E5-96C4-437E-88F3-CE75CACED0AC}"/>
              </a:ext>
            </a:extLst>
          </p:cNvPr>
          <p:cNvSpPr/>
          <p:nvPr/>
        </p:nvSpPr>
        <p:spPr>
          <a:xfrm>
            <a:off x="4782751" y="4014580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6921E49-24BE-4CCE-9151-5D07D5B1D726}"/>
              </a:ext>
            </a:extLst>
          </p:cNvPr>
          <p:cNvSpPr txBox="1"/>
          <p:nvPr/>
        </p:nvSpPr>
        <p:spPr>
          <a:xfrm>
            <a:off x="6104830" y="397712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B6B421E-5AE5-4856-B212-47D9947E72A5}"/>
              </a:ext>
            </a:extLst>
          </p:cNvPr>
          <p:cNvCxnSpPr>
            <a:cxnSpLocks/>
            <a:stCxn id="28" idx="3"/>
            <a:endCxn id="67" idx="1"/>
          </p:cNvCxnSpPr>
          <p:nvPr/>
        </p:nvCxnSpPr>
        <p:spPr>
          <a:xfrm>
            <a:off x="5942702" y="4254174"/>
            <a:ext cx="95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890E964B-7B32-4BA5-8AC0-8744D7F8D5E2}"/>
              </a:ext>
            </a:extLst>
          </p:cNvPr>
          <p:cNvCxnSpPr>
            <a:cxnSpLocks/>
            <a:stCxn id="28" idx="2"/>
            <a:endCxn id="11" idx="3"/>
          </p:cNvCxnSpPr>
          <p:nvPr/>
        </p:nvCxnSpPr>
        <p:spPr>
          <a:xfrm rot="5400000">
            <a:off x="3751627" y="4295684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AB07883-F2BC-45C3-B556-7B1D438BE4C0}"/>
              </a:ext>
            </a:extLst>
          </p:cNvPr>
          <p:cNvSpPr txBox="1"/>
          <p:nvPr/>
        </p:nvSpPr>
        <p:spPr>
          <a:xfrm>
            <a:off x="5047457" y="492535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92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10" grpId="0"/>
      <p:bldP spid="11" grpId="0" animBg="1"/>
      <p:bldP spid="12" grpId="0" animBg="1"/>
      <p:bldP spid="14" grpId="0" animBg="1"/>
      <p:bldP spid="19" grpId="0" animBg="1"/>
      <p:bldP spid="23" grpId="0" animBg="1"/>
      <p:bldP spid="67" grpId="0" animBg="1"/>
      <p:bldP spid="28" grpId="0" animBg="1"/>
      <p:bldP spid="29" grpId="0"/>
      <p:bldP spid="4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超卖问题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86296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超卖问题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7CE44A5-2A1D-461D-B80F-F66EE892827E}"/>
              </a:ext>
            </a:extLst>
          </p:cNvPr>
          <p:cNvSpPr/>
          <p:nvPr/>
        </p:nvSpPr>
        <p:spPr>
          <a:xfrm>
            <a:off x="3729702" y="1624921"/>
            <a:ext cx="7036619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9F1D5-327A-47A2-8615-3D6060A3272F}"/>
              </a:ext>
            </a:extLst>
          </p:cNvPr>
          <p:cNvSpPr/>
          <p:nvPr/>
        </p:nvSpPr>
        <p:spPr>
          <a:xfrm>
            <a:off x="3914828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340D6121-880D-4297-A6A7-78C4A9CC770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32460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D14328F-DB4D-4BFE-AE17-E3E62E1CBD52}"/>
              </a:ext>
            </a:extLst>
          </p:cNvPr>
          <p:cNvSpPr/>
          <p:nvPr/>
        </p:nvSpPr>
        <p:spPr>
          <a:xfrm>
            <a:off x="4169288" y="278968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295A4-BA3E-4B49-BB33-474A67ECD7BE}"/>
              </a:ext>
            </a:extLst>
          </p:cNvPr>
          <p:cNvSpPr/>
          <p:nvPr/>
        </p:nvSpPr>
        <p:spPr>
          <a:xfrm>
            <a:off x="4223287" y="295444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1" name="肘形连接符 25">
            <a:extLst>
              <a:ext uri="{FF2B5EF4-FFF2-40B4-BE49-F238E27FC236}">
                <a16:creationId xmlns:a16="http://schemas.microsoft.com/office/drawing/2014/main" id="{7F25D301-29B6-4D91-A69A-7070AD24CF09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4147307" y="297288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A82060-84BE-4AB0-99A2-E26BC33B5AD0}"/>
              </a:ext>
            </a:extLst>
          </p:cNvPr>
          <p:cNvSpPr txBox="1"/>
          <p:nvPr/>
        </p:nvSpPr>
        <p:spPr>
          <a:xfrm>
            <a:off x="4610356" y="288800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33F1CC-C919-4FB0-8EBE-4B7C3628BD76}"/>
              </a:ext>
            </a:extLst>
          </p:cNvPr>
          <p:cNvSpPr/>
          <p:nvPr/>
        </p:nvSpPr>
        <p:spPr>
          <a:xfrm>
            <a:off x="6080291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" name="直线连接符 8">
            <a:extLst>
              <a:ext uri="{FF2B5EF4-FFF2-40B4-BE49-F238E27FC236}">
                <a16:creationId xmlns:a16="http://schemas.microsoft.com/office/drawing/2014/main" id="{84B60DB0-98D6-4076-987C-9EF5C7E9ECF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397923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3EC16AD-EC05-49A5-ADC3-3696F984DCF6}"/>
              </a:ext>
            </a:extLst>
          </p:cNvPr>
          <p:cNvSpPr/>
          <p:nvPr/>
        </p:nvSpPr>
        <p:spPr>
          <a:xfrm>
            <a:off x="6343924" y="458921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C716FB-27FD-4DC4-BF74-880001F197E2}"/>
              </a:ext>
            </a:extLst>
          </p:cNvPr>
          <p:cNvSpPr/>
          <p:nvPr/>
        </p:nvSpPr>
        <p:spPr>
          <a:xfrm>
            <a:off x="6397923" y="475398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7" name="肘形连接符 25">
            <a:extLst>
              <a:ext uri="{FF2B5EF4-FFF2-40B4-BE49-F238E27FC236}">
                <a16:creationId xmlns:a16="http://schemas.microsoft.com/office/drawing/2014/main" id="{0795F315-8760-4A1B-8B1E-CC98518FEAA7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H="1">
            <a:off x="6321943" y="477241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5E080-121E-4925-BAB9-D969E1B834D2}"/>
              </a:ext>
            </a:extLst>
          </p:cNvPr>
          <p:cNvSpPr txBox="1"/>
          <p:nvPr/>
        </p:nvSpPr>
        <p:spPr>
          <a:xfrm>
            <a:off x="6784992" y="4687539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25FF87-D5EC-448E-A43E-DBE2B5224D0C}"/>
              </a:ext>
            </a:extLst>
          </p:cNvPr>
          <p:cNvSpPr/>
          <p:nvPr/>
        </p:nvSpPr>
        <p:spPr>
          <a:xfrm>
            <a:off x="4167311" y="371103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F5F787-AE99-4430-AAC8-46B01C99ADD9}"/>
              </a:ext>
            </a:extLst>
          </p:cNvPr>
          <p:cNvSpPr/>
          <p:nvPr/>
        </p:nvSpPr>
        <p:spPr>
          <a:xfrm>
            <a:off x="4221310" y="387579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" name="肘形连接符 25">
            <a:extLst>
              <a:ext uri="{FF2B5EF4-FFF2-40B4-BE49-F238E27FC236}">
                <a16:creationId xmlns:a16="http://schemas.microsoft.com/office/drawing/2014/main" id="{FD7F946F-D887-4CB7-8D14-53719A6B4107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H="1">
            <a:off x="4145330" y="389422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335BCFC-650C-4AF9-9AF3-4E521DFD397E}"/>
              </a:ext>
            </a:extLst>
          </p:cNvPr>
          <p:cNvSpPr txBox="1"/>
          <p:nvPr/>
        </p:nvSpPr>
        <p:spPr>
          <a:xfrm>
            <a:off x="4608378" y="3809350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0171F9-7011-4B5A-BF3D-C05A4785B555}"/>
              </a:ext>
            </a:extLst>
          </p:cNvPr>
          <p:cNvSpPr/>
          <p:nvPr/>
        </p:nvSpPr>
        <p:spPr>
          <a:xfrm>
            <a:off x="6343924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F528C60-3171-4D75-AE6F-2F37164BF900}"/>
              </a:ext>
            </a:extLst>
          </p:cNvPr>
          <p:cNvSpPr/>
          <p:nvPr/>
        </p:nvSpPr>
        <p:spPr>
          <a:xfrm>
            <a:off x="6397923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5" name="肘形连接符 25">
            <a:extLst>
              <a:ext uri="{FF2B5EF4-FFF2-40B4-BE49-F238E27FC236}">
                <a16:creationId xmlns:a16="http://schemas.microsoft.com/office/drawing/2014/main" id="{ABE96812-0E55-475C-A412-6C91854A6BCC}"/>
              </a:ext>
            </a:extLst>
          </p:cNvPr>
          <p:cNvCxnSpPr>
            <a:cxnSpLocks/>
            <a:endCxn id="24" idx="3"/>
          </p:cNvCxnSpPr>
          <p:nvPr/>
        </p:nvCxnSpPr>
        <p:spPr>
          <a:xfrm rot="16200000" flipH="1">
            <a:off x="6321943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2602042-F4E7-47C3-89AE-535C04AB5127}"/>
              </a:ext>
            </a:extLst>
          </p:cNvPr>
          <p:cNvSpPr txBox="1"/>
          <p:nvPr/>
        </p:nvSpPr>
        <p:spPr>
          <a:xfrm>
            <a:off x="6784991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005C4A-9E45-45CF-A6B8-51BAD366E1BE}"/>
              </a:ext>
            </a:extLst>
          </p:cNvPr>
          <p:cNvGrpSpPr/>
          <p:nvPr/>
        </p:nvGrpSpPr>
        <p:grpSpPr>
          <a:xfrm>
            <a:off x="1180724" y="2383751"/>
            <a:ext cx="1322570" cy="277001"/>
            <a:chOff x="5307862" y="1460528"/>
            <a:chExt cx="1322570" cy="27700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6D365C8-1E05-415E-BB4B-FBB4197F22B2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3D3728-1732-4840-BC66-5C3B04E183B0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库存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2CD6219-8259-4DE6-A843-B4F17D032C6D}"/>
              </a:ext>
            </a:extLst>
          </p:cNvPr>
          <p:cNvSpPr txBox="1"/>
          <p:nvPr/>
        </p:nvSpPr>
        <p:spPr>
          <a:xfrm>
            <a:off x="2027399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359CC1-AFAF-4385-97A4-8A3760E45442}"/>
              </a:ext>
            </a:extLst>
          </p:cNvPr>
          <p:cNvSpPr txBox="1"/>
          <p:nvPr/>
        </p:nvSpPr>
        <p:spPr>
          <a:xfrm>
            <a:off x="2036572" y="236405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687B74-1D66-400A-AF83-068641B94A12}"/>
              </a:ext>
            </a:extLst>
          </p:cNvPr>
          <p:cNvSpPr txBox="1"/>
          <p:nvPr/>
        </p:nvSpPr>
        <p:spPr>
          <a:xfrm>
            <a:off x="2029521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05D221-E3CA-4419-8A9E-F8F1BDDA8826}"/>
              </a:ext>
            </a:extLst>
          </p:cNvPr>
          <p:cNvSpPr txBox="1"/>
          <p:nvPr/>
        </p:nvSpPr>
        <p:spPr>
          <a:xfrm>
            <a:off x="2034450" y="235059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F8A2AC-43DB-40BB-89EE-F3BFF1C949FC}"/>
              </a:ext>
            </a:extLst>
          </p:cNvPr>
          <p:cNvSpPr/>
          <p:nvPr/>
        </p:nvSpPr>
        <p:spPr>
          <a:xfrm>
            <a:off x="4680394" y="4008327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8E97DE7-107F-4B6C-9525-E001CF029B55}"/>
              </a:ext>
            </a:extLst>
          </p:cNvPr>
          <p:cNvSpPr/>
          <p:nvPr/>
        </p:nvSpPr>
        <p:spPr>
          <a:xfrm>
            <a:off x="6838989" y="595156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76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23828 0.1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4431 0.3708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8" grpId="0"/>
      <p:bldP spid="19" grpId="0" animBg="1"/>
      <p:bldP spid="20" grpId="0" animBg="1"/>
      <p:bldP spid="22" grpId="0"/>
      <p:bldP spid="23" grpId="0" animBg="1"/>
      <p:bldP spid="24" grpId="0" animBg="1"/>
      <p:bldP spid="26" grpId="0"/>
      <p:bldP spid="30" grpId="0"/>
      <p:bldP spid="30" grpId="1"/>
      <p:bldP spid="31" grpId="0"/>
      <p:bldP spid="32" grpId="0"/>
      <p:bldP spid="32" grpId="1"/>
      <p:bldP spid="34" grpId="0"/>
      <p:bldP spid="34" grpId="1"/>
      <p:bldP spid="2" grpId="0" animBg="1"/>
      <p:bldP spid="2" grpId="2" animBg="1"/>
      <p:bldP spid="35" grpId="0" animBg="1"/>
      <p:bldP spid="35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超卖问题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7CE44A5-2A1D-461D-B80F-F66EE892827E}"/>
              </a:ext>
            </a:extLst>
          </p:cNvPr>
          <p:cNvSpPr/>
          <p:nvPr/>
        </p:nvSpPr>
        <p:spPr>
          <a:xfrm>
            <a:off x="3374750" y="1650454"/>
            <a:ext cx="7205754" cy="4787477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9F1D5-327A-47A2-8615-3D6060A3272F}"/>
              </a:ext>
            </a:extLst>
          </p:cNvPr>
          <p:cNvSpPr/>
          <p:nvPr/>
        </p:nvSpPr>
        <p:spPr>
          <a:xfrm>
            <a:off x="3914828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340D6121-880D-4297-A6A7-78C4A9CC770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32460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D14328F-DB4D-4BFE-AE17-E3E62E1CBD52}"/>
              </a:ext>
            </a:extLst>
          </p:cNvPr>
          <p:cNvSpPr/>
          <p:nvPr/>
        </p:nvSpPr>
        <p:spPr>
          <a:xfrm>
            <a:off x="4169288" y="278968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295A4-BA3E-4B49-BB33-474A67ECD7BE}"/>
              </a:ext>
            </a:extLst>
          </p:cNvPr>
          <p:cNvSpPr/>
          <p:nvPr/>
        </p:nvSpPr>
        <p:spPr>
          <a:xfrm>
            <a:off x="4223287" y="295444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1" name="肘形连接符 25">
            <a:extLst>
              <a:ext uri="{FF2B5EF4-FFF2-40B4-BE49-F238E27FC236}">
                <a16:creationId xmlns:a16="http://schemas.microsoft.com/office/drawing/2014/main" id="{7F25D301-29B6-4D91-A69A-7070AD24CF09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4147307" y="297288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A82060-84BE-4AB0-99A2-E26BC33B5AD0}"/>
              </a:ext>
            </a:extLst>
          </p:cNvPr>
          <p:cNvSpPr txBox="1"/>
          <p:nvPr/>
        </p:nvSpPr>
        <p:spPr>
          <a:xfrm>
            <a:off x="4610356" y="288800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33F1CC-C919-4FB0-8EBE-4B7C3628BD76}"/>
              </a:ext>
            </a:extLst>
          </p:cNvPr>
          <p:cNvSpPr/>
          <p:nvPr/>
        </p:nvSpPr>
        <p:spPr>
          <a:xfrm>
            <a:off x="6080291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" name="直线连接符 8">
            <a:extLst>
              <a:ext uri="{FF2B5EF4-FFF2-40B4-BE49-F238E27FC236}">
                <a16:creationId xmlns:a16="http://schemas.microsoft.com/office/drawing/2014/main" id="{84B60DB0-98D6-4076-987C-9EF5C7E9ECF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397923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3EC16AD-EC05-49A5-ADC3-3696F984DCF6}"/>
              </a:ext>
            </a:extLst>
          </p:cNvPr>
          <p:cNvSpPr/>
          <p:nvPr/>
        </p:nvSpPr>
        <p:spPr>
          <a:xfrm>
            <a:off x="6343924" y="368734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C716FB-27FD-4DC4-BF74-880001F197E2}"/>
              </a:ext>
            </a:extLst>
          </p:cNvPr>
          <p:cNvSpPr/>
          <p:nvPr/>
        </p:nvSpPr>
        <p:spPr>
          <a:xfrm>
            <a:off x="6397923" y="385211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7" name="肘形连接符 25">
            <a:extLst>
              <a:ext uri="{FF2B5EF4-FFF2-40B4-BE49-F238E27FC236}">
                <a16:creationId xmlns:a16="http://schemas.microsoft.com/office/drawing/2014/main" id="{0795F315-8760-4A1B-8B1E-CC98518FEAA7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H="1">
            <a:off x="6321943" y="387054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5E080-121E-4925-BAB9-D969E1B834D2}"/>
              </a:ext>
            </a:extLst>
          </p:cNvPr>
          <p:cNvSpPr txBox="1"/>
          <p:nvPr/>
        </p:nvSpPr>
        <p:spPr>
          <a:xfrm>
            <a:off x="6784992" y="378566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25FF87-D5EC-448E-A43E-DBE2B5224D0C}"/>
              </a:ext>
            </a:extLst>
          </p:cNvPr>
          <p:cNvSpPr/>
          <p:nvPr/>
        </p:nvSpPr>
        <p:spPr>
          <a:xfrm>
            <a:off x="4167311" y="463795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F5F787-AE99-4430-AAC8-46B01C99ADD9}"/>
              </a:ext>
            </a:extLst>
          </p:cNvPr>
          <p:cNvSpPr/>
          <p:nvPr/>
        </p:nvSpPr>
        <p:spPr>
          <a:xfrm>
            <a:off x="4221310" y="480272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" name="肘形连接符 25">
            <a:extLst>
              <a:ext uri="{FF2B5EF4-FFF2-40B4-BE49-F238E27FC236}">
                <a16:creationId xmlns:a16="http://schemas.microsoft.com/office/drawing/2014/main" id="{FD7F946F-D887-4CB7-8D14-53719A6B4107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H="1">
            <a:off x="4145330" y="482115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335BCFC-650C-4AF9-9AF3-4E521DFD397E}"/>
              </a:ext>
            </a:extLst>
          </p:cNvPr>
          <p:cNvSpPr txBox="1"/>
          <p:nvPr/>
        </p:nvSpPr>
        <p:spPr>
          <a:xfrm>
            <a:off x="4608378" y="4736274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0171F9-7011-4B5A-BF3D-C05A4785B555}"/>
              </a:ext>
            </a:extLst>
          </p:cNvPr>
          <p:cNvSpPr/>
          <p:nvPr/>
        </p:nvSpPr>
        <p:spPr>
          <a:xfrm>
            <a:off x="6343924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F528C60-3171-4D75-AE6F-2F37164BF900}"/>
              </a:ext>
            </a:extLst>
          </p:cNvPr>
          <p:cNvSpPr/>
          <p:nvPr/>
        </p:nvSpPr>
        <p:spPr>
          <a:xfrm>
            <a:off x="6397923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5" name="肘形连接符 25">
            <a:extLst>
              <a:ext uri="{FF2B5EF4-FFF2-40B4-BE49-F238E27FC236}">
                <a16:creationId xmlns:a16="http://schemas.microsoft.com/office/drawing/2014/main" id="{ABE96812-0E55-475C-A412-6C91854A6BCC}"/>
              </a:ext>
            </a:extLst>
          </p:cNvPr>
          <p:cNvCxnSpPr>
            <a:cxnSpLocks/>
            <a:endCxn id="24" idx="3"/>
          </p:cNvCxnSpPr>
          <p:nvPr/>
        </p:nvCxnSpPr>
        <p:spPr>
          <a:xfrm rot="16200000" flipH="1">
            <a:off x="6321943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2602042-F4E7-47C3-89AE-535C04AB5127}"/>
              </a:ext>
            </a:extLst>
          </p:cNvPr>
          <p:cNvSpPr txBox="1"/>
          <p:nvPr/>
        </p:nvSpPr>
        <p:spPr>
          <a:xfrm>
            <a:off x="6784991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005C4A-9E45-45CF-A6B8-51BAD366E1BE}"/>
              </a:ext>
            </a:extLst>
          </p:cNvPr>
          <p:cNvGrpSpPr/>
          <p:nvPr/>
        </p:nvGrpSpPr>
        <p:grpSpPr>
          <a:xfrm>
            <a:off x="1180724" y="2383751"/>
            <a:ext cx="1322570" cy="277001"/>
            <a:chOff x="5307862" y="1460528"/>
            <a:chExt cx="1322570" cy="27700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6D365C8-1E05-415E-BB4B-FBB4197F22B2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3D3728-1732-4840-BC66-5C3B04E183B0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库存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2CD6219-8259-4DE6-A843-B4F17D032C6D}"/>
              </a:ext>
            </a:extLst>
          </p:cNvPr>
          <p:cNvSpPr txBox="1"/>
          <p:nvPr/>
        </p:nvSpPr>
        <p:spPr>
          <a:xfrm>
            <a:off x="2027399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359CC1-AFAF-4385-97A4-8A3760E45442}"/>
              </a:ext>
            </a:extLst>
          </p:cNvPr>
          <p:cNvSpPr txBox="1"/>
          <p:nvPr/>
        </p:nvSpPr>
        <p:spPr>
          <a:xfrm>
            <a:off x="2036572" y="236405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687B74-1D66-400A-AF83-068641B94A12}"/>
              </a:ext>
            </a:extLst>
          </p:cNvPr>
          <p:cNvSpPr txBox="1"/>
          <p:nvPr/>
        </p:nvSpPr>
        <p:spPr>
          <a:xfrm>
            <a:off x="2029521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05D221-E3CA-4419-8A9E-F8F1BDDA8826}"/>
              </a:ext>
            </a:extLst>
          </p:cNvPr>
          <p:cNvSpPr txBox="1"/>
          <p:nvPr/>
        </p:nvSpPr>
        <p:spPr>
          <a:xfrm>
            <a:off x="2034450" y="235059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AE1A2F3-DEAA-4D73-9870-71945F8A2D37}"/>
              </a:ext>
            </a:extLst>
          </p:cNvPr>
          <p:cNvSpPr txBox="1"/>
          <p:nvPr/>
        </p:nvSpPr>
        <p:spPr>
          <a:xfrm>
            <a:off x="1929361" y="2339515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-1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3B1F01-542B-4013-B636-9DA2F5FA9612}"/>
              </a:ext>
            </a:extLst>
          </p:cNvPr>
          <p:cNvSpPr/>
          <p:nvPr/>
        </p:nvSpPr>
        <p:spPr>
          <a:xfrm>
            <a:off x="8328557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6" name="直线连接符 8">
            <a:extLst>
              <a:ext uri="{FF2B5EF4-FFF2-40B4-BE49-F238E27FC236}">
                <a16:creationId xmlns:a16="http://schemas.microsoft.com/office/drawing/2014/main" id="{3A148468-C1F9-4779-86A1-638AE959D209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8646189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7DF69ABC-FDDB-4E50-B109-3C7BDBFFBFAE}"/>
              </a:ext>
            </a:extLst>
          </p:cNvPr>
          <p:cNvSpPr/>
          <p:nvPr/>
        </p:nvSpPr>
        <p:spPr>
          <a:xfrm>
            <a:off x="8592190" y="368734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70653F-E915-4950-8BB7-9BFE63A6E1D8}"/>
              </a:ext>
            </a:extLst>
          </p:cNvPr>
          <p:cNvSpPr/>
          <p:nvPr/>
        </p:nvSpPr>
        <p:spPr>
          <a:xfrm>
            <a:off x="8646189" y="385211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9" name="肘形连接符 25">
            <a:extLst>
              <a:ext uri="{FF2B5EF4-FFF2-40B4-BE49-F238E27FC236}">
                <a16:creationId xmlns:a16="http://schemas.microsoft.com/office/drawing/2014/main" id="{0163939E-168C-481B-B281-D2CDD4ABE415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H="1">
            <a:off x="8570209" y="387054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02C6AE7-6F3E-4676-A4BB-12B1E15D6273}"/>
              </a:ext>
            </a:extLst>
          </p:cNvPr>
          <p:cNvSpPr txBox="1"/>
          <p:nvPr/>
        </p:nvSpPr>
        <p:spPr>
          <a:xfrm>
            <a:off x="9033258" y="378566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A4F166C-2AB9-4B08-8816-A683613CF092}"/>
              </a:ext>
            </a:extLst>
          </p:cNvPr>
          <p:cNvSpPr/>
          <p:nvPr/>
        </p:nvSpPr>
        <p:spPr>
          <a:xfrm>
            <a:off x="8592190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C505185-0B1C-45B8-871F-77907E26723C}"/>
              </a:ext>
            </a:extLst>
          </p:cNvPr>
          <p:cNvSpPr/>
          <p:nvPr/>
        </p:nvSpPr>
        <p:spPr>
          <a:xfrm>
            <a:off x="8646189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3" name="肘形连接符 25">
            <a:extLst>
              <a:ext uri="{FF2B5EF4-FFF2-40B4-BE49-F238E27FC236}">
                <a16:creationId xmlns:a16="http://schemas.microsoft.com/office/drawing/2014/main" id="{94B5B5B8-F5DF-4F6C-ACEF-535E73F55540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H="1">
            <a:off x="8570209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97AD2D0-39B0-49E2-A0FA-35DA89F95B06}"/>
              </a:ext>
            </a:extLst>
          </p:cNvPr>
          <p:cNvSpPr txBox="1"/>
          <p:nvPr/>
        </p:nvSpPr>
        <p:spPr>
          <a:xfrm>
            <a:off x="9033257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F818988-AFDA-4AF7-9962-B2F7C9BB60FA}"/>
              </a:ext>
            </a:extLst>
          </p:cNvPr>
          <p:cNvSpPr/>
          <p:nvPr/>
        </p:nvSpPr>
        <p:spPr>
          <a:xfrm>
            <a:off x="4641540" y="4943394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E29FC39-8A10-430C-946C-1FA04729BD23}"/>
              </a:ext>
            </a:extLst>
          </p:cNvPr>
          <p:cNvSpPr/>
          <p:nvPr/>
        </p:nvSpPr>
        <p:spPr>
          <a:xfrm>
            <a:off x="6838990" y="5798634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23828 0.1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43034 0.249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/>
      <p:bldP spid="31" grpId="0"/>
      <p:bldP spid="31" grpId="1"/>
      <p:bldP spid="32" grpId="0"/>
      <p:bldP spid="32" grpId="1"/>
      <p:bldP spid="34" grpId="0"/>
      <p:bldP spid="34" grpId="1"/>
      <p:bldP spid="33" grpId="0"/>
      <p:bldP spid="35" grpId="0" animBg="1"/>
      <p:bldP spid="37" grpId="0" animBg="1"/>
      <p:bldP spid="38" grpId="0" animBg="1"/>
      <p:bldP spid="40" grpId="0"/>
      <p:bldP spid="41" grpId="0" animBg="1"/>
      <p:bldP spid="42" grpId="0" animBg="1"/>
      <p:bldP spid="44" grpId="0"/>
      <p:bldP spid="45" grpId="0" animBg="1"/>
      <p:bldP spid="45" grpId="1" animBg="1"/>
      <p:bldP spid="46" grpId="0" animBg="1"/>
      <p:bldP spid="46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超卖问题是典型的多线程安全问题，针对这一问题的常见解决方案就是加锁：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超卖问题</a:t>
            </a:r>
            <a:endParaRPr lang="en-US" altLang="zh-CN" sz="2000">
              <a:solidFill>
                <a:srgbClr val="AD2B26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8954C2-5E02-43CE-87C8-2911955EC9E8}"/>
              </a:ext>
            </a:extLst>
          </p:cNvPr>
          <p:cNvGrpSpPr/>
          <p:nvPr/>
        </p:nvGrpSpPr>
        <p:grpSpPr>
          <a:xfrm>
            <a:off x="1347262" y="2393512"/>
            <a:ext cx="4396256" cy="3873951"/>
            <a:chOff x="1347262" y="2393512"/>
            <a:chExt cx="4396256" cy="387395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76C775F-6DAA-44E8-AB10-F476C4CE244C}"/>
                </a:ext>
              </a:extLst>
            </p:cNvPr>
            <p:cNvSpPr/>
            <p:nvPr/>
          </p:nvSpPr>
          <p:spPr bwMode="auto">
            <a:xfrm>
              <a:off x="1347262" y="2595055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03885459-F593-4F28-8218-E46DEA9C1073}"/>
                </a:ext>
              </a:extLst>
            </p:cNvPr>
            <p:cNvSpPr/>
            <p:nvPr/>
          </p:nvSpPr>
          <p:spPr bwMode="auto">
            <a:xfrm>
              <a:off x="2312027" y="2393512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r>
                <a:rPr lang="zh-CN" altLang="en-US" sz="2000" b="1">
                  <a:solidFill>
                    <a:srgbClr val="49504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悲观锁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82293A2-584C-4FB3-950E-BBA871FB1019}"/>
              </a:ext>
            </a:extLst>
          </p:cNvPr>
          <p:cNvGrpSpPr/>
          <p:nvPr/>
        </p:nvGrpSpPr>
        <p:grpSpPr>
          <a:xfrm>
            <a:off x="6448481" y="2393512"/>
            <a:ext cx="4396256" cy="3873951"/>
            <a:chOff x="6448481" y="2393512"/>
            <a:chExt cx="4396256" cy="3873951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39D28FE-A7AA-436C-9C79-7DBCE68B69F2}"/>
                </a:ext>
              </a:extLst>
            </p:cNvPr>
            <p:cNvSpPr/>
            <p:nvPr/>
          </p:nvSpPr>
          <p:spPr bwMode="auto">
            <a:xfrm>
              <a:off x="6448481" y="2595055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57AFE74-F932-4837-8B37-8BFEFE6850A4}"/>
                </a:ext>
              </a:extLst>
            </p:cNvPr>
            <p:cNvSpPr/>
            <p:nvPr/>
          </p:nvSpPr>
          <p:spPr bwMode="auto">
            <a:xfrm>
              <a:off x="7509499" y="2393512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2" name="菱形 21">
            <a:extLst>
              <a:ext uri="{FF2B5EF4-FFF2-40B4-BE49-F238E27FC236}">
                <a16:creationId xmlns:a16="http://schemas.microsoft.com/office/drawing/2014/main" id="{A3B4013D-6AE1-4A39-A356-A55D2C83637F}"/>
              </a:ext>
            </a:extLst>
          </p:cNvPr>
          <p:cNvSpPr/>
          <p:nvPr/>
        </p:nvSpPr>
        <p:spPr bwMode="auto">
          <a:xfrm>
            <a:off x="5612071" y="3687379"/>
            <a:ext cx="952739" cy="1029997"/>
          </a:xfrm>
          <a:prstGeom prst="diamond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锁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261E0AD8-0D8F-4A8A-A6AE-D2A1E72AB8F7}"/>
              </a:ext>
            </a:extLst>
          </p:cNvPr>
          <p:cNvSpPr txBox="1"/>
          <p:nvPr/>
        </p:nvSpPr>
        <p:spPr>
          <a:xfrm>
            <a:off x="1824393" y="3122739"/>
            <a:ext cx="3606800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认为线程安全问题一定会发生，因此在操作数据之前先获取锁，确保线程串行执行。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Synchronized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Lock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都属于悲观锁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BCFEB811-936A-4C30-9974-CC225C999F0F}"/>
              </a:ext>
            </a:extLst>
          </p:cNvPr>
          <p:cNvSpPr txBox="1"/>
          <p:nvPr/>
        </p:nvSpPr>
        <p:spPr>
          <a:xfrm>
            <a:off x="6802793" y="3122739"/>
            <a:ext cx="36068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认为线程安全问题不一定会发生，因此不加锁，只是在更新数据时去判断有没有其它线程对数据做了修改。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如果没有修改则认为是安全的，自己才更新数据。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如果已经被其它线程修改说明发生了安全问题，此时可以重试或异常。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3CE91A-6A36-4875-944F-F5D959825511}"/>
              </a:ext>
            </a:extLst>
          </p:cNvPr>
          <p:cNvSpPr txBox="1"/>
          <p:nvPr/>
        </p:nvSpPr>
        <p:spPr>
          <a:xfrm>
            <a:off x="7509499" y="2443262"/>
            <a:ext cx="246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</a:p>
        </p:txBody>
      </p:sp>
    </p:spTree>
    <p:extLst>
      <p:ext uri="{BB962C8B-B14F-4D97-AF65-F5344CB8AC3E}">
        <p14:creationId xmlns:p14="http://schemas.microsoft.com/office/powerpoint/2010/main" val="33878086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表格 4">
            <a:extLst>
              <a:ext uri="{FF2B5EF4-FFF2-40B4-BE49-F238E27FC236}">
                <a16:creationId xmlns:a16="http://schemas.microsoft.com/office/drawing/2014/main" id="{F4AC611C-5479-4230-82E2-A09867D7A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910225"/>
              </p:ext>
            </p:extLst>
          </p:nvPr>
        </p:nvGraphicFramePr>
        <p:xfrm>
          <a:off x="3507286" y="2826707"/>
          <a:ext cx="1415442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415442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version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27555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乐观锁的关键是判断之前查询得到的数据是否有被修改过，常见的方式有两种： 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932A16F5-A732-4DD8-982E-6ED6F90664BA}"/>
              </a:ext>
            </a:extLst>
          </p:cNvPr>
          <p:cNvSpPr txBox="1">
            <a:spLocks/>
          </p:cNvSpPr>
          <p:nvPr/>
        </p:nvSpPr>
        <p:spPr>
          <a:xfrm>
            <a:off x="710563" y="2085579"/>
            <a:ext cx="10698800" cy="66805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b="1"/>
              <a:t>版本号法</a:t>
            </a:r>
            <a:endParaRPr lang="en-US" altLang="zh-CN" b="1"/>
          </a:p>
        </p:txBody>
      </p:sp>
      <p:graphicFrame>
        <p:nvGraphicFramePr>
          <p:cNvPr id="44" name="表格 4">
            <a:extLst>
              <a:ext uri="{FF2B5EF4-FFF2-40B4-BE49-F238E27FC236}">
                <a16:creationId xmlns:a16="http://schemas.microsoft.com/office/drawing/2014/main" id="{F373777D-D8AE-4E87-9289-E2219031B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14281"/>
              </p:ext>
            </p:extLst>
          </p:nvPr>
        </p:nvGraphicFramePr>
        <p:xfrm>
          <a:off x="1399810" y="2826709"/>
          <a:ext cx="2107476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61229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346247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stock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27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F8F0EF1F-21CF-4017-8832-F609C5AE398A}"/>
              </a:ext>
            </a:extLst>
          </p:cNvPr>
          <p:cNvSpPr/>
          <p:nvPr/>
        </p:nvSpPr>
        <p:spPr>
          <a:xfrm>
            <a:off x="5906466" y="2372490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48" name="直线连接符 8">
            <a:extLst>
              <a:ext uri="{FF2B5EF4-FFF2-40B4-BE49-F238E27FC236}">
                <a16:creationId xmlns:a16="http://schemas.microsoft.com/office/drawing/2014/main" id="{DEAABF77-5A12-41E4-8646-6C0CFC83D8C7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224098" y="2753638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0C66A294-B535-4E19-A24D-F1E5C19C5295}"/>
              </a:ext>
            </a:extLst>
          </p:cNvPr>
          <p:cNvSpPr/>
          <p:nvPr/>
        </p:nvSpPr>
        <p:spPr>
          <a:xfrm>
            <a:off x="6160926" y="291749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A3102F6-6089-4E53-953E-C362AD6257E8}"/>
              </a:ext>
            </a:extLst>
          </p:cNvPr>
          <p:cNvSpPr/>
          <p:nvPr/>
        </p:nvSpPr>
        <p:spPr>
          <a:xfrm>
            <a:off x="6214925" y="308225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1" name="肘形连接符 25">
            <a:extLst>
              <a:ext uri="{FF2B5EF4-FFF2-40B4-BE49-F238E27FC236}">
                <a16:creationId xmlns:a16="http://schemas.microsoft.com/office/drawing/2014/main" id="{CC954491-1988-4DBB-8DD9-595045F11DA4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H="1">
            <a:off x="6138945" y="310068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3E70595-A642-43A6-B5E9-34778FE76EAE}"/>
              </a:ext>
            </a:extLst>
          </p:cNvPr>
          <p:cNvSpPr txBox="1"/>
          <p:nvPr/>
        </p:nvSpPr>
        <p:spPr>
          <a:xfrm>
            <a:off x="6601994" y="3015810"/>
            <a:ext cx="959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C65EBB-1D77-4CB4-8A85-816BBC9AB82B}"/>
              </a:ext>
            </a:extLst>
          </p:cNvPr>
          <p:cNvSpPr/>
          <p:nvPr/>
        </p:nvSpPr>
        <p:spPr>
          <a:xfrm>
            <a:off x="8798439" y="238476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4" name="直线连接符 8">
            <a:extLst>
              <a:ext uri="{FF2B5EF4-FFF2-40B4-BE49-F238E27FC236}">
                <a16:creationId xmlns:a16="http://schemas.microsoft.com/office/drawing/2014/main" id="{A13BAEAC-B23F-4747-8323-18AA4268363C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116071" y="276591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2512D8CB-BDC8-4D38-A439-761D9FCF7EA8}"/>
              </a:ext>
            </a:extLst>
          </p:cNvPr>
          <p:cNvSpPr/>
          <p:nvPr/>
        </p:nvSpPr>
        <p:spPr>
          <a:xfrm>
            <a:off x="9062072" y="357691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94181B2-9D0D-426D-97BA-57D3124F6CD4}"/>
              </a:ext>
            </a:extLst>
          </p:cNvPr>
          <p:cNvSpPr/>
          <p:nvPr/>
        </p:nvSpPr>
        <p:spPr>
          <a:xfrm>
            <a:off x="9116071" y="374167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7" name="肘形连接符 25">
            <a:extLst>
              <a:ext uri="{FF2B5EF4-FFF2-40B4-BE49-F238E27FC236}">
                <a16:creationId xmlns:a16="http://schemas.microsoft.com/office/drawing/2014/main" id="{0FA38C89-84D9-4A3B-BFB2-ADD1CBA313A3}"/>
              </a:ext>
            </a:extLst>
          </p:cNvPr>
          <p:cNvCxnSpPr>
            <a:cxnSpLocks/>
            <a:endCxn id="56" idx="3"/>
          </p:cNvCxnSpPr>
          <p:nvPr/>
        </p:nvCxnSpPr>
        <p:spPr>
          <a:xfrm rot="16200000" flipH="1">
            <a:off x="9040091" y="376011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A3D8BC0-8AD1-4268-9811-D493A13EFDEC}"/>
              </a:ext>
            </a:extLst>
          </p:cNvPr>
          <p:cNvSpPr txBox="1"/>
          <p:nvPr/>
        </p:nvSpPr>
        <p:spPr>
          <a:xfrm>
            <a:off x="9503140" y="367523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07B9E10-8A4A-4F2E-BD45-69EC87FB1FD8}"/>
              </a:ext>
            </a:extLst>
          </p:cNvPr>
          <p:cNvSpPr/>
          <p:nvPr/>
        </p:nvSpPr>
        <p:spPr>
          <a:xfrm>
            <a:off x="6170524" y="436001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1E1226E-A93F-4170-95C6-7D4CE63D4183}"/>
              </a:ext>
            </a:extLst>
          </p:cNvPr>
          <p:cNvSpPr/>
          <p:nvPr/>
        </p:nvSpPr>
        <p:spPr>
          <a:xfrm>
            <a:off x="6224523" y="452478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1" name="肘形连接符 25">
            <a:extLst>
              <a:ext uri="{FF2B5EF4-FFF2-40B4-BE49-F238E27FC236}">
                <a16:creationId xmlns:a16="http://schemas.microsoft.com/office/drawing/2014/main" id="{5FE073C4-5526-4D5B-AF2D-D0F0F693A11D}"/>
              </a:ext>
            </a:extLst>
          </p:cNvPr>
          <p:cNvCxnSpPr>
            <a:cxnSpLocks/>
            <a:endCxn id="60" idx="3"/>
          </p:cNvCxnSpPr>
          <p:nvPr/>
        </p:nvCxnSpPr>
        <p:spPr>
          <a:xfrm rot="16200000" flipH="1">
            <a:off x="6148543" y="454321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D9CBF8A-1794-4EBC-8F13-6836B64FC007}"/>
              </a:ext>
            </a:extLst>
          </p:cNvPr>
          <p:cNvSpPr txBox="1"/>
          <p:nvPr/>
        </p:nvSpPr>
        <p:spPr>
          <a:xfrm>
            <a:off x="6611591" y="4458333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3A76DF-8BCA-4512-9B82-2B7B442374FC}"/>
              </a:ext>
            </a:extLst>
          </p:cNvPr>
          <p:cNvSpPr/>
          <p:nvPr/>
        </p:nvSpPr>
        <p:spPr>
          <a:xfrm>
            <a:off x="9073647" y="508201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8A7294C-4F66-481C-9A5E-F77A4464691F}"/>
              </a:ext>
            </a:extLst>
          </p:cNvPr>
          <p:cNvSpPr/>
          <p:nvPr/>
        </p:nvSpPr>
        <p:spPr>
          <a:xfrm>
            <a:off x="9127646" y="524678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5" name="肘形连接符 25">
            <a:extLst>
              <a:ext uri="{FF2B5EF4-FFF2-40B4-BE49-F238E27FC236}">
                <a16:creationId xmlns:a16="http://schemas.microsoft.com/office/drawing/2014/main" id="{33918CE6-AD3C-4D89-902C-43358BF52CAE}"/>
              </a:ext>
            </a:extLst>
          </p:cNvPr>
          <p:cNvCxnSpPr>
            <a:cxnSpLocks/>
            <a:endCxn id="64" idx="3"/>
          </p:cNvCxnSpPr>
          <p:nvPr/>
        </p:nvCxnSpPr>
        <p:spPr>
          <a:xfrm rot="16200000" flipH="1">
            <a:off x="9051666" y="526521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022A1C11-77E1-45B1-86A8-42475FA4E7F9}"/>
              </a:ext>
            </a:extLst>
          </p:cNvPr>
          <p:cNvSpPr txBox="1"/>
          <p:nvPr/>
        </p:nvSpPr>
        <p:spPr>
          <a:xfrm>
            <a:off x="9445278" y="5029761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80A61C-19E3-426E-9996-02D7F6E29EAC}"/>
              </a:ext>
            </a:extLst>
          </p:cNvPr>
          <p:cNvSpPr txBox="1"/>
          <p:nvPr/>
        </p:nvSpPr>
        <p:spPr>
          <a:xfrm>
            <a:off x="7288802" y="3014632"/>
            <a:ext cx="1277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和版本号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version =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46426F0-9176-4A24-8BEF-9C83809B2B3C}"/>
              </a:ext>
            </a:extLst>
          </p:cNvPr>
          <p:cNvSpPr txBox="1"/>
          <p:nvPr/>
        </p:nvSpPr>
        <p:spPr>
          <a:xfrm>
            <a:off x="6694869" y="4961480"/>
            <a:ext cx="20724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version = version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version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7D172AF-62B1-48D1-A9B7-39131A711D36}"/>
              </a:ext>
            </a:extLst>
          </p:cNvPr>
          <p:cNvSpPr txBox="1"/>
          <p:nvPr/>
        </p:nvSpPr>
        <p:spPr>
          <a:xfrm>
            <a:off x="10205563" y="3669194"/>
            <a:ext cx="1277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和版本号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version =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FD2D430-0BCD-4DF6-AEEB-0C146DC75529}"/>
              </a:ext>
            </a:extLst>
          </p:cNvPr>
          <p:cNvSpPr txBox="1"/>
          <p:nvPr/>
        </p:nvSpPr>
        <p:spPr>
          <a:xfrm>
            <a:off x="2682791" y="332073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837EA3D-9AA0-45F2-BD08-3908209798F5}"/>
              </a:ext>
            </a:extLst>
          </p:cNvPr>
          <p:cNvSpPr txBox="1"/>
          <p:nvPr/>
        </p:nvSpPr>
        <p:spPr>
          <a:xfrm>
            <a:off x="4057200" y="334662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2F80168-9E75-4871-BF4A-88A0262E938E}"/>
              </a:ext>
            </a:extLst>
          </p:cNvPr>
          <p:cNvSpPr txBox="1"/>
          <p:nvPr/>
        </p:nvSpPr>
        <p:spPr>
          <a:xfrm>
            <a:off x="2700169" y="333052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22B3679-8B59-4C7C-8F2C-EE08D56C0308}"/>
              </a:ext>
            </a:extLst>
          </p:cNvPr>
          <p:cNvSpPr txBox="1"/>
          <p:nvPr/>
        </p:nvSpPr>
        <p:spPr>
          <a:xfrm>
            <a:off x="4074578" y="335641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77A68E-4581-499D-83B9-4E77DD6623B5}"/>
              </a:ext>
            </a:extLst>
          </p:cNvPr>
          <p:cNvSpPr/>
          <p:nvPr/>
        </p:nvSpPr>
        <p:spPr>
          <a:xfrm>
            <a:off x="6630287" y="466217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D74764C-96BE-4764-B901-80B0DF97A7E4}"/>
              </a:ext>
            </a:extLst>
          </p:cNvPr>
          <p:cNvSpPr txBox="1"/>
          <p:nvPr/>
        </p:nvSpPr>
        <p:spPr>
          <a:xfrm>
            <a:off x="8119448" y="3309045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57F4F2-B7CC-4DF8-8F97-A37F8063D169}"/>
              </a:ext>
            </a:extLst>
          </p:cNvPr>
          <p:cNvSpPr txBox="1"/>
          <p:nvPr/>
        </p:nvSpPr>
        <p:spPr>
          <a:xfrm>
            <a:off x="2700135" y="3378687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355463B-7BA2-41F9-ACC5-4E75A6CCA877}"/>
              </a:ext>
            </a:extLst>
          </p:cNvPr>
          <p:cNvSpPr txBox="1"/>
          <p:nvPr/>
        </p:nvSpPr>
        <p:spPr>
          <a:xfrm>
            <a:off x="4086570" y="3405382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2D06C2-8229-4ABC-8A0C-78E18D5C7FEC}"/>
              </a:ext>
            </a:extLst>
          </p:cNvPr>
          <p:cNvSpPr txBox="1"/>
          <p:nvPr/>
        </p:nvSpPr>
        <p:spPr>
          <a:xfrm>
            <a:off x="2700191" y="3368166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6900CF3-A551-4147-9EA0-F75FDE2AC171}"/>
              </a:ext>
            </a:extLst>
          </p:cNvPr>
          <p:cNvSpPr txBox="1"/>
          <p:nvPr/>
        </p:nvSpPr>
        <p:spPr>
          <a:xfrm>
            <a:off x="4084124" y="3365679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E8087E3-9829-41AC-B665-1FC66B627CAD}"/>
              </a:ext>
            </a:extLst>
          </p:cNvPr>
          <p:cNvSpPr txBox="1"/>
          <p:nvPr/>
        </p:nvSpPr>
        <p:spPr>
          <a:xfrm>
            <a:off x="9571314" y="5530606"/>
            <a:ext cx="20724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version = version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version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9F8BA95-5021-47D8-BFCC-40644FB0E2CC}"/>
              </a:ext>
            </a:extLst>
          </p:cNvPr>
          <p:cNvSpPr txBox="1"/>
          <p:nvPr/>
        </p:nvSpPr>
        <p:spPr>
          <a:xfrm>
            <a:off x="10999068" y="395773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32242F5-3057-40CC-8D36-13057FD6BF5B}"/>
              </a:ext>
            </a:extLst>
          </p:cNvPr>
          <p:cNvSpPr/>
          <p:nvPr/>
        </p:nvSpPr>
        <p:spPr>
          <a:xfrm>
            <a:off x="9503830" y="520956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L 形 82">
            <a:extLst>
              <a:ext uri="{FF2B5EF4-FFF2-40B4-BE49-F238E27FC236}">
                <a16:creationId xmlns:a16="http://schemas.microsoft.com/office/drawing/2014/main" id="{8EB6D9E8-F862-4F45-8DD4-3CD501BD89A5}"/>
              </a:ext>
            </a:extLst>
          </p:cNvPr>
          <p:cNvSpPr/>
          <p:nvPr/>
        </p:nvSpPr>
        <p:spPr>
          <a:xfrm rot="18900000">
            <a:off x="8452083" y="5718287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乘号 83">
            <a:extLst>
              <a:ext uri="{FF2B5EF4-FFF2-40B4-BE49-F238E27FC236}">
                <a16:creationId xmlns:a16="http://schemas.microsoft.com/office/drawing/2014/main" id="{A8981A80-123C-4BBD-8069-808243D89BB7}"/>
              </a:ext>
            </a:extLst>
          </p:cNvPr>
          <p:cNvSpPr/>
          <p:nvPr/>
        </p:nvSpPr>
        <p:spPr>
          <a:xfrm>
            <a:off x="11256233" y="6264023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8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43099 -0.025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127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32852 -0.0062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6681 0.0692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344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57057 0.0877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9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01067 0.35255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01146 0.34213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0" grpId="0" animBg="1"/>
      <p:bldP spid="52" grpId="0"/>
      <p:bldP spid="53" grpId="0" animBg="1"/>
      <p:bldP spid="55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4" grpId="0"/>
      <p:bldP spid="69" grpId="0"/>
      <p:bldP spid="70" grpId="0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 animBg="1"/>
      <p:bldP spid="76" grpId="1" animBg="1"/>
      <p:bldP spid="77" grpId="0"/>
      <p:bldP spid="77" grpId="1"/>
      <p:bldP spid="7" grpId="0"/>
      <p:bldP spid="78" grpId="0"/>
      <p:bldP spid="8" grpId="0"/>
      <p:bldP spid="8" grpId="1"/>
      <p:bldP spid="79" grpId="0"/>
      <p:bldP spid="79" grpId="1"/>
      <p:bldP spid="80" grpId="0"/>
      <p:bldP spid="81" grpId="0"/>
      <p:bldP spid="81" grpId="1"/>
      <p:bldP spid="82" grpId="0" animBg="1"/>
      <p:bldP spid="82" grpId="1" animBg="1"/>
      <p:bldP spid="83" grpId="0" animBg="1"/>
      <p:bldP spid="8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乐观锁的关键是判断之前查询得到的数据是否有被修改过，常见的方式有两种： 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932A16F5-A732-4DD8-982E-6ED6F90664BA}"/>
              </a:ext>
            </a:extLst>
          </p:cNvPr>
          <p:cNvSpPr txBox="1">
            <a:spLocks/>
          </p:cNvSpPr>
          <p:nvPr/>
        </p:nvSpPr>
        <p:spPr>
          <a:xfrm>
            <a:off x="710563" y="2085579"/>
            <a:ext cx="10698800" cy="66805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b="1"/>
              <a:t>CAS</a:t>
            </a:r>
            <a:r>
              <a:rPr lang="zh-CN" altLang="en-US" b="1"/>
              <a:t>法</a:t>
            </a:r>
            <a:endParaRPr lang="en-US" altLang="zh-CN" b="1"/>
          </a:p>
        </p:txBody>
      </p:sp>
      <p:graphicFrame>
        <p:nvGraphicFramePr>
          <p:cNvPr id="44" name="表格 4">
            <a:extLst>
              <a:ext uri="{FF2B5EF4-FFF2-40B4-BE49-F238E27FC236}">
                <a16:creationId xmlns:a16="http://schemas.microsoft.com/office/drawing/2014/main" id="{F373777D-D8AE-4E87-9289-E2219031B83F}"/>
              </a:ext>
            </a:extLst>
          </p:cNvPr>
          <p:cNvGraphicFramePr>
            <a:graphicFrameLocks noGrp="1"/>
          </p:cNvGraphicFramePr>
          <p:nvPr/>
        </p:nvGraphicFramePr>
        <p:xfrm>
          <a:off x="1399810" y="2826709"/>
          <a:ext cx="2107476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61229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346247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stock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27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F8F0EF1F-21CF-4017-8832-F609C5AE398A}"/>
              </a:ext>
            </a:extLst>
          </p:cNvPr>
          <p:cNvSpPr/>
          <p:nvPr/>
        </p:nvSpPr>
        <p:spPr>
          <a:xfrm>
            <a:off x="5906466" y="2372490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48" name="直线连接符 8">
            <a:extLst>
              <a:ext uri="{FF2B5EF4-FFF2-40B4-BE49-F238E27FC236}">
                <a16:creationId xmlns:a16="http://schemas.microsoft.com/office/drawing/2014/main" id="{DEAABF77-5A12-41E4-8646-6C0CFC83D8C7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224098" y="2753638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0C66A294-B535-4E19-A24D-F1E5C19C5295}"/>
              </a:ext>
            </a:extLst>
          </p:cNvPr>
          <p:cNvSpPr/>
          <p:nvPr/>
        </p:nvSpPr>
        <p:spPr>
          <a:xfrm>
            <a:off x="6160926" y="291749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A3102F6-6089-4E53-953E-C362AD6257E8}"/>
              </a:ext>
            </a:extLst>
          </p:cNvPr>
          <p:cNvSpPr/>
          <p:nvPr/>
        </p:nvSpPr>
        <p:spPr>
          <a:xfrm>
            <a:off x="6214925" y="308225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1" name="肘形连接符 25">
            <a:extLst>
              <a:ext uri="{FF2B5EF4-FFF2-40B4-BE49-F238E27FC236}">
                <a16:creationId xmlns:a16="http://schemas.microsoft.com/office/drawing/2014/main" id="{CC954491-1988-4DBB-8DD9-595045F11DA4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H="1">
            <a:off x="6138945" y="310068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3E70595-A642-43A6-B5E9-34778FE76EAE}"/>
              </a:ext>
            </a:extLst>
          </p:cNvPr>
          <p:cNvSpPr txBox="1"/>
          <p:nvPr/>
        </p:nvSpPr>
        <p:spPr>
          <a:xfrm>
            <a:off x="6601994" y="3015810"/>
            <a:ext cx="959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C65EBB-1D77-4CB4-8A85-816BBC9AB82B}"/>
              </a:ext>
            </a:extLst>
          </p:cNvPr>
          <p:cNvSpPr/>
          <p:nvPr/>
        </p:nvSpPr>
        <p:spPr>
          <a:xfrm>
            <a:off x="8798439" y="238476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4" name="直线连接符 8">
            <a:extLst>
              <a:ext uri="{FF2B5EF4-FFF2-40B4-BE49-F238E27FC236}">
                <a16:creationId xmlns:a16="http://schemas.microsoft.com/office/drawing/2014/main" id="{A13BAEAC-B23F-4747-8323-18AA4268363C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116071" y="276591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2512D8CB-BDC8-4D38-A439-761D9FCF7EA8}"/>
              </a:ext>
            </a:extLst>
          </p:cNvPr>
          <p:cNvSpPr/>
          <p:nvPr/>
        </p:nvSpPr>
        <p:spPr>
          <a:xfrm>
            <a:off x="9062072" y="357691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94181B2-9D0D-426D-97BA-57D3124F6CD4}"/>
              </a:ext>
            </a:extLst>
          </p:cNvPr>
          <p:cNvSpPr/>
          <p:nvPr/>
        </p:nvSpPr>
        <p:spPr>
          <a:xfrm>
            <a:off x="9116071" y="374167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7" name="肘形连接符 25">
            <a:extLst>
              <a:ext uri="{FF2B5EF4-FFF2-40B4-BE49-F238E27FC236}">
                <a16:creationId xmlns:a16="http://schemas.microsoft.com/office/drawing/2014/main" id="{0FA38C89-84D9-4A3B-BFB2-ADD1CBA313A3}"/>
              </a:ext>
            </a:extLst>
          </p:cNvPr>
          <p:cNvCxnSpPr>
            <a:cxnSpLocks/>
            <a:endCxn id="56" idx="3"/>
          </p:cNvCxnSpPr>
          <p:nvPr/>
        </p:nvCxnSpPr>
        <p:spPr>
          <a:xfrm rot="16200000" flipH="1">
            <a:off x="9040091" y="376011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A3D8BC0-8AD1-4268-9811-D493A13EFDEC}"/>
              </a:ext>
            </a:extLst>
          </p:cNvPr>
          <p:cNvSpPr txBox="1"/>
          <p:nvPr/>
        </p:nvSpPr>
        <p:spPr>
          <a:xfrm>
            <a:off x="9503140" y="367523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07B9E10-8A4A-4F2E-BD45-69EC87FB1FD8}"/>
              </a:ext>
            </a:extLst>
          </p:cNvPr>
          <p:cNvSpPr/>
          <p:nvPr/>
        </p:nvSpPr>
        <p:spPr>
          <a:xfrm>
            <a:off x="6170524" y="436001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1E1226E-A93F-4170-95C6-7D4CE63D4183}"/>
              </a:ext>
            </a:extLst>
          </p:cNvPr>
          <p:cNvSpPr/>
          <p:nvPr/>
        </p:nvSpPr>
        <p:spPr>
          <a:xfrm>
            <a:off x="6224523" y="452478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1" name="肘形连接符 25">
            <a:extLst>
              <a:ext uri="{FF2B5EF4-FFF2-40B4-BE49-F238E27FC236}">
                <a16:creationId xmlns:a16="http://schemas.microsoft.com/office/drawing/2014/main" id="{5FE073C4-5526-4D5B-AF2D-D0F0F693A11D}"/>
              </a:ext>
            </a:extLst>
          </p:cNvPr>
          <p:cNvCxnSpPr>
            <a:cxnSpLocks/>
            <a:endCxn id="60" idx="3"/>
          </p:cNvCxnSpPr>
          <p:nvPr/>
        </p:nvCxnSpPr>
        <p:spPr>
          <a:xfrm rot="16200000" flipH="1">
            <a:off x="6148543" y="454321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D9CBF8A-1794-4EBC-8F13-6836B64FC007}"/>
              </a:ext>
            </a:extLst>
          </p:cNvPr>
          <p:cNvSpPr txBox="1"/>
          <p:nvPr/>
        </p:nvSpPr>
        <p:spPr>
          <a:xfrm>
            <a:off x="6611591" y="4458333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3A76DF-8BCA-4512-9B82-2B7B442374FC}"/>
              </a:ext>
            </a:extLst>
          </p:cNvPr>
          <p:cNvSpPr/>
          <p:nvPr/>
        </p:nvSpPr>
        <p:spPr>
          <a:xfrm>
            <a:off x="9073647" y="508201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8A7294C-4F66-481C-9A5E-F77A4464691F}"/>
              </a:ext>
            </a:extLst>
          </p:cNvPr>
          <p:cNvSpPr/>
          <p:nvPr/>
        </p:nvSpPr>
        <p:spPr>
          <a:xfrm>
            <a:off x="9127646" y="524678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5" name="肘形连接符 25">
            <a:extLst>
              <a:ext uri="{FF2B5EF4-FFF2-40B4-BE49-F238E27FC236}">
                <a16:creationId xmlns:a16="http://schemas.microsoft.com/office/drawing/2014/main" id="{33918CE6-AD3C-4D89-902C-43358BF52CAE}"/>
              </a:ext>
            </a:extLst>
          </p:cNvPr>
          <p:cNvCxnSpPr>
            <a:cxnSpLocks/>
            <a:endCxn id="64" idx="3"/>
          </p:cNvCxnSpPr>
          <p:nvPr/>
        </p:nvCxnSpPr>
        <p:spPr>
          <a:xfrm rot="16200000" flipH="1">
            <a:off x="9051666" y="526521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022A1C11-77E1-45B1-86A8-42475FA4E7F9}"/>
              </a:ext>
            </a:extLst>
          </p:cNvPr>
          <p:cNvSpPr txBox="1"/>
          <p:nvPr/>
        </p:nvSpPr>
        <p:spPr>
          <a:xfrm>
            <a:off x="9445278" y="5029761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80A61C-19E3-426E-9996-02D7F6E29EAC}"/>
              </a:ext>
            </a:extLst>
          </p:cNvPr>
          <p:cNvSpPr txBox="1"/>
          <p:nvPr/>
        </p:nvSpPr>
        <p:spPr>
          <a:xfrm>
            <a:off x="7288802" y="3014632"/>
            <a:ext cx="1277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46426F0-9176-4A24-8BEF-9C83809B2B3C}"/>
              </a:ext>
            </a:extLst>
          </p:cNvPr>
          <p:cNvSpPr txBox="1"/>
          <p:nvPr/>
        </p:nvSpPr>
        <p:spPr>
          <a:xfrm>
            <a:off x="6694869" y="4961480"/>
            <a:ext cx="207240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stock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7D172AF-62B1-48D1-A9B7-39131A711D36}"/>
              </a:ext>
            </a:extLst>
          </p:cNvPr>
          <p:cNvSpPr txBox="1"/>
          <p:nvPr/>
        </p:nvSpPr>
        <p:spPr>
          <a:xfrm>
            <a:off x="10205563" y="3669194"/>
            <a:ext cx="1277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FD2D430-0BCD-4DF6-AEEB-0C146DC75529}"/>
              </a:ext>
            </a:extLst>
          </p:cNvPr>
          <p:cNvSpPr txBox="1"/>
          <p:nvPr/>
        </p:nvSpPr>
        <p:spPr>
          <a:xfrm>
            <a:off x="2682791" y="332073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2F80168-9E75-4871-BF4A-88A0262E938E}"/>
              </a:ext>
            </a:extLst>
          </p:cNvPr>
          <p:cNvSpPr txBox="1"/>
          <p:nvPr/>
        </p:nvSpPr>
        <p:spPr>
          <a:xfrm>
            <a:off x="2700169" y="333052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77A68E-4581-499D-83B9-4E77DD6623B5}"/>
              </a:ext>
            </a:extLst>
          </p:cNvPr>
          <p:cNvSpPr/>
          <p:nvPr/>
        </p:nvSpPr>
        <p:spPr>
          <a:xfrm>
            <a:off x="6630287" y="466217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D74764C-96BE-4764-B901-80B0DF97A7E4}"/>
              </a:ext>
            </a:extLst>
          </p:cNvPr>
          <p:cNvSpPr txBox="1"/>
          <p:nvPr/>
        </p:nvSpPr>
        <p:spPr>
          <a:xfrm>
            <a:off x="7915915" y="313078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57F4F2-B7CC-4DF8-8F97-A37F8063D169}"/>
              </a:ext>
            </a:extLst>
          </p:cNvPr>
          <p:cNvSpPr txBox="1"/>
          <p:nvPr/>
        </p:nvSpPr>
        <p:spPr>
          <a:xfrm>
            <a:off x="2700135" y="3378687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2D06C2-8229-4ABC-8A0C-78E18D5C7FEC}"/>
              </a:ext>
            </a:extLst>
          </p:cNvPr>
          <p:cNvSpPr txBox="1"/>
          <p:nvPr/>
        </p:nvSpPr>
        <p:spPr>
          <a:xfrm>
            <a:off x="2700191" y="3368166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E8087E3-9829-41AC-B665-1FC66B627CAD}"/>
              </a:ext>
            </a:extLst>
          </p:cNvPr>
          <p:cNvSpPr txBox="1"/>
          <p:nvPr/>
        </p:nvSpPr>
        <p:spPr>
          <a:xfrm>
            <a:off x="9571314" y="5530606"/>
            <a:ext cx="207240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stock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9F8BA95-5021-47D8-BFCC-40644FB0E2CC}"/>
              </a:ext>
            </a:extLst>
          </p:cNvPr>
          <p:cNvSpPr txBox="1"/>
          <p:nvPr/>
        </p:nvSpPr>
        <p:spPr>
          <a:xfrm>
            <a:off x="10816333" y="3802189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32242F5-3057-40CC-8D36-13057FD6BF5B}"/>
              </a:ext>
            </a:extLst>
          </p:cNvPr>
          <p:cNvSpPr/>
          <p:nvPr/>
        </p:nvSpPr>
        <p:spPr>
          <a:xfrm>
            <a:off x="9503830" y="520956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L 形 82">
            <a:extLst>
              <a:ext uri="{FF2B5EF4-FFF2-40B4-BE49-F238E27FC236}">
                <a16:creationId xmlns:a16="http://schemas.microsoft.com/office/drawing/2014/main" id="{8EB6D9E8-F862-4F45-8DD4-3CD501BD89A5}"/>
              </a:ext>
            </a:extLst>
          </p:cNvPr>
          <p:cNvSpPr/>
          <p:nvPr/>
        </p:nvSpPr>
        <p:spPr>
          <a:xfrm rot="18900000">
            <a:off x="8305164" y="5558005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乘号 83">
            <a:extLst>
              <a:ext uri="{FF2B5EF4-FFF2-40B4-BE49-F238E27FC236}">
                <a16:creationId xmlns:a16="http://schemas.microsoft.com/office/drawing/2014/main" id="{A8981A80-123C-4BBD-8069-808243D89BB7}"/>
              </a:ext>
            </a:extLst>
          </p:cNvPr>
          <p:cNvSpPr/>
          <p:nvPr/>
        </p:nvSpPr>
        <p:spPr>
          <a:xfrm>
            <a:off x="11103104" y="6129001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7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43099 -0.025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6681 0.069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00625 0.3548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01146 0.34213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9" grpId="0"/>
      <p:bldP spid="70" grpId="0"/>
      <p:bldP spid="72" grpId="0"/>
      <p:bldP spid="72" grpId="1"/>
      <p:bldP spid="74" grpId="0"/>
      <p:bldP spid="74" grpId="1"/>
      <p:bldP spid="76" grpId="0" animBg="1"/>
      <p:bldP spid="76" grpId="1" animBg="1"/>
      <p:bldP spid="77" grpId="0"/>
      <p:bldP spid="77" grpId="1"/>
      <p:bldP spid="7" grpId="0"/>
      <p:bldP spid="8" grpId="1"/>
      <p:bldP spid="80" grpId="0"/>
      <p:bldP spid="81" grpId="0"/>
      <p:bldP spid="81" grpId="1"/>
      <p:bldP spid="82" grpId="0" animBg="1"/>
      <p:bldP spid="82" grpId="1" animBg="1"/>
      <p:bldP spid="83" grpId="0" animBg="1"/>
      <p:bldP spid="8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15999A-698D-41BF-9B87-5C966DB37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超卖这样的线程安全问题，解决方案有哪些？</a:t>
            </a:r>
            <a:endParaRPr lang="en-US" altLang="zh-CN"/>
          </a:p>
          <a:p>
            <a:r>
              <a:rPr lang="zh-CN" altLang="en-US" sz="1600"/>
              <a:t>悲观锁：添加同步锁，让线程串行执行</a:t>
            </a:r>
            <a:endParaRPr lang="en-US" altLang="zh-CN" sz="1600"/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优点：简单粗暴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缺点：性能一般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/>
              <a:t>乐观锁：不加锁，在更新时判断是否有其它线程在修改</a:t>
            </a:r>
            <a:endParaRPr lang="en-US" altLang="zh-CN" sz="1600"/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优点：性能好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缺点：存在成功率低的问题</a:t>
            </a:r>
          </a:p>
        </p:txBody>
      </p:sp>
    </p:spTree>
    <p:extLst>
      <p:ext uri="{BB962C8B-B14F-4D97-AF65-F5344CB8AC3E}">
        <p14:creationId xmlns:p14="http://schemas.microsoft.com/office/powerpoint/2010/main" val="4674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rgbClr val="49504F"/>
                </a:solidFill>
              </a:rPr>
              <a:t>超卖问题</a:t>
            </a:r>
            <a:endParaRPr lang="en-US" altLang="zh-CN" sz="1800" dirty="0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一人一单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6604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在资料中提供了一个项目源码：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将其复制到你的</a:t>
            </a:r>
            <a:r>
              <a:rPr lang="en-US" altLang="zh-CN"/>
              <a:t>idea</a:t>
            </a:r>
            <a:r>
              <a:rPr lang="zh-CN" altLang="en-US"/>
              <a:t>工作空间，然后利用</a:t>
            </a:r>
            <a:r>
              <a:rPr lang="en-US" altLang="zh-CN"/>
              <a:t>idea</a:t>
            </a:r>
            <a:r>
              <a:rPr lang="zh-CN" altLang="en-US"/>
              <a:t>打开即可：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启动项目后，在浏览器访问：</a:t>
            </a:r>
            <a:r>
              <a:rPr lang="en-US" altLang="zh-CN">
                <a:hlinkClick r:id="rId2"/>
              </a:rPr>
              <a:t>http://localhost:8081/shop-type/list</a:t>
            </a:r>
            <a:r>
              <a:rPr lang="en-US" altLang="zh-CN"/>
              <a:t> </a:t>
            </a:r>
            <a:r>
              <a:rPr lang="zh-CN" altLang="en-US"/>
              <a:t>，如果可以看到数据则证明运行没有问题</a:t>
            </a:r>
            <a:endParaRPr lang="en-US" altLang="zh-CN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导入后端项目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31184-F476-49B7-8A51-B561A3CA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7" y="2179459"/>
            <a:ext cx="3990476" cy="10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7DB870-989B-448D-914B-E335C4FDA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47" y="3798073"/>
            <a:ext cx="3933333" cy="1438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DBFB5B-1BCE-4D8E-B669-CA21259E2934}"/>
              </a:ext>
            </a:extLst>
          </p:cNvPr>
          <p:cNvGrpSpPr/>
          <p:nvPr/>
        </p:nvGrpSpPr>
        <p:grpSpPr>
          <a:xfrm>
            <a:off x="2069802" y="5982627"/>
            <a:ext cx="7228457" cy="627212"/>
            <a:chOff x="1227114" y="5640632"/>
            <a:chExt cx="7228457" cy="627212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CB469FBC-6FEA-4E89-B50A-2C190CCB12FD}"/>
                </a:ext>
              </a:extLst>
            </p:cNvPr>
            <p:cNvSpPr/>
            <p:nvPr/>
          </p:nvSpPr>
          <p:spPr>
            <a:xfrm rot="16200000">
              <a:off x="1271781" y="5860479"/>
              <a:ext cx="85078" cy="17441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84000">
                  <a:schemeClr val="bg1">
                    <a:lumMod val="50000"/>
                  </a:schemeClr>
                </a:gs>
                <a:gs pos="0">
                  <a:srgbClr val="49504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17EF281-B669-43BE-AE6B-577446D3DE89}"/>
                </a:ext>
              </a:extLst>
            </p:cNvPr>
            <p:cNvSpPr/>
            <p:nvPr/>
          </p:nvSpPr>
          <p:spPr>
            <a:xfrm>
              <a:off x="1401524" y="5640632"/>
              <a:ext cx="7054047" cy="627212"/>
            </a:xfrm>
            <a:prstGeom prst="rect">
              <a:avLst/>
            </a:prstGeom>
            <a:noFill/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D38FF4B-A94D-4EA1-8C28-BCC64780E803}"/>
                </a:ext>
              </a:extLst>
            </p:cNvPr>
            <p:cNvSpPr/>
            <p:nvPr/>
          </p:nvSpPr>
          <p:spPr>
            <a:xfrm>
              <a:off x="1230923" y="5681103"/>
              <a:ext cx="492370" cy="232953"/>
            </a:xfrm>
            <a:prstGeom prst="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15C444-D478-4EA8-AFC4-6AE05A24113A}"/>
                </a:ext>
              </a:extLst>
            </p:cNvPr>
            <p:cNvSpPr/>
            <p:nvPr/>
          </p:nvSpPr>
          <p:spPr>
            <a:xfrm>
              <a:off x="1807535" y="5640632"/>
              <a:ext cx="6509988" cy="6272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>
                  <a:solidFill>
                    <a:sysClr val="windowText" lastClr="000000"/>
                  </a:solidFill>
                </a:rPr>
                <a:t>不要忘了修改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application.yaml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文件中的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mysql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、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redis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地址信息</a:t>
              </a:r>
              <a:endParaRPr lang="en-US" altLang="zh-CN" sz="14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8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D8C65-B73E-486A-A9E8-8550AC00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需求：修改秒杀业务，要求同一个优惠券，一个用户只能下一单</a:t>
            </a:r>
            <a:endParaRPr lang="en-US" altLang="zh-CN"/>
          </a:p>
        </p:txBody>
      </p:sp>
      <p:sp>
        <p:nvSpPr>
          <p:cNvPr id="26" name="标题 7">
            <a:extLst>
              <a:ext uri="{FF2B5EF4-FFF2-40B4-BE49-F238E27FC236}">
                <a16:creationId xmlns:a16="http://schemas.microsoft.com/office/drawing/2014/main" id="{F5E1E6C4-CE06-4057-8160-625C4BDC3B9B}"/>
              </a:ext>
            </a:extLst>
          </p:cNvPr>
          <p:cNvSpPr txBox="1">
            <a:spLocks/>
          </p:cNvSpPr>
          <p:nvPr/>
        </p:nvSpPr>
        <p:spPr>
          <a:xfrm>
            <a:off x="2195450" y="1142254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1329496-E27A-41F8-994C-7FE0F0EAE42C}"/>
              </a:ext>
            </a:extLst>
          </p:cNvPr>
          <p:cNvSpPr/>
          <p:nvPr/>
        </p:nvSpPr>
        <p:spPr>
          <a:xfrm>
            <a:off x="3007006" y="236947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167AB77-D0B7-4358-B221-7014292D2E3B}"/>
              </a:ext>
            </a:extLst>
          </p:cNvPr>
          <p:cNvSpPr/>
          <p:nvPr/>
        </p:nvSpPr>
        <p:spPr>
          <a:xfrm>
            <a:off x="2852601" y="28729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43E358A-62DF-4C5D-B32A-EC74210AAC1A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3212708" y="260368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>
            <a:extLst>
              <a:ext uri="{FF2B5EF4-FFF2-40B4-BE49-F238E27FC236}">
                <a16:creationId xmlns:a16="http://schemas.microsoft.com/office/drawing/2014/main" id="{B206ACE3-6405-4A9B-93B2-09C83727962C}"/>
              </a:ext>
            </a:extLst>
          </p:cNvPr>
          <p:cNvSpPr/>
          <p:nvPr/>
        </p:nvSpPr>
        <p:spPr>
          <a:xfrm>
            <a:off x="2644213" y="430141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75F8DC6-7090-4FDB-BF2E-85738BCDCF14}"/>
              </a:ext>
            </a:extLst>
          </p:cNvPr>
          <p:cNvSpPr txBox="1"/>
          <p:nvPr/>
        </p:nvSpPr>
        <p:spPr>
          <a:xfrm>
            <a:off x="3839188" y="426887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C98F343-9FA1-417B-B394-29743F00CC6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3224189" y="4780599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3AE81C9-D273-4711-9C3C-3FFF5F3542E8}"/>
              </a:ext>
            </a:extLst>
          </p:cNvPr>
          <p:cNvSpPr txBox="1"/>
          <p:nvPr/>
        </p:nvSpPr>
        <p:spPr>
          <a:xfrm>
            <a:off x="3207763" y="481408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DAE6E2-EC8C-4269-9692-2C38697324E6}"/>
              </a:ext>
            </a:extLst>
          </p:cNvPr>
          <p:cNvSpPr/>
          <p:nvPr/>
        </p:nvSpPr>
        <p:spPr>
          <a:xfrm>
            <a:off x="2902468" y="517147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930B90-B455-42DC-9CE2-D550C8CD3E26}"/>
              </a:ext>
            </a:extLst>
          </p:cNvPr>
          <p:cNvSpPr/>
          <p:nvPr/>
        </p:nvSpPr>
        <p:spPr>
          <a:xfrm>
            <a:off x="3026293" y="586229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E9286DD-BB8E-4F68-80CC-F8AD17F5B09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3228006" y="5571586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D2B12C2-6DE0-4C21-86D1-A560B044CF8C}"/>
              </a:ext>
            </a:extLst>
          </p:cNvPr>
          <p:cNvSpPr/>
          <p:nvPr/>
        </p:nvSpPr>
        <p:spPr>
          <a:xfrm>
            <a:off x="2856102" y="356883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35EBE7A-9F70-4D8E-968C-34EF773E9218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>
            <a:off x="3217523" y="3273012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FBF8284-C3B5-4D02-AF02-3E807C3B60DE}"/>
              </a:ext>
            </a:extLst>
          </p:cNvPr>
          <p:cNvCxnSpPr>
            <a:cxnSpLocks/>
            <a:stCxn id="35" idx="2"/>
            <a:endCxn id="28" idx="0"/>
          </p:cNvCxnSpPr>
          <p:nvPr/>
        </p:nvCxnSpPr>
        <p:spPr>
          <a:xfrm>
            <a:off x="3221024" y="396894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073ADDF6-A3D3-4A5F-B5B5-FD8A72E56AE8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7556275" y="4828851"/>
            <a:ext cx="989352" cy="132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63B7191-FC23-4FC6-B18D-FD6EDFDFCF47}"/>
              </a:ext>
            </a:extLst>
          </p:cNvPr>
          <p:cNvSpPr/>
          <p:nvPr/>
        </p:nvSpPr>
        <p:spPr>
          <a:xfrm>
            <a:off x="8387838" y="45964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19FD165-9CA3-4270-9B51-AFDB896F4D4A}"/>
              </a:ext>
            </a:extLst>
          </p:cNvPr>
          <p:cNvCxnSpPr>
            <a:cxnSpLocks/>
            <a:stCxn id="42" idx="3"/>
            <a:endCxn id="39" idx="0"/>
          </p:cNvCxnSpPr>
          <p:nvPr/>
        </p:nvCxnSpPr>
        <p:spPr>
          <a:xfrm>
            <a:off x="7874661" y="3718921"/>
            <a:ext cx="838715" cy="877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FCD28A7-2437-4F6E-8CC6-4936EFEBB83C}"/>
              </a:ext>
            </a:extLst>
          </p:cNvPr>
          <p:cNvSpPr/>
          <p:nvPr/>
        </p:nvSpPr>
        <p:spPr>
          <a:xfrm>
            <a:off x="6588523" y="5785897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A3B04DA-A122-46E0-A3B0-97707878CCA7}"/>
              </a:ext>
            </a:extLst>
          </p:cNvPr>
          <p:cNvSpPr/>
          <p:nvPr/>
        </p:nvSpPr>
        <p:spPr>
          <a:xfrm>
            <a:off x="6902391" y="3518866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C5FFE11E-FD01-4835-BFFE-CFEB52C6AEAB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 flipV="1">
            <a:off x="3804164" y="3718921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2D18079-0B0E-4BA2-9ECB-D66900F414AC}"/>
              </a:ext>
            </a:extLst>
          </p:cNvPr>
          <p:cNvCxnSpPr>
            <a:stCxn id="41" idx="1"/>
            <a:endCxn id="33" idx="6"/>
          </p:cNvCxnSpPr>
          <p:nvPr/>
        </p:nvCxnSpPr>
        <p:spPr>
          <a:xfrm flipH="1">
            <a:off x="3437696" y="5985952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菱形 44">
            <a:extLst>
              <a:ext uri="{FF2B5EF4-FFF2-40B4-BE49-F238E27FC236}">
                <a16:creationId xmlns:a16="http://schemas.microsoft.com/office/drawing/2014/main" id="{557FE290-4C0A-4C13-8E92-726FCCFEC8EE}"/>
              </a:ext>
            </a:extLst>
          </p:cNvPr>
          <p:cNvSpPr/>
          <p:nvPr/>
        </p:nvSpPr>
        <p:spPr>
          <a:xfrm>
            <a:off x="4782751" y="3479327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D0F7DEC-60DD-432E-A40E-A3799EF8601D}"/>
              </a:ext>
            </a:extLst>
          </p:cNvPr>
          <p:cNvSpPr txBox="1"/>
          <p:nvPr/>
        </p:nvSpPr>
        <p:spPr>
          <a:xfrm>
            <a:off x="6104830" y="344187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DB00034E-2389-4A5C-BEF8-2A1A3056D65E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>
            <a:off x="5942702" y="3718921"/>
            <a:ext cx="95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C009EBEE-6704-462F-AAB7-D842975C0EE6}"/>
              </a:ext>
            </a:extLst>
          </p:cNvPr>
          <p:cNvCxnSpPr>
            <a:cxnSpLocks/>
            <a:stCxn id="45" idx="2"/>
            <a:endCxn id="32" idx="3"/>
          </p:cNvCxnSpPr>
          <p:nvPr/>
        </p:nvCxnSpPr>
        <p:spPr>
          <a:xfrm rot="5400000">
            <a:off x="3751627" y="3760431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E78BE45B-DFCF-4719-AEE8-55FB37AD1178}"/>
              </a:ext>
            </a:extLst>
          </p:cNvPr>
          <p:cNvSpPr txBox="1"/>
          <p:nvPr/>
        </p:nvSpPr>
        <p:spPr>
          <a:xfrm>
            <a:off x="5047457" y="439010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4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D8C65-B73E-486A-A9E8-8550AC00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 dirty="0"/>
              <a:t>需求：修改秒杀业务，要求同一个优惠券，一个用户只能下一单</a:t>
            </a:r>
            <a:endParaRPr lang="en-US" altLang="zh-CN" dirty="0"/>
          </a:p>
        </p:txBody>
      </p:sp>
      <p:sp>
        <p:nvSpPr>
          <p:cNvPr id="26" name="标题 7">
            <a:extLst>
              <a:ext uri="{FF2B5EF4-FFF2-40B4-BE49-F238E27FC236}">
                <a16:creationId xmlns:a16="http://schemas.microsoft.com/office/drawing/2014/main" id="{F5E1E6C4-CE06-4057-8160-625C4BDC3B9B}"/>
              </a:ext>
            </a:extLst>
          </p:cNvPr>
          <p:cNvSpPr txBox="1">
            <a:spLocks/>
          </p:cNvSpPr>
          <p:nvPr/>
        </p:nvSpPr>
        <p:spPr>
          <a:xfrm>
            <a:off x="2195450" y="1142254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1329496-E27A-41F8-994C-7FE0F0EAE42C}"/>
              </a:ext>
            </a:extLst>
          </p:cNvPr>
          <p:cNvSpPr/>
          <p:nvPr/>
        </p:nvSpPr>
        <p:spPr>
          <a:xfrm>
            <a:off x="3007006" y="236947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167AB77-D0B7-4358-B221-7014292D2E3B}"/>
              </a:ext>
            </a:extLst>
          </p:cNvPr>
          <p:cNvSpPr/>
          <p:nvPr/>
        </p:nvSpPr>
        <p:spPr>
          <a:xfrm>
            <a:off x="2852601" y="28729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43E358A-62DF-4C5D-B32A-EC74210AAC1A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3212708" y="260368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>
            <a:extLst>
              <a:ext uri="{FF2B5EF4-FFF2-40B4-BE49-F238E27FC236}">
                <a16:creationId xmlns:a16="http://schemas.microsoft.com/office/drawing/2014/main" id="{B206ACE3-6405-4A9B-93B2-09C83727962C}"/>
              </a:ext>
            </a:extLst>
          </p:cNvPr>
          <p:cNvSpPr/>
          <p:nvPr/>
        </p:nvSpPr>
        <p:spPr>
          <a:xfrm>
            <a:off x="2644213" y="430141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75F8DC6-7090-4FDB-BF2E-85738BCDCF14}"/>
              </a:ext>
            </a:extLst>
          </p:cNvPr>
          <p:cNvSpPr txBox="1"/>
          <p:nvPr/>
        </p:nvSpPr>
        <p:spPr>
          <a:xfrm>
            <a:off x="3839188" y="426887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C98F343-9FA1-417B-B394-29743F00CC6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3224189" y="4780599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3AE81C9-D273-4711-9C3C-3FFF5F3542E8}"/>
              </a:ext>
            </a:extLst>
          </p:cNvPr>
          <p:cNvSpPr txBox="1"/>
          <p:nvPr/>
        </p:nvSpPr>
        <p:spPr>
          <a:xfrm>
            <a:off x="3207763" y="481408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DAE6E2-EC8C-4269-9692-2C38697324E6}"/>
              </a:ext>
            </a:extLst>
          </p:cNvPr>
          <p:cNvSpPr/>
          <p:nvPr/>
        </p:nvSpPr>
        <p:spPr>
          <a:xfrm>
            <a:off x="2902468" y="517147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930B90-B455-42DC-9CE2-D550C8CD3E26}"/>
              </a:ext>
            </a:extLst>
          </p:cNvPr>
          <p:cNvSpPr/>
          <p:nvPr/>
        </p:nvSpPr>
        <p:spPr>
          <a:xfrm>
            <a:off x="3026293" y="586229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E9286DD-BB8E-4F68-80CC-F8AD17F5B09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3228006" y="5571586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D2B12C2-6DE0-4C21-86D1-A560B044CF8C}"/>
              </a:ext>
            </a:extLst>
          </p:cNvPr>
          <p:cNvSpPr/>
          <p:nvPr/>
        </p:nvSpPr>
        <p:spPr>
          <a:xfrm>
            <a:off x="2856102" y="356883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35EBE7A-9F70-4D8E-968C-34EF773E9218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>
            <a:off x="3217523" y="3273012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FBF8284-C3B5-4D02-AF02-3E807C3B60DE}"/>
              </a:ext>
            </a:extLst>
          </p:cNvPr>
          <p:cNvCxnSpPr>
            <a:cxnSpLocks/>
            <a:stCxn id="35" idx="2"/>
            <a:endCxn id="28" idx="0"/>
          </p:cNvCxnSpPr>
          <p:nvPr/>
        </p:nvCxnSpPr>
        <p:spPr>
          <a:xfrm>
            <a:off x="3221024" y="396894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073ADDF6-A3D3-4A5F-B5B5-FD8A72E56AE8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8909929" y="4097226"/>
            <a:ext cx="367323" cy="34101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63B7191-FC23-4FC6-B18D-FD6EDFDFCF47}"/>
              </a:ext>
            </a:extLst>
          </p:cNvPr>
          <p:cNvSpPr/>
          <p:nvPr/>
        </p:nvSpPr>
        <p:spPr>
          <a:xfrm>
            <a:off x="10473116" y="521851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19FD165-9CA3-4270-9B51-AFDB896F4D4A}"/>
              </a:ext>
            </a:extLst>
          </p:cNvPr>
          <p:cNvCxnSpPr>
            <a:cxnSpLocks/>
            <a:stCxn id="42" idx="3"/>
            <a:endCxn id="39" idx="0"/>
          </p:cNvCxnSpPr>
          <p:nvPr/>
        </p:nvCxnSpPr>
        <p:spPr>
          <a:xfrm>
            <a:off x="10305166" y="4639616"/>
            <a:ext cx="493488" cy="578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FCD28A7-2437-4F6E-8CC6-4936EFEBB83C}"/>
              </a:ext>
            </a:extLst>
          </p:cNvPr>
          <p:cNvSpPr/>
          <p:nvPr/>
        </p:nvSpPr>
        <p:spPr>
          <a:xfrm>
            <a:off x="6588523" y="5785897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A3B04DA-A122-46E0-A3B0-97707878CCA7}"/>
              </a:ext>
            </a:extLst>
          </p:cNvPr>
          <p:cNvSpPr/>
          <p:nvPr/>
        </p:nvSpPr>
        <p:spPr>
          <a:xfrm>
            <a:off x="9332896" y="4439561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 dirty="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C5FFE11E-FD01-4835-BFFE-CFEB52C6AEAB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 flipV="1">
            <a:off x="3804164" y="3718921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2D18079-0B0E-4BA2-9ECB-D66900F414AC}"/>
              </a:ext>
            </a:extLst>
          </p:cNvPr>
          <p:cNvCxnSpPr>
            <a:stCxn id="41" idx="1"/>
            <a:endCxn id="33" idx="6"/>
          </p:cNvCxnSpPr>
          <p:nvPr/>
        </p:nvCxnSpPr>
        <p:spPr>
          <a:xfrm flipH="1">
            <a:off x="3437696" y="5985952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菱形 44">
            <a:extLst>
              <a:ext uri="{FF2B5EF4-FFF2-40B4-BE49-F238E27FC236}">
                <a16:creationId xmlns:a16="http://schemas.microsoft.com/office/drawing/2014/main" id="{557FE290-4C0A-4C13-8E92-726FCCFEC8EE}"/>
              </a:ext>
            </a:extLst>
          </p:cNvPr>
          <p:cNvSpPr/>
          <p:nvPr/>
        </p:nvSpPr>
        <p:spPr>
          <a:xfrm>
            <a:off x="4782751" y="3479327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D0F7DEC-60DD-432E-A40E-A3799EF8601D}"/>
              </a:ext>
            </a:extLst>
          </p:cNvPr>
          <p:cNvSpPr txBox="1"/>
          <p:nvPr/>
        </p:nvSpPr>
        <p:spPr>
          <a:xfrm>
            <a:off x="6104830" y="344187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C009EBEE-6704-462F-AAB7-D842975C0EE6}"/>
              </a:ext>
            </a:extLst>
          </p:cNvPr>
          <p:cNvCxnSpPr>
            <a:cxnSpLocks/>
            <a:stCxn id="45" idx="2"/>
            <a:endCxn id="32" idx="3"/>
          </p:cNvCxnSpPr>
          <p:nvPr/>
        </p:nvCxnSpPr>
        <p:spPr>
          <a:xfrm rot="5400000">
            <a:off x="3751627" y="3760431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E78BE45B-DFCF-4719-AEE8-55FB37AD1178}"/>
              </a:ext>
            </a:extLst>
          </p:cNvPr>
          <p:cNvSpPr txBox="1"/>
          <p:nvPr/>
        </p:nvSpPr>
        <p:spPr>
          <a:xfrm>
            <a:off x="5047457" y="439010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321A586C-9A31-4C97-A8D9-9A822845CC05}"/>
              </a:ext>
            </a:extLst>
          </p:cNvPr>
          <p:cNvSpPr/>
          <p:nvPr/>
        </p:nvSpPr>
        <p:spPr>
          <a:xfrm>
            <a:off x="6979136" y="3521791"/>
            <a:ext cx="1050586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和用户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51" name="菱形 50">
            <a:extLst>
              <a:ext uri="{FF2B5EF4-FFF2-40B4-BE49-F238E27FC236}">
                <a16:creationId xmlns:a16="http://schemas.microsoft.com/office/drawing/2014/main" id="{B0E07C6D-80F2-44A9-BAD0-A5602CBBCFE1}"/>
              </a:ext>
            </a:extLst>
          </p:cNvPr>
          <p:cNvSpPr/>
          <p:nvPr/>
        </p:nvSpPr>
        <p:spPr>
          <a:xfrm>
            <a:off x="6945724" y="4400022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 dirty="0">
                <a:solidFill>
                  <a:srgbClr val="49504F"/>
                </a:solidFill>
              </a:rPr>
              <a:t>判断订单</a:t>
            </a:r>
            <a:endParaRPr lang="en-US" altLang="zh-CN" sz="1050" dirty="0">
              <a:solidFill>
                <a:srgbClr val="49504F"/>
              </a:solidFill>
            </a:endParaRPr>
          </a:p>
          <a:p>
            <a:pPr algn="ctr"/>
            <a:r>
              <a:rPr lang="zh-CN" altLang="en-US" sz="1050" dirty="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24D555A-444C-4437-B860-1BAD6BDCB969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7504429" y="3921901"/>
            <a:ext cx="5745" cy="47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2596681D-BAFA-4449-9174-91C3EE32676D}"/>
              </a:ext>
            </a:extLst>
          </p:cNvPr>
          <p:cNvCxnSpPr>
            <a:cxnSpLocks/>
            <a:stCxn id="51" idx="3"/>
            <a:endCxn id="42" idx="1"/>
          </p:cNvCxnSpPr>
          <p:nvPr/>
        </p:nvCxnSpPr>
        <p:spPr>
          <a:xfrm>
            <a:off x="8074624" y="4639616"/>
            <a:ext cx="1258272" cy="12700"/>
          </a:xfrm>
          <a:prstGeom prst="bentConnector3">
            <a:avLst>
              <a:gd name="adj1" fmla="val -5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67784833-34F2-4580-9680-0C188743CC6D}"/>
              </a:ext>
            </a:extLst>
          </p:cNvPr>
          <p:cNvCxnSpPr>
            <a:cxnSpLocks/>
            <a:stCxn id="51" idx="2"/>
            <a:endCxn id="32" idx="3"/>
          </p:cNvCxnSpPr>
          <p:nvPr/>
        </p:nvCxnSpPr>
        <p:spPr>
          <a:xfrm rot="5400000">
            <a:off x="5285699" y="3147055"/>
            <a:ext cx="492321" cy="3956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EEF45E-EFB0-48C9-9129-8839170564A4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5942702" y="3718921"/>
            <a:ext cx="1036434" cy="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41C3F81A-0CED-4D29-A287-6CAF5B8408D8}"/>
              </a:ext>
            </a:extLst>
          </p:cNvPr>
          <p:cNvSpPr txBox="1"/>
          <p:nvPr/>
        </p:nvSpPr>
        <p:spPr>
          <a:xfrm>
            <a:off x="6945724" y="498744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B110C5C-377C-413C-9073-38C0FB78DA21}"/>
              </a:ext>
            </a:extLst>
          </p:cNvPr>
          <p:cNvSpPr txBox="1"/>
          <p:nvPr/>
        </p:nvSpPr>
        <p:spPr>
          <a:xfrm>
            <a:off x="8268885" y="440892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902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6" grpId="0"/>
      <p:bldP spid="5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415649"/>
          </a:xfrm>
        </p:spPr>
        <p:txBody>
          <a:bodyPr/>
          <a:lstStyle/>
          <a:p>
            <a:r>
              <a:rPr lang="zh-CN" altLang="en-US"/>
              <a:t>通过加锁可以解决在单机情况下的一人一单安全问题，但是在集群模式下就不行了。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我们将服务启动两份，端口分别为</a:t>
            </a:r>
            <a:r>
              <a:rPr lang="en-US" altLang="zh-CN"/>
              <a:t>8081</a:t>
            </a:r>
            <a:r>
              <a:rPr lang="zh-CN" altLang="en-US"/>
              <a:t>和</a:t>
            </a:r>
            <a:r>
              <a:rPr lang="en-US" altLang="zh-CN"/>
              <a:t>8082</a:t>
            </a:r>
            <a:r>
              <a:rPr lang="zh-CN" altLang="en-US"/>
              <a:t>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然后修改</a:t>
            </a:r>
            <a:r>
              <a:rPr lang="en-US" altLang="zh-CN"/>
              <a:t>nginx</a:t>
            </a:r>
            <a:r>
              <a:rPr lang="zh-CN" altLang="en-US"/>
              <a:t>的</a:t>
            </a:r>
            <a:r>
              <a:rPr lang="en-US" altLang="zh-CN"/>
              <a:t>conf</a:t>
            </a:r>
            <a:r>
              <a:rPr lang="zh-CN" altLang="en-US"/>
              <a:t>目录下的</a:t>
            </a:r>
            <a:r>
              <a:rPr lang="en-US" altLang="zh-CN"/>
              <a:t>nginx.conf</a:t>
            </a:r>
            <a:r>
              <a:rPr lang="zh-CN" altLang="en-US"/>
              <a:t>文件，配置反向代理和负载均衡：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现在，用户请求会在这两个节点上负载均衡，再次测试下是否存在线程安全问题。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E4CA31-9384-4977-A52C-F5C9D8FA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1" y="2557826"/>
            <a:ext cx="5047619" cy="8952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B01B32-A6EF-4233-8D59-560AB0CFF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1" y="4281415"/>
            <a:ext cx="6152381" cy="952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539529"/>
      </p:ext>
    </p:extLst>
  </p:cSld>
  <p:clrMapOvr>
    <a:masterClrMapping/>
  </p:clrMapOvr>
  <p:transition spd="slow">
    <p:comb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926432" y="1864895"/>
            <a:ext cx="4620126" cy="4608094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90049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60920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77397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04896" y="279240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270752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955512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E478A31-5812-477E-B14B-094F02A817A0}"/>
              </a:ext>
            </a:extLst>
          </p:cNvPr>
          <p:cNvSpPr/>
          <p:nvPr/>
        </p:nvSpPr>
        <p:spPr>
          <a:xfrm>
            <a:off x="3901513" y="4408745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110C7-595E-4D8F-8F9A-A40120C36C28}"/>
              </a:ext>
            </a:extLst>
          </p:cNvPr>
          <p:cNvSpPr/>
          <p:nvPr/>
        </p:nvSpPr>
        <p:spPr>
          <a:xfrm>
            <a:off x="3955512" y="4573512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8" name="肘形连接符 25">
            <a:extLst>
              <a:ext uri="{FF2B5EF4-FFF2-40B4-BE49-F238E27FC236}">
                <a16:creationId xmlns:a16="http://schemas.microsoft.com/office/drawing/2014/main" id="{26F6418A-FB04-4A00-8254-CD6827596BAC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3879532" y="4591944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58FB11D-BFBF-461C-8314-A587181A288F}"/>
              </a:ext>
            </a:extLst>
          </p:cNvPr>
          <p:cNvSpPr txBox="1"/>
          <p:nvPr/>
        </p:nvSpPr>
        <p:spPr>
          <a:xfrm>
            <a:off x="4342581" y="450706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DB5A42-5E8D-4CAB-BF55-5FD7A1437BCA}"/>
              </a:ext>
            </a:extLst>
          </p:cNvPr>
          <p:cNvSpPr/>
          <p:nvPr/>
        </p:nvSpPr>
        <p:spPr>
          <a:xfrm>
            <a:off x="1724900" y="353055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079FC4-C956-4F23-8461-242B3095F169}"/>
              </a:ext>
            </a:extLst>
          </p:cNvPr>
          <p:cNvSpPr/>
          <p:nvPr/>
        </p:nvSpPr>
        <p:spPr>
          <a:xfrm>
            <a:off x="1778899" y="369532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2" name="肘形连接符 25">
            <a:extLst>
              <a:ext uri="{FF2B5EF4-FFF2-40B4-BE49-F238E27FC236}">
                <a16:creationId xmlns:a16="http://schemas.microsoft.com/office/drawing/2014/main" id="{9F006409-9B82-4F5C-9A0D-3826D01F1E4C}"/>
              </a:ext>
            </a:extLst>
          </p:cNvPr>
          <p:cNvCxnSpPr>
            <a:cxnSpLocks/>
            <a:endCxn id="21" idx="3"/>
          </p:cNvCxnSpPr>
          <p:nvPr/>
        </p:nvCxnSpPr>
        <p:spPr>
          <a:xfrm rot="16200000" flipH="1">
            <a:off x="1702919" y="371375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5967" y="3628876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0056C3-FC1D-46B8-AE86-6BCD7A8C01BE}"/>
              </a:ext>
            </a:extLst>
          </p:cNvPr>
          <p:cNvSpPr/>
          <p:nvPr/>
        </p:nvSpPr>
        <p:spPr>
          <a:xfrm>
            <a:off x="3901513" y="531751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213244-5E1C-48EE-A53E-BED7A653E6E7}"/>
              </a:ext>
            </a:extLst>
          </p:cNvPr>
          <p:cNvSpPr/>
          <p:nvPr/>
        </p:nvSpPr>
        <p:spPr>
          <a:xfrm>
            <a:off x="3955512" y="548228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54820907-C749-4FFC-AD15-1CF3D74584BC}"/>
              </a:ext>
            </a:extLst>
          </p:cNvPr>
          <p:cNvCxnSpPr>
            <a:cxnSpLocks/>
            <a:endCxn id="25" idx="3"/>
          </p:cNvCxnSpPr>
          <p:nvPr/>
        </p:nvCxnSpPr>
        <p:spPr>
          <a:xfrm rot="16200000" flipH="1">
            <a:off x="3879532" y="550071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B779A6A-D2B9-4060-8AB8-6D6C31CAF1A4}"/>
              </a:ext>
            </a:extLst>
          </p:cNvPr>
          <p:cNvSpPr txBox="1"/>
          <p:nvPr/>
        </p:nvSpPr>
        <p:spPr>
          <a:xfrm>
            <a:off x="4342580" y="5415838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F29C178-23B7-40D2-AD12-4B7ACC26D2C9}"/>
              </a:ext>
            </a:extLst>
          </p:cNvPr>
          <p:cNvSpPr/>
          <p:nvPr/>
        </p:nvSpPr>
        <p:spPr>
          <a:xfrm>
            <a:off x="2241979" y="3982452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D8BCC8-DA59-4A8F-BEA2-226BA3150947}"/>
              </a:ext>
            </a:extLst>
          </p:cNvPr>
          <p:cNvSpPr/>
          <p:nvPr/>
        </p:nvSpPr>
        <p:spPr>
          <a:xfrm>
            <a:off x="4396578" y="561467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71382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3" grpId="0"/>
      <p:bldP spid="14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  <p:bldP spid="24" grpId="0" animBg="1"/>
      <p:bldP spid="25" grpId="0" animBg="1"/>
      <p:bldP spid="27" grpId="0"/>
      <p:bldP spid="28" grpId="0" animBg="1"/>
      <p:bldP spid="28" grpId="1" animBg="1"/>
      <p:bldP spid="29" grpId="0" animBg="1"/>
      <p:bldP spid="29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926432" y="1864895"/>
            <a:ext cx="4620126" cy="4608094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90049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60920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77397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04896" y="279240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270752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955512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E478A31-5812-477E-B14B-094F02A817A0}"/>
              </a:ext>
            </a:extLst>
          </p:cNvPr>
          <p:cNvSpPr/>
          <p:nvPr/>
        </p:nvSpPr>
        <p:spPr>
          <a:xfrm>
            <a:off x="3901513" y="345825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110C7-595E-4D8F-8F9A-A40120C36C28}"/>
              </a:ext>
            </a:extLst>
          </p:cNvPr>
          <p:cNvSpPr/>
          <p:nvPr/>
        </p:nvSpPr>
        <p:spPr>
          <a:xfrm>
            <a:off x="3955512" y="362302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8" name="肘形连接符 25">
            <a:extLst>
              <a:ext uri="{FF2B5EF4-FFF2-40B4-BE49-F238E27FC236}">
                <a16:creationId xmlns:a16="http://schemas.microsoft.com/office/drawing/2014/main" id="{26F6418A-FB04-4A00-8254-CD6827596BAC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3879532" y="364145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58FB11D-BFBF-461C-8314-A587181A288F}"/>
              </a:ext>
            </a:extLst>
          </p:cNvPr>
          <p:cNvSpPr txBox="1"/>
          <p:nvPr/>
        </p:nvSpPr>
        <p:spPr>
          <a:xfrm>
            <a:off x="4342581" y="3556573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DB5A42-5E8D-4CAB-BF55-5FD7A1437BCA}"/>
              </a:ext>
            </a:extLst>
          </p:cNvPr>
          <p:cNvSpPr/>
          <p:nvPr/>
        </p:nvSpPr>
        <p:spPr>
          <a:xfrm>
            <a:off x="1724900" y="440886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079FC4-C956-4F23-8461-242B3095F169}"/>
              </a:ext>
            </a:extLst>
          </p:cNvPr>
          <p:cNvSpPr/>
          <p:nvPr/>
        </p:nvSpPr>
        <p:spPr>
          <a:xfrm>
            <a:off x="1778899" y="457362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2" name="肘形连接符 25">
            <a:extLst>
              <a:ext uri="{FF2B5EF4-FFF2-40B4-BE49-F238E27FC236}">
                <a16:creationId xmlns:a16="http://schemas.microsoft.com/office/drawing/2014/main" id="{9F006409-9B82-4F5C-9A0D-3826D01F1E4C}"/>
              </a:ext>
            </a:extLst>
          </p:cNvPr>
          <p:cNvCxnSpPr>
            <a:cxnSpLocks/>
            <a:endCxn id="21" idx="3"/>
          </p:cNvCxnSpPr>
          <p:nvPr/>
        </p:nvCxnSpPr>
        <p:spPr>
          <a:xfrm rot="16200000" flipH="1">
            <a:off x="1702919" y="459206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5967" y="4507182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0056C3-FC1D-46B8-AE86-6BCD7A8C01BE}"/>
              </a:ext>
            </a:extLst>
          </p:cNvPr>
          <p:cNvSpPr/>
          <p:nvPr/>
        </p:nvSpPr>
        <p:spPr>
          <a:xfrm>
            <a:off x="3901513" y="531751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213244-5E1C-48EE-A53E-BED7A653E6E7}"/>
              </a:ext>
            </a:extLst>
          </p:cNvPr>
          <p:cNvSpPr/>
          <p:nvPr/>
        </p:nvSpPr>
        <p:spPr>
          <a:xfrm>
            <a:off x="3955512" y="548228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54820907-C749-4FFC-AD15-1CF3D74584BC}"/>
              </a:ext>
            </a:extLst>
          </p:cNvPr>
          <p:cNvCxnSpPr>
            <a:cxnSpLocks/>
            <a:endCxn id="25" idx="3"/>
          </p:cNvCxnSpPr>
          <p:nvPr/>
        </p:nvCxnSpPr>
        <p:spPr>
          <a:xfrm rot="16200000" flipH="1">
            <a:off x="3879532" y="550071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B779A6A-D2B9-4060-8AB8-6D6C31CAF1A4}"/>
              </a:ext>
            </a:extLst>
          </p:cNvPr>
          <p:cNvSpPr txBox="1"/>
          <p:nvPr/>
        </p:nvSpPr>
        <p:spPr>
          <a:xfrm>
            <a:off x="4342580" y="5415838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7A4125-0C40-47F9-B64C-CAE9B705E9FF}"/>
              </a:ext>
            </a:extLst>
          </p:cNvPr>
          <p:cNvSpPr/>
          <p:nvPr/>
        </p:nvSpPr>
        <p:spPr>
          <a:xfrm>
            <a:off x="2283337" y="4862231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022E835-7B4C-45B6-8787-36E7BE5221DD}"/>
              </a:ext>
            </a:extLst>
          </p:cNvPr>
          <p:cNvSpPr/>
          <p:nvPr/>
        </p:nvSpPr>
        <p:spPr>
          <a:xfrm>
            <a:off x="4441063" y="5782814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1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926432" y="1648524"/>
            <a:ext cx="4620126" cy="4824465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780876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40379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30199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1832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7A4125-0C40-47F9-B64C-CAE9B705E9FF}"/>
              </a:ext>
            </a:extLst>
          </p:cNvPr>
          <p:cNvSpPr/>
          <p:nvPr/>
        </p:nvSpPr>
        <p:spPr>
          <a:xfrm>
            <a:off x="2257173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D12EDD7-7CDD-4876-9487-27F32FDC6875}"/>
              </a:ext>
            </a:extLst>
          </p:cNvPr>
          <p:cNvSpPr txBox="1"/>
          <p:nvPr/>
        </p:nvSpPr>
        <p:spPr>
          <a:xfrm>
            <a:off x="2173334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43" name="肘形连接符 25">
            <a:extLst>
              <a:ext uri="{FF2B5EF4-FFF2-40B4-BE49-F238E27FC236}">
                <a16:creationId xmlns:a16="http://schemas.microsoft.com/office/drawing/2014/main" id="{89973B7C-915F-49B7-8F7A-58C62A0CB20E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H="1">
            <a:off x="1752364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86AB87ED-B316-4BAB-B9C7-ED2B45C2C039}"/>
              </a:ext>
            </a:extLst>
          </p:cNvPr>
          <p:cNvSpPr/>
          <p:nvPr/>
        </p:nvSpPr>
        <p:spPr>
          <a:xfrm>
            <a:off x="1732627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3C3C5B5-F08A-44B0-A9CE-C85CAC4AD1DF}"/>
              </a:ext>
            </a:extLst>
          </p:cNvPr>
          <p:cNvSpPr txBox="1"/>
          <p:nvPr/>
        </p:nvSpPr>
        <p:spPr>
          <a:xfrm>
            <a:off x="2207306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8554189-5B9C-4EA8-98BD-6616836187BC}"/>
              </a:ext>
            </a:extLst>
          </p:cNvPr>
          <p:cNvSpPr/>
          <p:nvPr/>
        </p:nvSpPr>
        <p:spPr>
          <a:xfrm>
            <a:off x="1782745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2425416-0692-48E8-895B-D41697377344}"/>
              </a:ext>
            </a:extLst>
          </p:cNvPr>
          <p:cNvSpPr/>
          <p:nvPr/>
        </p:nvSpPr>
        <p:spPr>
          <a:xfrm>
            <a:off x="3892830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FF4CAE9-29B8-467D-8848-B76DE3623040}"/>
              </a:ext>
            </a:extLst>
          </p:cNvPr>
          <p:cNvSpPr/>
          <p:nvPr/>
        </p:nvSpPr>
        <p:spPr>
          <a:xfrm>
            <a:off x="3946829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9" name="肘形连接符 25">
            <a:extLst>
              <a:ext uri="{FF2B5EF4-FFF2-40B4-BE49-F238E27FC236}">
                <a16:creationId xmlns:a16="http://schemas.microsoft.com/office/drawing/2014/main" id="{7A186283-F9A3-4F99-81C8-0B3D0AA2513E}"/>
              </a:ext>
            </a:extLst>
          </p:cNvPr>
          <p:cNvCxnSpPr>
            <a:cxnSpLocks/>
            <a:endCxn id="48" idx="3"/>
          </p:cNvCxnSpPr>
          <p:nvPr/>
        </p:nvCxnSpPr>
        <p:spPr>
          <a:xfrm rot="16200000" flipH="1">
            <a:off x="3871281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1762234-3764-4D2B-80AB-118D307163DD}"/>
              </a:ext>
            </a:extLst>
          </p:cNvPr>
          <p:cNvSpPr txBox="1"/>
          <p:nvPr/>
        </p:nvSpPr>
        <p:spPr>
          <a:xfrm>
            <a:off x="4333898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2D4F6A9-0914-4616-8D84-3DEE37B2EFA5}"/>
              </a:ext>
            </a:extLst>
          </p:cNvPr>
          <p:cNvSpPr txBox="1"/>
          <p:nvPr/>
        </p:nvSpPr>
        <p:spPr>
          <a:xfrm>
            <a:off x="4364242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015596-7835-4164-9C1E-5E067E34E727}"/>
              </a:ext>
            </a:extLst>
          </p:cNvPr>
          <p:cNvSpPr/>
          <p:nvPr/>
        </p:nvSpPr>
        <p:spPr>
          <a:xfrm>
            <a:off x="3901513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F17AA0D-158E-4074-9A76-A9E9DB2AFDE6}"/>
              </a:ext>
            </a:extLst>
          </p:cNvPr>
          <p:cNvSpPr/>
          <p:nvPr/>
        </p:nvSpPr>
        <p:spPr>
          <a:xfrm>
            <a:off x="3955512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5" name="肘形连接符 25">
            <a:extLst>
              <a:ext uri="{FF2B5EF4-FFF2-40B4-BE49-F238E27FC236}">
                <a16:creationId xmlns:a16="http://schemas.microsoft.com/office/drawing/2014/main" id="{9B2D6DB6-0CFA-4EC8-93A9-BEA32EE2DE69}"/>
              </a:ext>
            </a:extLst>
          </p:cNvPr>
          <p:cNvCxnSpPr>
            <a:cxnSpLocks/>
            <a:endCxn id="54" idx="3"/>
          </p:cNvCxnSpPr>
          <p:nvPr/>
        </p:nvCxnSpPr>
        <p:spPr>
          <a:xfrm rot="16200000" flipH="1">
            <a:off x="3879964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E4C8281-799F-4E2C-AB03-6BAA362C5EE7}"/>
              </a:ext>
            </a:extLst>
          </p:cNvPr>
          <p:cNvSpPr/>
          <p:nvPr/>
        </p:nvSpPr>
        <p:spPr>
          <a:xfrm>
            <a:off x="1735560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601E130-3322-48B5-A32E-A4A13BDB941D}"/>
              </a:ext>
            </a:extLst>
          </p:cNvPr>
          <p:cNvSpPr/>
          <p:nvPr/>
        </p:nvSpPr>
        <p:spPr>
          <a:xfrm>
            <a:off x="1789559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F1AB2FE9-5BBD-4EF7-AD7F-D2837B6CA7D1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1749062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25">
            <a:extLst>
              <a:ext uri="{FF2B5EF4-FFF2-40B4-BE49-F238E27FC236}">
                <a16:creationId xmlns:a16="http://schemas.microsoft.com/office/drawing/2014/main" id="{49AB5883-0E2C-4E4A-897C-B7F912DF09A4}"/>
              </a:ext>
            </a:extLst>
          </p:cNvPr>
          <p:cNvCxnSpPr>
            <a:cxnSpLocks/>
            <a:endCxn id="71" idx="3"/>
          </p:cNvCxnSpPr>
          <p:nvPr/>
        </p:nvCxnSpPr>
        <p:spPr>
          <a:xfrm rot="16200000" flipH="1">
            <a:off x="1749485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DAAC3A88-406F-4771-B372-0060231A5C26}"/>
              </a:ext>
            </a:extLst>
          </p:cNvPr>
          <p:cNvSpPr/>
          <p:nvPr/>
        </p:nvSpPr>
        <p:spPr>
          <a:xfrm>
            <a:off x="1729748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924CA80-3F22-49C0-8BE9-2E623E2E16EF}"/>
              </a:ext>
            </a:extLst>
          </p:cNvPr>
          <p:cNvSpPr/>
          <p:nvPr/>
        </p:nvSpPr>
        <p:spPr>
          <a:xfrm>
            <a:off x="1779866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ECBC3BD-A980-4994-B515-E6C085A4F642}"/>
              </a:ext>
            </a:extLst>
          </p:cNvPr>
          <p:cNvSpPr txBox="1"/>
          <p:nvPr/>
        </p:nvSpPr>
        <p:spPr>
          <a:xfrm>
            <a:off x="4333898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73" name="肘形连接符 25">
            <a:extLst>
              <a:ext uri="{FF2B5EF4-FFF2-40B4-BE49-F238E27FC236}">
                <a16:creationId xmlns:a16="http://schemas.microsoft.com/office/drawing/2014/main" id="{1AE87E78-8DB0-4A00-B83B-1B584D4EF68F}"/>
              </a:ext>
            </a:extLst>
          </p:cNvPr>
          <p:cNvCxnSpPr>
            <a:cxnSpLocks/>
            <a:endCxn id="75" idx="3"/>
          </p:cNvCxnSpPr>
          <p:nvPr/>
        </p:nvCxnSpPr>
        <p:spPr>
          <a:xfrm rot="16200000" flipH="1">
            <a:off x="3910049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B8D5BC9D-4881-46D7-A943-21273318AAA6}"/>
              </a:ext>
            </a:extLst>
          </p:cNvPr>
          <p:cNvSpPr/>
          <p:nvPr/>
        </p:nvSpPr>
        <p:spPr>
          <a:xfrm>
            <a:off x="3890312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27EF7D5-0E93-42A6-89A5-429F94436948}"/>
              </a:ext>
            </a:extLst>
          </p:cNvPr>
          <p:cNvSpPr/>
          <p:nvPr/>
        </p:nvSpPr>
        <p:spPr>
          <a:xfrm>
            <a:off x="3940430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A4DE38F-068E-456C-8683-87196245CA6C}"/>
              </a:ext>
            </a:extLst>
          </p:cNvPr>
          <p:cNvSpPr/>
          <p:nvPr/>
        </p:nvSpPr>
        <p:spPr>
          <a:xfrm>
            <a:off x="4428081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7EC1E69-4E47-4C29-BBBF-59863A63ED24}"/>
              </a:ext>
            </a:extLst>
          </p:cNvPr>
          <p:cNvSpPr txBox="1"/>
          <p:nvPr/>
        </p:nvSpPr>
        <p:spPr>
          <a:xfrm>
            <a:off x="4319756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78" name="箭头: 上弧形 77">
            <a:extLst>
              <a:ext uri="{FF2B5EF4-FFF2-40B4-BE49-F238E27FC236}">
                <a16:creationId xmlns:a16="http://schemas.microsoft.com/office/drawing/2014/main" id="{F6BFE119-A1FC-4EB6-A651-B64F09B0BEBA}"/>
              </a:ext>
            </a:extLst>
          </p:cNvPr>
          <p:cNvSpPr/>
          <p:nvPr/>
        </p:nvSpPr>
        <p:spPr>
          <a:xfrm rot="5400000">
            <a:off x="3946056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箭头: 上弧形 78">
            <a:extLst>
              <a:ext uri="{FF2B5EF4-FFF2-40B4-BE49-F238E27FC236}">
                <a16:creationId xmlns:a16="http://schemas.microsoft.com/office/drawing/2014/main" id="{0E968D71-0225-448B-A901-0EA4C83A0D8C}"/>
              </a:ext>
            </a:extLst>
          </p:cNvPr>
          <p:cNvSpPr/>
          <p:nvPr/>
        </p:nvSpPr>
        <p:spPr>
          <a:xfrm rot="5400000">
            <a:off x="3952438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箭头: 上弧形 79">
            <a:extLst>
              <a:ext uri="{FF2B5EF4-FFF2-40B4-BE49-F238E27FC236}">
                <a16:creationId xmlns:a16="http://schemas.microsoft.com/office/drawing/2014/main" id="{269F635D-9FDD-450D-BFF9-7FA4728E4EF3}"/>
              </a:ext>
            </a:extLst>
          </p:cNvPr>
          <p:cNvSpPr/>
          <p:nvPr/>
        </p:nvSpPr>
        <p:spPr>
          <a:xfrm rot="5400000">
            <a:off x="3961079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箭头: 上弧形 80">
            <a:extLst>
              <a:ext uri="{FF2B5EF4-FFF2-40B4-BE49-F238E27FC236}">
                <a16:creationId xmlns:a16="http://schemas.microsoft.com/office/drawing/2014/main" id="{53D0E7AA-0F36-4A17-9929-25A4C94E33C3}"/>
              </a:ext>
            </a:extLst>
          </p:cNvPr>
          <p:cNvSpPr/>
          <p:nvPr/>
        </p:nvSpPr>
        <p:spPr>
          <a:xfrm rot="5400000">
            <a:off x="3969720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箭头: 上弧形 81">
            <a:extLst>
              <a:ext uri="{FF2B5EF4-FFF2-40B4-BE49-F238E27FC236}">
                <a16:creationId xmlns:a16="http://schemas.microsoft.com/office/drawing/2014/main" id="{2C9E3C76-6CD6-4353-BCF6-E90F17878735}"/>
              </a:ext>
            </a:extLst>
          </p:cNvPr>
          <p:cNvSpPr/>
          <p:nvPr/>
        </p:nvSpPr>
        <p:spPr>
          <a:xfrm rot="5400000">
            <a:off x="3978361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箭头: 上弧形 82">
            <a:extLst>
              <a:ext uri="{FF2B5EF4-FFF2-40B4-BE49-F238E27FC236}">
                <a16:creationId xmlns:a16="http://schemas.microsoft.com/office/drawing/2014/main" id="{29B26CD2-D0BA-4DCB-8767-C8CC43C20930}"/>
              </a:ext>
            </a:extLst>
          </p:cNvPr>
          <p:cNvSpPr/>
          <p:nvPr/>
        </p:nvSpPr>
        <p:spPr>
          <a:xfrm rot="5400000">
            <a:off x="3987002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5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6" grpId="0"/>
      <p:bldP spid="45" grpId="0" animBg="1"/>
      <p:bldP spid="44" grpId="0"/>
      <p:bldP spid="42" grpId="0" animBg="1"/>
      <p:bldP spid="70" grpId="0" animBg="1"/>
      <p:bldP spid="71" grpId="0" animBg="1"/>
      <p:bldP spid="72" grpId="0"/>
      <p:bldP spid="74" grpId="0" animBg="1"/>
      <p:bldP spid="75" grpId="0" animBg="1"/>
      <p:bldP spid="76" grpId="0" animBg="1"/>
      <p:bldP spid="76" grpId="1" animBg="1"/>
      <p:bldP spid="77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48852189-8E41-497E-956E-7ECE91D64999}"/>
              </a:ext>
            </a:extLst>
          </p:cNvPr>
          <p:cNvGrpSpPr/>
          <p:nvPr/>
        </p:nvGrpSpPr>
        <p:grpSpPr>
          <a:xfrm>
            <a:off x="538923" y="1648524"/>
            <a:ext cx="5102678" cy="4824465"/>
            <a:chOff x="6389959" y="1648524"/>
            <a:chExt cx="5102678" cy="4824465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44FF3F01-36DC-4D30-A5F0-2C442FF4E7ED}"/>
                </a:ext>
              </a:extLst>
            </p:cNvPr>
            <p:cNvSpPr/>
            <p:nvPr/>
          </p:nvSpPr>
          <p:spPr>
            <a:xfrm>
              <a:off x="6562235" y="1648524"/>
              <a:ext cx="4835358" cy="4824465"/>
            </a:xfrm>
            <a:prstGeom prst="roundRect">
              <a:avLst>
                <a:gd name="adj" fmla="val 32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6D7BD5B-6FC8-4F23-917E-30CC5D20D623}"/>
                </a:ext>
              </a:extLst>
            </p:cNvPr>
            <p:cNvSpPr/>
            <p:nvPr/>
          </p:nvSpPr>
          <p:spPr>
            <a:xfrm>
              <a:off x="7323452" y="1803148"/>
              <a:ext cx="635264" cy="381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>
                  <a:solidFill>
                    <a:srgbClr val="4C5252"/>
                  </a:solidFill>
                </a:rPr>
                <a:t>线程</a:t>
              </a:r>
              <a:r>
                <a:rPr kumimoji="1" lang="en-US" altLang="zh-CN" sz="1100">
                  <a:solidFill>
                    <a:srgbClr val="4C5252"/>
                  </a:solidFill>
                </a:rPr>
                <a:t>3</a:t>
              </a:r>
              <a:endParaRPr kumimoji="1" lang="zh-CN" altLang="en-US" sz="1100" dirty="0">
                <a:solidFill>
                  <a:srgbClr val="4C5252"/>
                </a:solidFill>
              </a:endParaRPr>
            </a:p>
          </p:txBody>
        </p:sp>
        <p:cxnSp>
          <p:nvCxnSpPr>
            <p:cNvPr id="56" name="直线连接符 8">
              <a:extLst>
                <a:ext uri="{FF2B5EF4-FFF2-40B4-BE49-F238E27FC236}">
                  <a16:creationId xmlns:a16="http://schemas.microsoft.com/office/drawing/2014/main" id="{6E31174B-1EF8-4236-8EA7-9F3C7B16728F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flipH="1">
              <a:off x="7631911" y="2184296"/>
              <a:ext cx="9173" cy="403603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1EE2E4B-03D5-47AC-B665-B72693B2466B}"/>
                </a:ext>
              </a:extLst>
            </p:cNvPr>
            <p:cNvSpPr/>
            <p:nvPr/>
          </p:nvSpPr>
          <p:spPr>
            <a:xfrm>
              <a:off x="7577912" y="2885939"/>
              <a:ext cx="97794" cy="5189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3FCF722-5F77-4ED5-B4E8-C11A17E10818}"/>
                </a:ext>
              </a:extLst>
            </p:cNvPr>
            <p:cNvSpPr/>
            <p:nvPr/>
          </p:nvSpPr>
          <p:spPr>
            <a:xfrm>
              <a:off x="7631911" y="2990545"/>
              <a:ext cx="134146" cy="3151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59" name="肘形连接符 25">
              <a:extLst>
                <a:ext uri="{FF2B5EF4-FFF2-40B4-BE49-F238E27FC236}">
                  <a16:creationId xmlns:a16="http://schemas.microsoft.com/office/drawing/2014/main" id="{0DA08F3D-1C19-4BB6-9AA4-643B38984F3E}"/>
                </a:ext>
              </a:extLst>
            </p:cNvPr>
            <p:cNvCxnSpPr>
              <a:cxnSpLocks/>
              <a:endCxn id="58" idx="3"/>
            </p:cNvCxnSpPr>
            <p:nvPr/>
          </p:nvCxnSpPr>
          <p:spPr>
            <a:xfrm rot="16200000" flipH="1">
              <a:off x="7591414" y="2973491"/>
              <a:ext cx="271586" cy="77699"/>
            </a:xfrm>
            <a:prstGeom prst="bentConnector4">
              <a:avLst>
                <a:gd name="adj1" fmla="val 20987"/>
                <a:gd name="adj2" fmla="val 394212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F0537F9-9E04-4A09-8860-95752C253E5E}"/>
                </a:ext>
              </a:extLst>
            </p:cNvPr>
            <p:cNvSpPr txBox="1"/>
            <p:nvPr/>
          </p:nvSpPr>
          <p:spPr>
            <a:xfrm>
              <a:off x="8018980" y="3008322"/>
              <a:ext cx="1056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4BB887D-7D78-4468-89DD-D2F16B816029}"/>
                </a:ext>
              </a:extLst>
            </p:cNvPr>
            <p:cNvSpPr/>
            <p:nvPr/>
          </p:nvSpPr>
          <p:spPr>
            <a:xfrm>
              <a:off x="9488915" y="1799511"/>
              <a:ext cx="635264" cy="381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>
                  <a:solidFill>
                    <a:srgbClr val="4C5252"/>
                  </a:solidFill>
                </a:rPr>
                <a:t>线程</a:t>
              </a:r>
              <a:r>
                <a:rPr kumimoji="1" lang="en-US" altLang="zh-CN" sz="1100">
                  <a:solidFill>
                    <a:srgbClr val="4C5252"/>
                  </a:solidFill>
                </a:rPr>
                <a:t>4</a:t>
              </a:r>
              <a:endParaRPr kumimoji="1" lang="zh-CN" altLang="en-US" sz="1100" dirty="0">
                <a:solidFill>
                  <a:srgbClr val="4C5252"/>
                </a:solidFill>
              </a:endParaRPr>
            </a:p>
          </p:txBody>
        </p:sp>
        <p:cxnSp>
          <p:nvCxnSpPr>
            <p:cNvPr id="62" name="直线连接符 8">
              <a:extLst>
                <a:ext uri="{FF2B5EF4-FFF2-40B4-BE49-F238E27FC236}">
                  <a16:creationId xmlns:a16="http://schemas.microsoft.com/office/drawing/2014/main" id="{097A68D3-2BA5-44A6-99AE-3AEEF9DDADA9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flipH="1">
              <a:off x="9781234" y="2180659"/>
              <a:ext cx="25313" cy="41960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7DBAB90-848D-4932-8C6E-D17C2BE89FF2}"/>
                </a:ext>
              </a:extLst>
            </p:cNvPr>
            <p:cNvSpPr txBox="1"/>
            <p:nvPr/>
          </p:nvSpPr>
          <p:spPr>
            <a:xfrm>
              <a:off x="8012867" y="3404937"/>
              <a:ext cx="127736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判断是否存在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是：报错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否：插入新订单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CD371A1-8ED5-47C5-BD51-50364C21DE82}"/>
                </a:ext>
              </a:extLst>
            </p:cNvPr>
            <p:cNvSpPr/>
            <p:nvPr/>
          </p:nvSpPr>
          <p:spPr>
            <a:xfrm>
              <a:off x="8108208" y="3770188"/>
              <a:ext cx="934358" cy="152117"/>
            </a:xfrm>
            <a:prstGeom prst="rect">
              <a:avLst/>
            </a:prstGeom>
            <a:solidFill>
              <a:srgbClr val="FF000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8137774-1B18-4575-87B3-09D0422B2D37}"/>
                </a:ext>
              </a:extLst>
            </p:cNvPr>
            <p:cNvSpPr txBox="1"/>
            <p:nvPr/>
          </p:nvSpPr>
          <p:spPr>
            <a:xfrm>
              <a:off x="8024369" y="2321089"/>
              <a:ext cx="8883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92D050"/>
                  </a:solidFill>
                </a:rPr>
                <a:t>0</a:t>
              </a:r>
              <a:r>
                <a:rPr lang="en-US" altLang="zh-CN" sz="1050">
                  <a:solidFill>
                    <a:srgbClr val="92D050"/>
                  </a:solidFill>
                  <a:latin typeface="+mn-lt"/>
                  <a:ea typeface="+mn-ea"/>
                </a:rPr>
                <a:t>.</a:t>
              </a:r>
              <a:r>
                <a:rPr lang="zh-CN" altLang="en-US" sz="1050">
                  <a:solidFill>
                    <a:srgbClr val="92D050"/>
                  </a:solidFill>
                  <a:latin typeface="+mn-lt"/>
                  <a:ea typeface="+mn-ea"/>
                </a:rPr>
                <a:t>获取互斥</a:t>
              </a:r>
              <a:endParaRPr lang="en-US" altLang="zh-CN" sz="1050">
                <a:solidFill>
                  <a:srgbClr val="92D050"/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92D050"/>
                  </a:solidFill>
                  <a:latin typeface="+mn-lt"/>
                  <a:ea typeface="+mn-ea"/>
                </a:rPr>
                <a:t>  锁成功</a:t>
              </a:r>
              <a:endParaRPr lang="zh-CN" altLang="en-US" sz="1050" dirty="0">
                <a:solidFill>
                  <a:srgbClr val="92D050"/>
                </a:solidFill>
                <a:latin typeface="+mn-lt"/>
                <a:ea typeface="+mn-ea"/>
              </a:endParaRPr>
            </a:p>
          </p:txBody>
        </p:sp>
        <p:cxnSp>
          <p:nvCxnSpPr>
            <p:cNvPr id="84" name="肘形连接符 25">
              <a:extLst>
                <a:ext uri="{FF2B5EF4-FFF2-40B4-BE49-F238E27FC236}">
                  <a16:creationId xmlns:a16="http://schemas.microsoft.com/office/drawing/2014/main" id="{60FC83D6-90ED-4134-86ED-BB5C331F1758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6200000" flipH="1">
              <a:off x="7603399" y="4245675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8AA54CD-15DF-4611-9284-DE6DD75BBD09}"/>
                </a:ext>
              </a:extLst>
            </p:cNvPr>
            <p:cNvSpPr/>
            <p:nvPr/>
          </p:nvSpPr>
          <p:spPr>
            <a:xfrm>
              <a:off x="7583662" y="4142130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1262B145-B401-4162-882C-84093A724544}"/>
                </a:ext>
              </a:extLst>
            </p:cNvPr>
            <p:cNvSpPr txBox="1"/>
            <p:nvPr/>
          </p:nvSpPr>
          <p:spPr>
            <a:xfrm>
              <a:off x="8058341" y="4207187"/>
              <a:ext cx="99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00B050"/>
                  </a:solidFill>
                  <a:latin typeface="+mn-lt"/>
                  <a:ea typeface="+mn-ea"/>
                </a:rPr>
                <a:t>3.</a:t>
              </a:r>
              <a:r>
                <a:rPr lang="zh-CN" altLang="en-US" sz="1050">
                  <a:solidFill>
                    <a:srgbClr val="00B050"/>
                  </a:solidFill>
                  <a:latin typeface="+mn-lt"/>
                  <a:ea typeface="+mn-ea"/>
                </a:rPr>
                <a:t>释放锁</a:t>
              </a:r>
              <a:endParaRPr lang="zh-CN" altLang="en-US" sz="1050" dirty="0">
                <a:solidFill>
                  <a:srgbClr val="00B05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ABFD6C05-9453-4509-BAB9-FA8C98802726}"/>
                </a:ext>
              </a:extLst>
            </p:cNvPr>
            <p:cNvSpPr/>
            <p:nvPr/>
          </p:nvSpPr>
          <p:spPr>
            <a:xfrm>
              <a:off x="7633780" y="4202883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515C4AD9-ACE2-4CEA-8367-D0B67D8D77C3}"/>
                </a:ext>
              </a:extLst>
            </p:cNvPr>
            <p:cNvSpPr/>
            <p:nvPr/>
          </p:nvSpPr>
          <p:spPr>
            <a:xfrm>
              <a:off x="9743865" y="5021175"/>
              <a:ext cx="97793" cy="577083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A933BE1-E497-4088-BB2B-121E8182A0D3}"/>
                </a:ext>
              </a:extLst>
            </p:cNvPr>
            <p:cNvSpPr/>
            <p:nvPr/>
          </p:nvSpPr>
          <p:spPr>
            <a:xfrm>
              <a:off x="9797864" y="5137814"/>
              <a:ext cx="107633" cy="4023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90" name="肘形连接符 25">
              <a:extLst>
                <a:ext uri="{FF2B5EF4-FFF2-40B4-BE49-F238E27FC236}">
                  <a16:creationId xmlns:a16="http://schemas.microsoft.com/office/drawing/2014/main" id="{59DD5DC1-5403-4070-9E06-4E440A48600F}"/>
                </a:ext>
              </a:extLst>
            </p:cNvPr>
            <p:cNvCxnSpPr>
              <a:cxnSpLocks/>
              <a:endCxn id="89" idx="3"/>
            </p:cNvCxnSpPr>
            <p:nvPr/>
          </p:nvCxnSpPr>
          <p:spPr>
            <a:xfrm rot="16200000" flipH="1">
              <a:off x="9722316" y="5155813"/>
              <a:ext cx="315176" cy="51185"/>
            </a:xfrm>
            <a:prstGeom prst="bentConnector4">
              <a:avLst>
                <a:gd name="adj1" fmla="val 18084"/>
                <a:gd name="adj2" fmla="val 546615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C6F6EC1-332E-4313-814D-04E92D61D3F9}"/>
                </a:ext>
              </a:extLst>
            </p:cNvPr>
            <p:cNvSpPr txBox="1"/>
            <p:nvPr/>
          </p:nvSpPr>
          <p:spPr>
            <a:xfrm>
              <a:off x="10184933" y="5119495"/>
              <a:ext cx="1056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D3C2779F-4F5D-466F-9763-8A8854D329FD}"/>
                </a:ext>
              </a:extLst>
            </p:cNvPr>
            <p:cNvSpPr txBox="1"/>
            <p:nvPr/>
          </p:nvSpPr>
          <p:spPr>
            <a:xfrm>
              <a:off x="10215277" y="5722029"/>
              <a:ext cx="127736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判断是否存在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是：报错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否：插入新订单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C701C2E-DAC8-4330-99AA-B448FAABDF1C}"/>
                </a:ext>
              </a:extLst>
            </p:cNvPr>
            <p:cNvSpPr/>
            <p:nvPr/>
          </p:nvSpPr>
          <p:spPr>
            <a:xfrm>
              <a:off x="9752548" y="5752092"/>
              <a:ext cx="97793" cy="577083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4D8DCE9-61FB-4FD5-8444-1A75C1DAFE15}"/>
                </a:ext>
              </a:extLst>
            </p:cNvPr>
            <p:cNvSpPr/>
            <p:nvPr/>
          </p:nvSpPr>
          <p:spPr>
            <a:xfrm>
              <a:off x="9806547" y="5868731"/>
              <a:ext cx="107633" cy="4023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95" name="肘形连接符 25">
              <a:extLst>
                <a:ext uri="{FF2B5EF4-FFF2-40B4-BE49-F238E27FC236}">
                  <a16:creationId xmlns:a16="http://schemas.microsoft.com/office/drawing/2014/main" id="{7EA867AD-DE9B-4098-B828-FB9DBA398601}"/>
                </a:ext>
              </a:extLst>
            </p:cNvPr>
            <p:cNvCxnSpPr>
              <a:cxnSpLocks/>
              <a:endCxn id="94" idx="3"/>
            </p:cNvCxnSpPr>
            <p:nvPr/>
          </p:nvCxnSpPr>
          <p:spPr>
            <a:xfrm rot="16200000" flipH="1">
              <a:off x="9730999" y="5886730"/>
              <a:ext cx="315176" cy="51185"/>
            </a:xfrm>
            <a:prstGeom prst="bentConnector4">
              <a:avLst>
                <a:gd name="adj1" fmla="val 18084"/>
                <a:gd name="adj2" fmla="val 546615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BB698F39-C314-4618-A123-44527C76B186}"/>
                </a:ext>
              </a:extLst>
            </p:cNvPr>
            <p:cNvSpPr/>
            <p:nvPr/>
          </p:nvSpPr>
          <p:spPr>
            <a:xfrm>
              <a:off x="7586595" y="3520647"/>
              <a:ext cx="97794" cy="5189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77664049-BF6F-41C0-B3B6-9ADE8FC58713}"/>
                </a:ext>
              </a:extLst>
            </p:cNvPr>
            <p:cNvSpPr/>
            <p:nvPr/>
          </p:nvSpPr>
          <p:spPr>
            <a:xfrm>
              <a:off x="7640594" y="3625253"/>
              <a:ext cx="134146" cy="3151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98" name="肘形连接符 25">
              <a:extLst>
                <a:ext uri="{FF2B5EF4-FFF2-40B4-BE49-F238E27FC236}">
                  <a16:creationId xmlns:a16="http://schemas.microsoft.com/office/drawing/2014/main" id="{2B4EFFBE-DD30-40A1-BD3A-B29DC177F798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rot="16200000" flipH="1">
              <a:off x="7600097" y="3608199"/>
              <a:ext cx="271586" cy="77699"/>
            </a:xfrm>
            <a:prstGeom prst="bentConnector4">
              <a:avLst>
                <a:gd name="adj1" fmla="val 20987"/>
                <a:gd name="adj2" fmla="val 394212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肘形连接符 25">
              <a:extLst>
                <a:ext uri="{FF2B5EF4-FFF2-40B4-BE49-F238E27FC236}">
                  <a16:creationId xmlns:a16="http://schemas.microsoft.com/office/drawing/2014/main" id="{5274B2A0-5D84-421B-9AEC-55869319E3C8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rot="16200000" flipH="1">
              <a:off x="7600520" y="2365744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AF41476-E4D5-48A6-87F0-B5040AA4A1F1}"/>
                </a:ext>
              </a:extLst>
            </p:cNvPr>
            <p:cNvSpPr/>
            <p:nvPr/>
          </p:nvSpPr>
          <p:spPr>
            <a:xfrm>
              <a:off x="7580783" y="2262199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EDE8D9C-CC1C-4A9A-B553-C11DB19DD108}"/>
                </a:ext>
              </a:extLst>
            </p:cNvPr>
            <p:cNvSpPr/>
            <p:nvPr/>
          </p:nvSpPr>
          <p:spPr>
            <a:xfrm>
              <a:off x="7630901" y="2322952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453E99E-F4B2-47CC-BA79-0BDC355695CA}"/>
                </a:ext>
              </a:extLst>
            </p:cNvPr>
            <p:cNvSpPr txBox="1"/>
            <p:nvPr/>
          </p:nvSpPr>
          <p:spPr>
            <a:xfrm>
              <a:off x="10184933" y="2320653"/>
              <a:ext cx="8883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FF0000"/>
                  </a:solidFill>
                </a:rPr>
                <a:t>0</a:t>
              </a:r>
              <a:r>
                <a:rPr lang="en-US" altLang="zh-CN" sz="1050">
                  <a:solidFill>
                    <a:srgbClr val="FF0000"/>
                  </a:solidFill>
                  <a:latin typeface="+mn-lt"/>
                  <a:ea typeface="+mn-ea"/>
                </a:rPr>
                <a:t>.</a:t>
              </a:r>
              <a:r>
                <a:rPr lang="zh-CN" altLang="en-US" sz="1050">
                  <a:solidFill>
                    <a:srgbClr val="FF0000"/>
                  </a:solidFill>
                  <a:latin typeface="+mn-lt"/>
                  <a:ea typeface="+mn-ea"/>
                </a:rPr>
                <a:t>获取互斥</a:t>
              </a:r>
              <a:endParaRPr lang="en-US" altLang="zh-CN" sz="1050">
                <a:solidFill>
                  <a:srgbClr val="FF0000"/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FF0000"/>
                  </a:solidFill>
                  <a:latin typeface="+mn-lt"/>
                  <a:ea typeface="+mn-ea"/>
                </a:rPr>
                <a:t>  锁</a:t>
              </a:r>
              <a:r>
                <a:rPr lang="zh-CN" altLang="en-US" sz="1050">
                  <a:solidFill>
                    <a:srgbClr val="FF0000"/>
                  </a:solidFill>
                </a:rPr>
                <a:t>失败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03" name="肘形连接符 25">
              <a:extLst>
                <a:ext uri="{FF2B5EF4-FFF2-40B4-BE49-F238E27FC236}">
                  <a16:creationId xmlns:a16="http://schemas.microsoft.com/office/drawing/2014/main" id="{C775C82E-25DD-4AA3-B7A8-A322203AC0A6}"/>
                </a:ext>
              </a:extLst>
            </p:cNvPr>
            <p:cNvCxnSpPr>
              <a:cxnSpLocks/>
              <a:endCxn id="105" idx="3"/>
            </p:cNvCxnSpPr>
            <p:nvPr/>
          </p:nvCxnSpPr>
          <p:spPr>
            <a:xfrm rot="16200000" flipH="1">
              <a:off x="9761084" y="2365308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7D85C4E-E173-4F2F-A60F-EF14D38A4015}"/>
                </a:ext>
              </a:extLst>
            </p:cNvPr>
            <p:cNvSpPr/>
            <p:nvPr/>
          </p:nvSpPr>
          <p:spPr>
            <a:xfrm>
              <a:off x="9741347" y="2261763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0A135663-BFE6-4BDD-B504-D3914C187D71}"/>
                </a:ext>
              </a:extLst>
            </p:cNvPr>
            <p:cNvSpPr/>
            <p:nvPr/>
          </p:nvSpPr>
          <p:spPr>
            <a:xfrm>
              <a:off x="9791465" y="2322516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68D2F66-F43F-4DDE-A57A-026446DA8CE9}"/>
                </a:ext>
              </a:extLst>
            </p:cNvPr>
            <p:cNvSpPr/>
            <p:nvPr/>
          </p:nvSpPr>
          <p:spPr>
            <a:xfrm>
              <a:off x="10279116" y="5929149"/>
              <a:ext cx="643167" cy="162840"/>
            </a:xfrm>
            <a:prstGeom prst="rect">
              <a:avLst/>
            </a:prstGeom>
            <a:solidFill>
              <a:srgbClr val="00B0F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D4EBD9A-85ED-4BED-B332-E0DB8E25688A}"/>
                </a:ext>
              </a:extLst>
            </p:cNvPr>
            <p:cNvSpPr txBox="1"/>
            <p:nvPr/>
          </p:nvSpPr>
          <p:spPr>
            <a:xfrm>
              <a:off x="10170791" y="3783071"/>
              <a:ext cx="10851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AD2A26"/>
                  </a:solidFill>
                  <a:latin typeface="+mn-lt"/>
                  <a:ea typeface="+mn-ea"/>
                </a:rPr>
                <a:t>等待锁释放</a:t>
              </a:r>
              <a:endParaRPr lang="zh-CN" altLang="en-US" sz="1050" dirty="0">
                <a:solidFill>
                  <a:srgbClr val="AD2A26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箭头: 上弧形 107">
              <a:extLst>
                <a:ext uri="{FF2B5EF4-FFF2-40B4-BE49-F238E27FC236}">
                  <a16:creationId xmlns:a16="http://schemas.microsoft.com/office/drawing/2014/main" id="{C269C464-B4B7-4126-A425-5AC0932F425E}"/>
                </a:ext>
              </a:extLst>
            </p:cNvPr>
            <p:cNvSpPr/>
            <p:nvPr/>
          </p:nvSpPr>
          <p:spPr>
            <a:xfrm rot="5400000">
              <a:off x="9797091" y="3032677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箭头: 上弧形 108">
              <a:extLst>
                <a:ext uri="{FF2B5EF4-FFF2-40B4-BE49-F238E27FC236}">
                  <a16:creationId xmlns:a16="http://schemas.microsoft.com/office/drawing/2014/main" id="{EEA605BF-21A0-4CBC-83CB-50C3FA8BC567}"/>
                </a:ext>
              </a:extLst>
            </p:cNvPr>
            <p:cNvSpPr/>
            <p:nvPr/>
          </p:nvSpPr>
          <p:spPr>
            <a:xfrm rot="5400000">
              <a:off x="9803473" y="3401756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箭头: 上弧形 109">
              <a:extLst>
                <a:ext uri="{FF2B5EF4-FFF2-40B4-BE49-F238E27FC236}">
                  <a16:creationId xmlns:a16="http://schemas.microsoft.com/office/drawing/2014/main" id="{ECBA6D74-2027-492B-ADDF-1C8ED020FF24}"/>
                </a:ext>
              </a:extLst>
            </p:cNvPr>
            <p:cNvSpPr/>
            <p:nvPr/>
          </p:nvSpPr>
          <p:spPr>
            <a:xfrm rot="5400000">
              <a:off x="9812114" y="3735563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箭头: 上弧形 110">
              <a:extLst>
                <a:ext uri="{FF2B5EF4-FFF2-40B4-BE49-F238E27FC236}">
                  <a16:creationId xmlns:a16="http://schemas.microsoft.com/office/drawing/2014/main" id="{BBC48B8A-293E-4B36-AC38-1C9FFFB26365}"/>
                </a:ext>
              </a:extLst>
            </p:cNvPr>
            <p:cNvSpPr/>
            <p:nvPr/>
          </p:nvSpPr>
          <p:spPr>
            <a:xfrm rot="5400000">
              <a:off x="9820755" y="4069370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箭头: 上弧形 111">
              <a:extLst>
                <a:ext uri="{FF2B5EF4-FFF2-40B4-BE49-F238E27FC236}">
                  <a16:creationId xmlns:a16="http://schemas.microsoft.com/office/drawing/2014/main" id="{D8541243-4DFA-4890-A8AD-7BDB69F08597}"/>
                </a:ext>
              </a:extLst>
            </p:cNvPr>
            <p:cNvSpPr/>
            <p:nvPr/>
          </p:nvSpPr>
          <p:spPr>
            <a:xfrm rot="5400000">
              <a:off x="9829396" y="4403177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箭头: 上弧形 112">
              <a:extLst>
                <a:ext uri="{FF2B5EF4-FFF2-40B4-BE49-F238E27FC236}">
                  <a16:creationId xmlns:a16="http://schemas.microsoft.com/office/drawing/2014/main" id="{350FBB39-22E1-4672-8C89-442E7FB5C26B}"/>
                </a:ext>
              </a:extLst>
            </p:cNvPr>
            <p:cNvSpPr/>
            <p:nvPr/>
          </p:nvSpPr>
          <p:spPr>
            <a:xfrm rot="5400000">
              <a:off x="9838037" y="4736984"/>
              <a:ext cx="265417" cy="181154"/>
            </a:xfrm>
            <a:prstGeom prst="curved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D33DBAF-2F5D-4A34-BAC2-2DF3E8698BAD}"/>
                </a:ext>
              </a:extLst>
            </p:cNvPr>
            <p:cNvSpPr/>
            <p:nvPr/>
          </p:nvSpPr>
          <p:spPr>
            <a:xfrm>
              <a:off x="6389959" y="1849884"/>
              <a:ext cx="384296" cy="863656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400"/>
                <a:t>JVM2</a:t>
              </a:r>
              <a:endParaRPr lang="zh-CN" altLang="en-US" sz="1400"/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538923" y="1648524"/>
            <a:ext cx="5007635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780876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40379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30199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1832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7A4125-0C40-47F9-B64C-CAE9B705E9FF}"/>
              </a:ext>
            </a:extLst>
          </p:cNvPr>
          <p:cNvSpPr/>
          <p:nvPr/>
        </p:nvSpPr>
        <p:spPr>
          <a:xfrm>
            <a:off x="2257173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D12EDD7-7CDD-4876-9487-27F32FDC6875}"/>
              </a:ext>
            </a:extLst>
          </p:cNvPr>
          <p:cNvSpPr txBox="1"/>
          <p:nvPr/>
        </p:nvSpPr>
        <p:spPr>
          <a:xfrm>
            <a:off x="2173334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43" name="肘形连接符 25">
            <a:extLst>
              <a:ext uri="{FF2B5EF4-FFF2-40B4-BE49-F238E27FC236}">
                <a16:creationId xmlns:a16="http://schemas.microsoft.com/office/drawing/2014/main" id="{89973B7C-915F-49B7-8F7A-58C62A0CB20E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H="1">
            <a:off x="1752364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86AB87ED-B316-4BAB-B9C7-ED2B45C2C039}"/>
              </a:ext>
            </a:extLst>
          </p:cNvPr>
          <p:cNvSpPr/>
          <p:nvPr/>
        </p:nvSpPr>
        <p:spPr>
          <a:xfrm>
            <a:off x="1732627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3C3C5B5-F08A-44B0-A9CE-C85CAC4AD1DF}"/>
              </a:ext>
            </a:extLst>
          </p:cNvPr>
          <p:cNvSpPr txBox="1"/>
          <p:nvPr/>
        </p:nvSpPr>
        <p:spPr>
          <a:xfrm>
            <a:off x="2207306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8554189-5B9C-4EA8-98BD-6616836187BC}"/>
              </a:ext>
            </a:extLst>
          </p:cNvPr>
          <p:cNvSpPr/>
          <p:nvPr/>
        </p:nvSpPr>
        <p:spPr>
          <a:xfrm>
            <a:off x="1782745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2425416-0692-48E8-895B-D41697377344}"/>
              </a:ext>
            </a:extLst>
          </p:cNvPr>
          <p:cNvSpPr/>
          <p:nvPr/>
        </p:nvSpPr>
        <p:spPr>
          <a:xfrm>
            <a:off x="3892830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FF4CAE9-29B8-467D-8848-B76DE3623040}"/>
              </a:ext>
            </a:extLst>
          </p:cNvPr>
          <p:cNvSpPr/>
          <p:nvPr/>
        </p:nvSpPr>
        <p:spPr>
          <a:xfrm>
            <a:off x="3946829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9" name="肘形连接符 25">
            <a:extLst>
              <a:ext uri="{FF2B5EF4-FFF2-40B4-BE49-F238E27FC236}">
                <a16:creationId xmlns:a16="http://schemas.microsoft.com/office/drawing/2014/main" id="{7A186283-F9A3-4F99-81C8-0B3D0AA2513E}"/>
              </a:ext>
            </a:extLst>
          </p:cNvPr>
          <p:cNvCxnSpPr>
            <a:cxnSpLocks/>
            <a:endCxn id="48" idx="3"/>
          </p:cNvCxnSpPr>
          <p:nvPr/>
        </p:nvCxnSpPr>
        <p:spPr>
          <a:xfrm rot="16200000" flipH="1">
            <a:off x="3871281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1762234-3764-4D2B-80AB-118D307163DD}"/>
              </a:ext>
            </a:extLst>
          </p:cNvPr>
          <p:cNvSpPr txBox="1"/>
          <p:nvPr/>
        </p:nvSpPr>
        <p:spPr>
          <a:xfrm>
            <a:off x="4333898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2D4F6A9-0914-4616-8D84-3DEE37B2EFA5}"/>
              </a:ext>
            </a:extLst>
          </p:cNvPr>
          <p:cNvSpPr txBox="1"/>
          <p:nvPr/>
        </p:nvSpPr>
        <p:spPr>
          <a:xfrm>
            <a:off x="4364242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015596-7835-4164-9C1E-5E067E34E727}"/>
              </a:ext>
            </a:extLst>
          </p:cNvPr>
          <p:cNvSpPr/>
          <p:nvPr/>
        </p:nvSpPr>
        <p:spPr>
          <a:xfrm>
            <a:off x="3901513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F17AA0D-158E-4074-9A76-A9E9DB2AFDE6}"/>
              </a:ext>
            </a:extLst>
          </p:cNvPr>
          <p:cNvSpPr/>
          <p:nvPr/>
        </p:nvSpPr>
        <p:spPr>
          <a:xfrm>
            <a:off x="3955512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5" name="肘形连接符 25">
            <a:extLst>
              <a:ext uri="{FF2B5EF4-FFF2-40B4-BE49-F238E27FC236}">
                <a16:creationId xmlns:a16="http://schemas.microsoft.com/office/drawing/2014/main" id="{9B2D6DB6-0CFA-4EC8-93A9-BEA32EE2DE69}"/>
              </a:ext>
            </a:extLst>
          </p:cNvPr>
          <p:cNvCxnSpPr>
            <a:cxnSpLocks/>
            <a:endCxn id="54" idx="3"/>
          </p:cNvCxnSpPr>
          <p:nvPr/>
        </p:nvCxnSpPr>
        <p:spPr>
          <a:xfrm rot="16200000" flipH="1">
            <a:off x="3879964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E4C8281-799F-4E2C-AB03-6BAA362C5EE7}"/>
              </a:ext>
            </a:extLst>
          </p:cNvPr>
          <p:cNvSpPr/>
          <p:nvPr/>
        </p:nvSpPr>
        <p:spPr>
          <a:xfrm>
            <a:off x="1735560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601E130-3322-48B5-A32E-A4A13BDB941D}"/>
              </a:ext>
            </a:extLst>
          </p:cNvPr>
          <p:cNvSpPr/>
          <p:nvPr/>
        </p:nvSpPr>
        <p:spPr>
          <a:xfrm>
            <a:off x="1789559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F1AB2FE9-5BBD-4EF7-AD7F-D2837B6CA7D1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1749062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25">
            <a:extLst>
              <a:ext uri="{FF2B5EF4-FFF2-40B4-BE49-F238E27FC236}">
                <a16:creationId xmlns:a16="http://schemas.microsoft.com/office/drawing/2014/main" id="{49AB5883-0E2C-4E4A-897C-B7F912DF09A4}"/>
              </a:ext>
            </a:extLst>
          </p:cNvPr>
          <p:cNvCxnSpPr>
            <a:cxnSpLocks/>
            <a:endCxn id="71" idx="3"/>
          </p:cNvCxnSpPr>
          <p:nvPr/>
        </p:nvCxnSpPr>
        <p:spPr>
          <a:xfrm rot="16200000" flipH="1">
            <a:off x="1749485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DAAC3A88-406F-4771-B372-0060231A5C26}"/>
              </a:ext>
            </a:extLst>
          </p:cNvPr>
          <p:cNvSpPr/>
          <p:nvPr/>
        </p:nvSpPr>
        <p:spPr>
          <a:xfrm>
            <a:off x="1729748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924CA80-3F22-49C0-8BE9-2E623E2E16EF}"/>
              </a:ext>
            </a:extLst>
          </p:cNvPr>
          <p:cNvSpPr/>
          <p:nvPr/>
        </p:nvSpPr>
        <p:spPr>
          <a:xfrm>
            <a:off x="1779866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ECBC3BD-A980-4994-B515-E6C085A4F642}"/>
              </a:ext>
            </a:extLst>
          </p:cNvPr>
          <p:cNvSpPr txBox="1"/>
          <p:nvPr/>
        </p:nvSpPr>
        <p:spPr>
          <a:xfrm>
            <a:off x="4333898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73" name="肘形连接符 25">
            <a:extLst>
              <a:ext uri="{FF2B5EF4-FFF2-40B4-BE49-F238E27FC236}">
                <a16:creationId xmlns:a16="http://schemas.microsoft.com/office/drawing/2014/main" id="{1AE87E78-8DB0-4A00-B83B-1B584D4EF68F}"/>
              </a:ext>
            </a:extLst>
          </p:cNvPr>
          <p:cNvCxnSpPr>
            <a:cxnSpLocks/>
            <a:endCxn id="75" idx="3"/>
          </p:cNvCxnSpPr>
          <p:nvPr/>
        </p:nvCxnSpPr>
        <p:spPr>
          <a:xfrm rot="16200000" flipH="1">
            <a:off x="3910049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B8D5BC9D-4881-46D7-A943-21273318AAA6}"/>
              </a:ext>
            </a:extLst>
          </p:cNvPr>
          <p:cNvSpPr/>
          <p:nvPr/>
        </p:nvSpPr>
        <p:spPr>
          <a:xfrm>
            <a:off x="3890312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27EF7D5-0E93-42A6-89A5-429F94436948}"/>
              </a:ext>
            </a:extLst>
          </p:cNvPr>
          <p:cNvSpPr/>
          <p:nvPr/>
        </p:nvSpPr>
        <p:spPr>
          <a:xfrm>
            <a:off x="3940430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A4DE38F-068E-456C-8683-87196245CA6C}"/>
              </a:ext>
            </a:extLst>
          </p:cNvPr>
          <p:cNvSpPr/>
          <p:nvPr/>
        </p:nvSpPr>
        <p:spPr>
          <a:xfrm>
            <a:off x="4428081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7EC1E69-4E47-4C29-BBBF-59863A63ED24}"/>
              </a:ext>
            </a:extLst>
          </p:cNvPr>
          <p:cNvSpPr txBox="1"/>
          <p:nvPr/>
        </p:nvSpPr>
        <p:spPr>
          <a:xfrm>
            <a:off x="4319756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78" name="箭头: 上弧形 77">
            <a:extLst>
              <a:ext uri="{FF2B5EF4-FFF2-40B4-BE49-F238E27FC236}">
                <a16:creationId xmlns:a16="http://schemas.microsoft.com/office/drawing/2014/main" id="{F6BFE119-A1FC-4EB6-A651-B64F09B0BEBA}"/>
              </a:ext>
            </a:extLst>
          </p:cNvPr>
          <p:cNvSpPr/>
          <p:nvPr/>
        </p:nvSpPr>
        <p:spPr>
          <a:xfrm rot="5400000">
            <a:off x="3946056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箭头: 上弧形 78">
            <a:extLst>
              <a:ext uri="{FF2B5EF4-FFF2-40B4-BE49-F238E27FC236}">
                <a16:creationId xmlns:a16="http://schemas.microsoft.com/office/drawing/2014/main" id="{0E968D71-0225-448B-A901-0EA4C83A0D8C}"/>
              </a:ext>
            </a:extLst>
          </p:cNvPr>
          <p:cNvSpPr/>
          <p:nvPr/>
        </p:nvSpPr>
        <p:spPr>
          <a:xfrm rot="5400000">
            <a:off x="3952438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箭头: 上弧形 79">
            <a:extLst>
              <a:ext uri="{FF2B5EF4-FFF2-40B4-BE49-F238E27FC236}">
                <a16:creationId xmlns:a16="http://schemas.microsoft.com/office/drawing/2014/main" id="{269F635D-9FDD-450D-BFF9-7FA4728E4EF3}"/>
              </a:ext>
            </a:extLst>
          </p:cNvPr>
          <p:cNvSpPr/>
          <p:nvPr/>
        </p:nvSpPr>
        <p:spPr>
          <a:xfrm rot="5400000">
            <a:off x="3961079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箭头: 上弧形 80">
            <a:extLst>
              <a:ext uri="{FF2B5EF4-FFF2-40B4-BE49-F238E27FC236}">
                <a16:creationId xmlns:a16="http://schemas.microsoft.com/office/drawing/2014/main" id="{53D0E7AA-0F36-4A17-9929-25A4C94E33C3}"/>
              </a:ext>
            </a:extLst>
          </p:cNvPr>
          <p:cNvSpPr/>
          <p:nvPr/>
        </p:nvSpPr>
        <p:spPr>
          <a:xfrm rot="5400000">
            <a:off x="3969720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箭头: 上弧形 81">
            <a:extLst>
              <a:ext uri="{FF2B5EF4-FFF2-40B4-BE49-F238E27FC236}">
                <a16:creationId xmlns:a16="http://schemas.microsoft.com/office/drawing/2014/main" id="{2C9E3C76-6CD6-4353-BCF6-E90F17878735}"/>
              </a:ext>
            </a:extLst>
          </p:cNvPr>
          <p:cNvSpPr/>
          <p:nvPr/>
        </p:nvSpPr>
        <p:spPr>
          <a:xfrm rot="5400000">
            <a:off x="3978361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箭头: 上弧形 82">
            <a:extLst>
              <a:ext uri="{FF2B5EF4-FFF2-40B4-BE49-F238E27FC236}">
                <a16:creationId xmlns:a16="http://schemas.microsoft.com/office/drawing/2014/main" id="{29B26CD2-D0BA-4DCB-8767-C8CC43C20930}"/>
              </a:ext>
            </a:extLst>
          </p:cNvPr>
          <p:cNvSpPr/>
          <p:nvPr/>
        </p:nvSpPr>
        <p:spPr>
          <a:xfrm rot="5400000">
            <a:off x="3987002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171D4E-B8A8-4E81-9CF0-D204113B23AC}"/>
              </a:ext>
            </a:extLst>
          </p:cNvPr>
          <p:cNvSpPr/>
          <p:nvPr/>
        </p:nvSpPr>
        <p:spPr>
          <a:xfrm>
            <a:off x="370751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JVM1</a:t>
            </a:r>
            <a:endParaRPr lang="zh-CN" altLang="en-US" sz="140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62F13F0-CE47-4F91-B72E-67A86DC826D9}"/>
              </a:ext>
            </a:extLst>
          </p:cNvPr>
          <p:cNvSpPr/>
          <p:nvPr/>
        </p:nvSpPr>
        <p:spPr>
          <a:xfrm>
            <a:off x="600127" y="3300098"/>
            <a:ext cx="780702" cy="6819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9388BE39-C456-4EDE-A401-951EC134DF43}"/>
              </a:ext>
            </a:extLst>
          </p:cNvPr>
          <p:cNvSpPr/>
          <p:nvPr/>
        </p:nvSpPr>
        <p:spPr>
          <a:xfrm>
            <a:off x="6625432" y="3187476"/>
            <a:ext cx="732515" cy="66634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42A4A3F-E27F-458F-9DD0-0BF6FAFDD5A0}"/>
              </a:ext>
            </a:extLst>
          </p:cNvPr>
          <p:cNvCxnSpPr>
            <a:cxnSpLocks/>
            <a:stCxn id="70" idx="1"/>
            <a:endCxn id="4" idx="0"/>
          </p:cNvCxnSpPr>
          <p:nvPr/>
        </p:nvCxnSpPr>
        <p:spPr>
          <a:xfrm flipH="1">
            <a:off x="990478" y="2523498"/>
            <a:ext cx="739270" cy="776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353026-3354-4175-8D46-B142230504EE}"/>
              </a:ext>
            </a:extLst>
          </p:cNvPr>
          <p:cNvSpPr txBox="1"/>
          <p:nvPr/>
        </p:nvSpPr>
        <p:spPr>
          <a:xfrm>
            <a:off x="1521772" y="1885046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14852012-683A-4A50-8323-5C2EC97D4BD6}"/>
              </a:ext>
            </a:extLst>
          </p:cNvPr>
          <p:cNvCxnSpPr>
            <a:cxnSpLocks/>
          </p:cNvCxnSpPr>
          <p:nvPr/>
        </p:nvCxnSpPr>
        <p:spPr>
          <a:xfrm flipH="1">
            <a:off x="6978925" y="2562208"/>
            <a:ext cx="589671" cy="6163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E88B34D-39AD-478B-AA9D-64225C8AEF6E}"/>
              </a:ext>
            </a:extLst>
          </p:cNvPr>
          <p:cNvSpPr txBox="1"/>
          <p:nvPr/>
        </p:nvSpPr>
        <p:spPr>
          <a:xfrm>
            <a:off x="7372807" y="1879809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06628 0.2659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47955 0.0023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5612 0.25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5" grpId="0" animBg="1"/>
      <p:bldP spid="19" grpId="0"/>
      <p:bldP spid="19" grpId="1"/>
      <p:bldP spid="117" grpId="0"/>
      <p:bldP spid="117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分布式锁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1351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分布式锁</a:t>
            </a:r>
            <a:endParaRPr lang="en-US" altLang="zh-CN" sz="2400"/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58EC8011-568A-40CE-99AF-917D3769F4F0}"/>
              </a:ext>
            </a:extLst>
          </p:cNvPr>
          <p:cNvSpPr/>
          <p:nvPr/>
        </p:nvSpPr>
        <p:spPr>
          <a:xfrm>
            <a:off x="7079136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2F57D69-EE84-40F9-B2E6-8A0228FE6F4C}"/>
              </a:ext>
            </a:extLst>
          </p:cNvPr>
          <p:cNvSpPr/>
          <p:nvPr/>
        </p:nvSpPr>
        <p:spPr>
          <a:xfrm>
            <a:off x="7840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2" name="直线连接符 8">
            <a:extLst>
              <a:ext uri="{FF2B5EF4-FFF2-40B4-BE49-F238E27FC236}">
                <a16:creationId xmlns:a16="http://schemas.microsoft.com/office/drawing/2014/main" id="{F7690677-0E77-4B17-ACD0-996533349D9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8148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D862F9B5-44AC-400B-AA8F-CCAEA4B2074A}"/>
              </a:ext>
            </a:extLst>
          </p:cNvPr>
          <p:cNvSpPr/>
          <p:nvPr/>
        </p:nvSpPr>
        <p:spPr>
          <a:xfrm>
            <a:off x="8094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704FD06E-2646-4BDF-93F4-4EE141B048B4}"/>
              </a:ext>
            </a:extLst>
          </p:cNvPr>
          <p:cNvSpPr/>
          <p:nvPr/>
        </p:nvSpPr>
        <p:spPr>
          <a:xfrm>
            <a:off x="8148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05" name="肘形连接符 25">
            <a:extLst>
              <a:ext uri="{FF2B5EF4-FFF2-40B4-BE49-F238E27FC236}">
                <a16:creationId xmlns:a16="http://schemas.microsoft.com/office/drawing/2014/main" id="{C25C7DA0-4712-44C2-B67F-52599239D644}"/>
              </a:ext>
            </a:extLst>
          </p:cNvPr>
          <p:cNvCxnSpPr>
            <a:cxnSpLocks/>
            <a:endCxn id="104" idx="3"/>
          </p:cNvCxnSpPr>
          <p:nvPr/>
        </p:nvCxnSpPr>
        <p:spPr>
          <a:xfrm rot="16200000" flipH="1">
            <a:off x="8108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F3BA698-592E-4D4E-86A0-D4FCB98B0BE5}"/>
              </a:ext>
            </a:extLst>
          </p:cNvPr>
          <p:cNvSpPr txBox="1"/>
          <p:nvPr/>
        </p:nvSpPr>
        <p:spPr>
          <a:xfrm>
            <a:off x="8535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BD983C6-D651-4824-BFBB-938CAD5B1E9F}"/>
              </a:ext>
            </a:extLst>
          </p:cNvPr>
          <p:cNvSpPr/>
          <p:nvPr/>
        </p:nvSpPr>
        <p:spPr>
          <a:xfrm>
            <a:off x="9596738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8" name="直线连接符 8">
            <a:extLst>
              <a:ext uri="{FF2B5EF4-FFF2-40B4-BE49-F238E27FC236}">
                <a16:creationId xmlns:a16="http://schemas.microsoft.com/office/drawing/2014/main" id="{5658F77D-2A02-4FE8-B9CC-6AA677924CD7}"/>
              </a:ext>
            </a:extLst>
          </p:cNvPr>
          <p:cNvCxnSpPr>
            <a:cxnSpLocks/>
            <a:stCxn id="107" idx="2"/>
          </p:cNvCxnSpPr>
          <p:nvPr/>
        </p:nvCxnSpPr>
        <p:spPr>
          <a:xfrm flipH="1">
            <a:off x="9889057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250F1380-75DE-4F34-A3EC-0F91DF748A19}"/>
              </a:ext>
            </a:extLst>
          </p:cNvPr>
          <p:cNvSpPr txBox="1"/>
          <p:nvPr/>
        </p:nvSpPr>
        <p:spPr>
          <a:xfrm>
            <a:off x="8529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B21084F-9709-44A6-9AED-B1C187BEDFCF}"/>
              </a:ext>
            </a:extLst>
          </p:cNvPr>
          <p:cNvSpPr/>
          <p:nvPr/>
        </p:nvSpPr>
        <p:spPr>
          <a:xfrm>
            <a:off x="8625109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A9FB72A-7FF0-46C2-AEC6-213182A9FD16}"/>
              </a:ext>
            </a:extLst>
          </p:cNvPr>
          <p:cNvSpPr txBox="1"/>
          <p:nvPr/>
        </p:nvSpPr>
        <p:spPr>
          <a:xfrm>
            <a:off x="8541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112" name="肘形连接符 25">
            <a:extLst>
              <a:ext uri="{FF2B5EF4-FFF2-40B4-BE49-F238E27FC236}">
                <a16:creationId xmlns:a16="http://schemas.microsoft.com/office/drawing/2014/main" id="{5E1EA02C-E3D1-4A42-A36A-F5DFC11F2AAA}"/>
              </a:ext>
            </a:extLst>
          </p:cNvPr>
          <p:cNvCxnSpPr>
            <a:cxnSpLocks/>
            <a:endCxn id="115" idx="3"/>
          </p:cNvCxnSpPr>
          <p:nvPr/>
        </p:nvCxnSpPr>
        <p:spPr>
          <a:xfrm rot="16200000" flipH="1">
            <a:off x="8120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5478C49D-309E-40DD-B9DB-589DDE85C03B}"/>
              </a:ext>
            </a:extLst>
          </p:cNvPr>
          <p:cNvSpPr/>
          <p:nvPr/>
        </p:nvSpPr>
        <p:spPr>
          <a:xfrm>
            <a:off x="8100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72C0BEA-E172-483D-9ED0-9905FBA64354}"/>
              </a:ext>
            </a:extLst>
          </p:cNvPr>
          <p:cNvSpPr txBox="1"/>
          <p:nvPr/>
        </p:nvSpPr>
        <p:spPr>
          <a:xfrm>
            <a:off x="8575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F11E6E9-608C-4535-AA26-01E8229C6C18}"/>
              </a:ext>
            </a:extLst>
          </p:cNvPr>
          <p:cNvSpPr/>
          <p:nvPr/>
        </p:nvSpPr>
        <p:spPr>
          <a:xfrm>
            <a:off x="8150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CF0B3A4-DFA7-4D79-A4F4-4713FB026DBF}"/>
              </a:ext>
            </a:extLst>
          </p:cNvPr>
          <p:cNvSpPr/>
          <p:nvPr/>
        </p:nvSpPr>
        <p:spPr>
          <a:xfrm>
            <a:off x="9851688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C88053D-CBE0-41C8-9A18-10D710E1E20B}"/>
              </a:ext>
            </a:extLst>
          </p:cNvPr>
          <p:cNvSpPr/>
          <p:nvPr/>
        </p:nvSpPr>
        <p:spPr>
          <a:xfrm>
            <a:off x="9905687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18" name="肘形连接符 25">
            <a:extLst>
              <a:ext uri="{FF2B5EF4-FFF2-40B4-BE49-F238E27FC236}">
                <a16:creationId xmlns:a16="http://schemas.microsoft.com/office/drawing/2014/main" id="{14941ADE-6A68-4407-A141-846A09128C58}"/>
              </a:ext>
            </a:extLst>
          </p:cNvPr>
          <p:cNvCxnSpPr>
            <a:cxnSpLocks/>
            <a:endCxn id="117" idx="3"/>
          </p:cNvCxnSpPr>
          <p:nvPr/>
        </p:nvCxnSpPr>
        <p:spPr>
          <a:xfrm rot="16200000" flipH="1">
            <a:off x="9830139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B106C59-3AC0-4F94-ADEB-679BE88C00F1}"/>
              </a:ext>
            </a:extLst>
          </p:cNvPr>
          <p:cNvSpPr txBox="1"/>
          <p:nvPr/>
        </p:nvSpPr>
        <p:spPr>
          <a:xfrm>
            <a:off x="10292756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332D468-2968-43BE-8417-FAE7F2A0AC97}"/>
              </a:ext>
            </a:extLst>
          </p:cNvPr>
          <p:cNvSpPr txBox="1"/>
          <p:nvPr/>
        </p:nvSpPr>
        <p:spPr>
          <a:xfrm>
            <a:off x="10323100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127412E8-7217-43DF-BE38-216F824E8BD6}"/>
              </a:ext>
            </a:extLst>
          </p:cNvPr>
          <p:cNvSpPr/>
          <p:nvPr/>
        </p:nvSpPr>
        <p:spPr>
          <a:xfrm>
            <a:off x="9860371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8DE73FEF-2F08-4654-B47F-67D571C1EFAE}"/>
              </a:ext>
            </a:extLst>
          </p:cNvPr>
          <p:cNvSpPr/>
          <p:nvPr/>
        </p:nvSpPr>
        <p:spPr>
          <a:xfrm>
            <a:off x="9914370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3" name="肘形连接符 25">
            <a:extLst>
              <a:ext uri="{FF2B5EF4-FFF2-40B4-BE49-F238E27FC236}">
                <a16:creationId xmlns:a16="http://schemas.microsoft.com/office/drawing/2014/main" id="{37354584-05ED-49A2-9AD3-1A6E3F28B125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H="1">
            <a:off x="9838822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5DB4028F-231A-40B4-BC70-C589290A17D6}"/>
              </a:ext>
            </a:extLst>
          </p:cNvPr>
          <p:cNvSpPr/>
          <p:nvPr/>
        </p:nvSpPr>
        <p:spPr>
          <a:xfrm>
            <a:off x="8103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EE8AFC93-A308-4551-8B24-8A20C8994CEA}"/>
              </a:ext>
            </a:extLst>
          </p:cNvPr>
          <p:cNvSpPr/>
          <p:nvPr/>
        </p:nvSpPr>
        <p:spPr>
          <a:xfrm>
            <a:off x="8157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6" name="肘形连接符 25">
            <a:extLst>
              <a:ext uri="{FF2B5EF4-FFF2-40B4-BE49-F238E27FC236}">
                <a16:creationId xmlns:a16="http://schemas.microsoft.com/office/drawing/2014/main" id="{BA073289-139E-4CEC-91EF-AB691DD8BA92}"/>
              </a:ext>
            </a:extLst>
          </p:cNvPr>
          <p:cNvCxnSpPr>
            <a:cxnSpLocks/>
            <a:endCxn id="125" idx="3"/>
          </p:cNvCxnSpPr>
          <p:nvPr/>
        </p:nvCxnSpPr>
        <p:spPr>
          <a:xfrm rot="16200000" flipH="1">
            <a:off x="8116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肘形连接符 25">
            <a:extLst>
              <a:ext uri="{FF2B5EF4-FFF2-40B4-BE49-F238E27FC236}">
                <a16:creationId xmlns:a16="http://schemas.microsoft.com/office/drawing/2014/main" id="{8A300E10-DC58-429F-80D1-F1C5862790FD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8117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6B0AC45C-69E1-4353-909B-F0FD0F3FC859}"/>
              </a:ext>
            </a:extLst>
          </p:cNvPr>
          <p:cNvSpPr/>
          <p:nvPr/>
        </p:nvSpPr>
        <p:spPr>
          <a:xfrm>
            <a:off x="8097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C9F198A-2357-4BC2-9FAA-39EC1A2A4B56}"/>
              </a:ext>
            </a:extLst>
          </p:cNvPr>
          <p:cNvSpPr/>
          <p:nvPr/>
        </p:nvSpPr>
        <p:spPr>
          <a:xfrm>
            <a:off x="8147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CFD030B-2A4D-4C0B-8108-30FD4AF70F46}"/>
              </a:ext>
            </a:extLst>
          </p:cNvPr>
          <p:cNvSpPr txBox="1"/>
          <p:nvPr/>
        </p:nvSpPr>
        <p:spPr>
          <a:xfrm>
            <a:off x="10292756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31" name="肘形连接符 25">
            <a:extLst>
              <a:ext uri="{FF2B5EF4-FFF2-40B4-BE49-F238E27FC236}">
                <a16:creationId xmlns:a16="http://schemas.microsoft.com/office/drawing/2014/main" id="{C2C20300-A003-401F-9BC8-B3E22C16D223}"/>
              </a:ext>
            </a:extLst>
          </p:cNvPr>
          <p:cNvCxnSpPr>
            <a:cxnSpLocks/>
            <a:endCxn id="133" idx="3"/>
          </p:cNvCxnSpPr>
          <p:nvPr/>
        </p:nvCxnSpPr>
        <p:spPr>
          <a:xfrm rot="16200000" flipH="1">
            <a:off x="9868907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13CDFD6D-D657-4F69-9D38-A75D96300182}"/>
              </a:ext>
            </a:extLst>
          </p:cNvPr>
          <p:cNvSpPr/>
          <p:nvPr/>
        </p:nvSpPr>
        <p:spPr>
          <a:xfrm>
            <a:off x="9849170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C1B7A9C-E626-42FF-9DEF-9543043FF3D6}"/>
              </a:ext>
            </a:extLst>
          </p:cNvPr>
          <p:cNvSpPr/>
          <p:nvPr/>
        </p:nvSpPr>
        <p:spPr>
          <a:xfrm>
            <a:off x="9899288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11C55267-40CD-4FFC-B8EC-83806777663F}"/>
              </a:ext>
            </a:extLst>
          </p:cNvPr>
          <p:cNvSpPr/>
          <p:nvPr/>
        </p:nvSpPr>
        <p:spPr>
          <a:xfrm>
            <a:off x="10386939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E9A532E-FCD1-479C-AA58-0CEB373F54D4}"/>
              </a:ext>
            </a:extLst>
          </p:cNvPr>
          <p:cNvSpPr txBox="1"/>
          <p:nvPr/>
        </p:nvSpPr>
        <p:spPr>
          <a:xfrm>
            <a:off x="10278614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36" name="箭头: 上弧形 135">
            <a:extLst>
              <a:ext uri="{FF2B5EF4-FFF2-40B4-BE49-F238E27FC236}">
                <a16:creationId xmlns:a16="http://schemas.microsoft.com/office/drawing/2014/main" id="{6C429E41-5CCC-4693-820C-5B7EB5BD2DA7}"/>
              </a:ext>
            </a:extLst>
          </p:cNvPr>
          <p:cNvSpPr/>
          <p:nvPr/>
        </p:nvSpPr>
        <p:spPr>
          <a:xfrm rot="5400000">
            <a:off x="9904914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7" name="箭头: 上弧形 136">
            <a:extLst>
              <a:ext uri="{FF2B5EF4-FFF2-40B4-BE49-F238E27FC236}">
                <a16:creationId xmlns:a16="http://schemas.microsoft.com/office/drawing/2014/main" id="{BD786661-83FD-487F-A5D1-F480F398A605}"/>
              </a:ext>
            </a:extLst>
          </p:cNvPr>
          <p:cNvSpPr/>
          <p:nvPr/>
        </p:nvSpPr>
        <p:spPr>
          <a:xfrm rot="5400000">
            <a:off x="9911296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8" name="箭头: 上弧形 137">
            <a:extLst>
              <a:ext uri="{FF2B5EF4-FFF2-40B4-BE49-F238E27FC236}">
                <a16:creationId xmlns:a16="http://schemas.microsoft.com/office/drawing/2014/main" id="{23202D9E-85BA-4362-B136-46EC6107EECF}"/>
              </a:ext>
            </a:extLst>
          </p:cNvPr>
          <p:cNvSpPr/>
          <p:nvPr/>
        </p:nvSpPr>
        <p:spPr>
          <a:xfrm rot="5400000">
            <a:off x="9919937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9" name="箭头: 上弧形 138">
            <a:extLst>
              <a:ext uri="{FF2B5EF4-FFF2-40B4-BE49-F238E27FC236}">
                <a16:creationId xmlns:a16="http://schemas.microsoft.com/office/drawing/2014/main" id="{BA0DD832-A501-4054-A12B-985205D3271F}"/>
              </a:ext>
            </a:extLst>
          </p:cNvPr>
          <p:cNvSpPr/>
          <p:nvPr/>
        </p:nvSpPr>
        <p:spPr>
          <a:xfrm rot="5400000">
            <a:off x="9928578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0" name="箭头: 上弧形 139">
            <a:extLst>
              <a:ext uri="{FF2B5EF4-FFF2-40B4-BE49-F238E27FC236}">
                <a16:creationId xmlns:a16="http://schemas.microsoft.com/office/drawing/2014/main" id="{53A8C4CF-C246-4378-905B-9F727A7A862B}"/>
              </a:ext>
            </a:extLst>
          </p:cNvPr>
          <p:cNvSpPr/>
          <p:nvPr/>
        </p:nvSpPr>
        <p:spPr>
          <a:xfrm rot="5400000">
            <a:off x="9937219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1" name="箭头: 上弧形 140">
            <a:extLst>
              <a:ext uri="{FF2B5EF4-FFF2-40B4-BE49-F238E27FC236}">
                <a16:creationId xmlns:a16="http://schemas.microsoft.com/office/drawing/2014/main" id="{A02433D3-ACF0-4AE6-A988-2391FA6EDB98}"/>
              </a:ext>
            </a:extLst>
          </p:cNvPr>
          <p:cNvSpPr/>
          <p:nvPr/>
        </p:nvSpPr>
        <p:spPr>
          <a:xfrm rot="5400000">
            <a:off x="9945860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F9DC189-6C2F-47D6-8A38-BD3CDF1EC7C9}"/>
              </a:ext>
            </a:extLst>
          </p:cNvPr>
          <p:cNvSpPr/>
          <p:nvPr/>
        </p:nvSpPr>
        <p:spPr>
          <a:xfrm>
            <a:off x="6918789" y="1799511"/>
            <a:ext cx="384296" cy="863656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JVM2</a:t>
            </a:r>
            <a:endParaRPr lang="zh-CN" altLang="en-US" sz="1400"/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53A5ABC1-C40D-4E19-8B9D-50E032E80530}"/>
              </a:ext>
            </a:extLst>
          </p:cNvPr>
          <p:cNvSpPr/>
          <p:nvPr/>
        </p:nvSpPr>
        <p:spPr>
          <a:xfrm>
            <a:off x="627768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42092AD-2295-43B2-9C65-65FABC942AA5}"/>
              </a:ext>
            </a:extLst>
          </p:cNvPr>
          <p:cNvSpPr/>
          <p:nvPr/>
        </p:nvSpPr>
        <p:spPr>
          <a:xfrm>
            <a:off x="1448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5" name="直线连接符 8">
            <a:extLst>
              <a:ext uri="{FF2B5EF4-FFF2-40B4-BE49-F238E27FC236}">
                <a16:creationId xmlns:a16="http://schemas.microsoft.com/office/drawing/2014/main" id="{2F80E98E-521F-4BAD-BB09-AEB52AC9388A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1756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B94A13DD-AF00-43E3-ADEC-95A1D3F3AA3C}"/>
              </a:ext>
            </a:extLst>
          </p:cNvPr>
          <p:cNvSpPr/>
          <p:nvPr/>
        </p:nvSpPr>
        <p:spPr>
          <a:xfrm>
            <a:off x="1702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ECF464E-2585-4C00-805B-0A62283CBE25}"/>
              </a:ext>
            </a:extLst>
          </p:cNvPr>
          <p:cNvSpPr/>
          <p:nvPr/>
        </p:nvSpPr>
        <p:spPr>
          <a:xfrm>
            <a:off x="1756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8" name="肘形连接符 25">
            <a:extLst>
              <a:ext uri="{FF2B5EF4-FFF2-40B4-BE49-F238E27FC236}">
                <a16:creationId xmlns:a16="http://schemas.microsoft.com/office/drawing/2014/main" id="{6B03B904-F4BD-4E15-BE94-453E37864976}"/>
              </a:ext>
            </a:extLst>
          </p:cNvPr>
          <p:cNvCxnSpPr>
            <a:cxnSpLocks/>
            <a:endCxn id="147" idx="3"/>
          </p:cNvCxnSpPr>
          <p:nvPr/>
        </p:nvCxnSpPr>
        <p:spPr>
          <a:xfrm rot="16200000" flipH="1">
            <a:off x="1716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1ED68A8-1FFA-410B-8FF6-60AE67C662F5}"/>
              </a:ext>
            </a:extLst>
          </p:cNvPr>
          <p:cNvSpPr txBox="1"/>
          <p:nvPr/>
        </p:nvSpPr>
        <p:spPr>
          <a:xfrm>
            <a:off x="2143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142A7781-AB13-41E0-8C17-F1E9E6415292}"/>
              </a:ext>
            </a:extLst>
          </p:cNvPr>
          <p:cNvSpPr/>
          <p:nvPr/>
        </p:nvSpPr>
        <p:spPr>
          <a:xfrm>
            <a:off x="3156614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1" name="直线连接符 8">
            <a:extLst>
              <a:ext uri="{FF2B5EF4-FFF2-40B4-BE49-F238E27FC236}">
                <a16:creationId xmlns:a16="http://schemas.microsoft.com/office/drawing/2014/main" id="{6DF2D269-5A6C-4281-81FD-89BEF3CABAA3}"/>
              </a:ext>
            </a:extLst>
          </p:cNvPr>
          <p:cNvCxnSpPr>
            <a:cxnSpLocks/>
            <a:stCxn id="150" idx="2"/>
          </p:cNvCxnSpPr>
          <p:nvPr/>
        </p:nvCxnSpPr>
        <p:spPr>
          <a:xfrm flipH="1">
            <a:off x="3448933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EAED8571-2810-4B7D-8129-1BF5F22F4D38}"/>
              </a:ext>
            </a:extLst>
          </p:cNvPr>
          <p:cNvSpPr txBox="1"/>
          <p:nvPr/>
        </p:nvSpPr>
        <p:spPr>
          <a:xfrm>
            <a:off x="2137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3A292FAC-E917-4297-8D71-5E3961A7D0E5}"/>
              </a:ext>
            </a:extLst>
          </p:cNvPr>
          <p:cNvSpPr/>
          <p:nvPr/>
        </p:nvSpPr>
        <p:spPr>
          <a:xfrm>
            <a:off x="2233109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D9FD04A3-9847-4202-BFF6-DEE35F045497}"/>
              </a:ext>
            </a:extLst>
          </p:cNvPr>
          <p:cNvSpPr txBox="1"/>
          <p:nvPr/>
        </p:nvSpPr>
        <p:spPr>
          <a:xfrm>
            <a:off x="2149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155" name="肘形连接符 25">
            <a:extLst>
              <a:ext uri="{FF2B5EF4-FFF2-40B4-BE49-F238E27FC236}">
                <a16:creationId xmlns:a16="http://schemas.microsoft.com/office/drawing/2014/main" id="{EE641808-9857-40B6-BC8B-07015FB5E175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H="1">
            <a:off x="1728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D9D5FF67-FA83-4AC2-9C15-024E97D8B511}"/>
              </a:ext>
            </a:extLst>
          </p:cNvPr>
          <p:cNvSpPr/>
          <p:nvPr/>
        </p:nvSpPr>
        <p:spPr>
          <a:xfrm>
            <a:off x="1708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8E85BDE-7943-496D-8B41-9A0505FC6622}"/>
              </a:ext>
            </a:extLst>
          </p:cNvPr>
          <p:cNvSpPr txBox="1"/>
          <p:nvPr/>
        </p:nvSpPr>
        <p:spPr>
          <a:xfrm>
            <a:off x="2183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6849425D-3F7D-4E6E-907D-F30313A796D4}"/>
              </a:ext>
            </a:extLst>
          </p:cNvPr>
          <p:cNvSpPr/>
          <p:nvPr/>
        </p:nvSpPr>
        <p:spPr>
          <a:xfrm>
            <a:off x="1758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B6A12D7-C6AD-41F1-BC5E-0167E0400539}"/>
              </a:ext>
            </a:extLst>
          </p:cNvPr>
          <p:cNvSpPr/>
          <p:nvPr/>
        </p:nvSpPr>
        <p:spPr>
          <a:xfrm>
            <a:off x="3411564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EC062CF-C7AF-4A17-A683-D75EE4677348}"/>
              </a:ext>
            </a:extLst>
          </p:cNvPr>
          <p:cNvSpPr/>
          <p:nvPr/>
        </p:nvSpPr>
        <p:spPr>
          <a:xfrm>
            <a:off x="3465563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1" name="肘形连接符 25">
            <a:extLst>
              <a:ext uri="{FF2B5EF4-FFF2-40B4-BE49-F238E27FC236}">
                <a16:creationId xmlns:a16="http://schemas.microsoft.com/office/drawing/2014/main" id="{90E6AA8D-F4D4-4577-9138-A2219CF79BBC}"/>
              </a:ext>
            </a:extLst>
          </p:cNvPr>
          <p:cNvCxnSpPr>
            <a:cxnSpLocks/>
            <a:endCxn id="160" idx="3"/>
          </p:cNvCxnSpPr>
          <p:nvPr/>
        </p:nvCxnSpPr>
        <p:spPr>
          <a:xfrm rot="16200000" flipH="1">
            <a:off x="3390015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0FDB18BE-92A1-477B-9D88-AD9C82475BBB}"/>
              </a:ext>
            </a:extLst>
          </p:cNvPr>
          <p:cNvSpPr txBox="1"/>
          <p:nvPr/>
        </p:nvSpPr>
        <p:spPr>
          <a:xfrm>
            <a:off x="3852632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02B5DE40-AF65-4A72-B82B-E18AF6CE565B}"/>
              </a:ext>
            </a:extLst>
          </p:cNvPr>
          <p:cNvSpPr txBox="1"/>
          <p:nvPr/>
        </p:nvSpPr>
        <p:spPr>
          <a:xfrm>
            <a:off x="3882976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7F14A378-C0E0-4A78-AEFA-314AA71D65FA}"/>
              </a:ext>
            </a:extLst>
          </p:cNvPr>
          <p:cNvSpPr/>
          <p:nvPr/>
        </p:nvSpPr>
        <p:spPr>
          <a:xfrm>
            <a:off x="3420247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D1E93A1-8CED-44E6-9B9C-C1F4083F829A}"/>
              </a:ext>
            </a:extLst>
          </p:cNvPr>
          <p:cNvSpPr/>
          <p:nvPr/>
        </p:nvSpPr>
        <p:spPr>
          <a:xfrm>
            <a:off x="3474246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6" name="肘形连接符 25">
            <a:extLst>
              <a:ext uri="{FF2B5EF4-FFF2-40B4-BE49-F238E27FC236}">
                <a16:creationId xmlns:a16="http://schemas.microsoft.com/office/drawing/2014/main" id="{2395C5CE-65B6-47AF-B0D6-A2EEB6055C44}"/>
              </a:ext>
            </a:extLst>
          </p:cNvPr>
          <p:cNvCxnSpPr>
            <a:cxnSpLocks/>
            <a:endCxn id="165" idx="3"/>
          </p:cNvCxnSpPr>
          <p:nvPr/>
        </p:nvCxnSpPr>
        <p:spPr>
          <a:xfrm rot="16200000" flipH="1">
            <a:off x="3398698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>
            <a:extLst>
              <a:ext uri="{FF2B5EF4-FFF2-40B4-BE49-F238E27FC236}">
                <a16:creationId xmlns:a16="http://schemas.microsoft.com/office/drawing/2014/main" id="{F9F159E0-9C0E-4304-A387-769F3F7DD1E5}"/>
              </a:ext>
            </a:extLst>
          </p:cNvPr>
          <p:cNvSpPr/>
          <p:nvPr/>
        </p:nvSpPr>
        <p:spPr>
          <a:xfrm>
            <a:off x="1711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DC6455B-17A9-4B3A-AF64-566DA95BE366}"/>
              </a:ext>
            </a:extLst>
          </p:cNvPr>
          <p:cNvSpPr/>
          <p:nvPr/>
        </p:nvSpPr>
        <p:spPr>
          <a:xfrm>
            <a:off x="1765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9" name="肘形连接符 25">
            <a:extLst>
              <a:ext uri="{FF2B5EF4-FFF2-40B4-BE49-F238E27FC236}">
                <a16:creationId xmlns:a16="http://schemas.microsoft.com/office/drawing/2014/main" id="{EA60CEB1-4074-41AD-9176-CFC7C7A2DB04}"/>
              </a:ext>
            </a:extLst>
          </p:cNvPr>
          <p:cNvCxnSpPr>
            <a:cxnSpLocks/>
            <a:endCxn id="168" idx="3"/>
          </p:cNvCxnSpPr>
          <p:nvPr/>
        </p:nvCxnSpPr>
        <p:spPr>
          <a:xfrm rot="16200000" flipH="1">
            <a:off x="1724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25">
            <a:extLst>
              <a:ext uri="{FF2B5EF4-FFF2-40B4-BE49-F238E27FC236}">
                <a16:creationId xmlns:a16="http://schemas.microsoft.com/office/drawing/2014/main" id="{85FAD6F5-47CF-4CB7-A323-679086661D7A}"/>
              </a:ext>
            </a:extLst>
          </p:cNvPr>
          <p:cNvCxnSpPr>
            <a:cxnSpLocks/>
            <a:endCxn id="172" idx="3"/>
          </p:cNvCxnSpPr>
          <p:nvPr/>
        </p:nvCxnSpPr>
        <p:spPr>
          <a:xfrm rot="16200000" flipH="1">
            <a:off x="1725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4CDF4110-1DEA-4B8F-804B-2AC076EC9061}"/>
              </a:ext>
            </a:extLst>
          </p:cNvPr>
          <p:cNvSpPr/>
          <p:nvPr/>
        </p:nvSpPr>
        <p:spPr>
          <a:xfrm>
            <a:off x="1705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31416DA0-9C8B-45E8-9D55-6976BF24BFD3}"/>
              </a:ext>
            </a:extLst>
          </p:cNvPr>
          <p:cNvSpPr/>
          <p:nvPr/>
        </p:nvSpPr>
        <p:spPr>
          <a:xfrm>
            <a:off x="1755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872CD9DD-A128-417F-9855-EB9CBB43CF9B}"/>
              </a:ext>
            </a:extLst>
          </p:cNvPr>
          <p:cNvSpPr txBox="1"/>
          <p:nvPr/>
        </p:nvSpPr>
        <p:spPr>
          <a:xfrm>
            <a:off x="3852632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74" name="肘形连接符 25">
            <a:extLst>
              <a:ext uri="{FF2B5EF4-FFF2-40B4-BE49-F238E27FC236}">
                <a16:creationId xmlns:a16="http://schemas.microsoft.com/office/drawing/2014/main" id="{D47FFCC0-72E1-44C3-92BC-6A2F00378659}"/>
              </a:ext>
            </a:extLst>
          </p:cNvPr>
          <p:cNvCxnSpPr>
            <a:cxnSpLocks/>
            <a:endCxn id="176" idx="3"/>
          </p:cNvCxnSpPr>
          <p:nvPr/>
        </p:nvCxnSpPr>
        <p:spPr>
          <a:xfrm rot="16200000" flipH="1">
            <a:off x="3428783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535EFC6A-6C92-4299-AC40-66C08A212461}"/>
              </a:ext>
            </a:extLst>
          </p:cNvPr>
          <p:cNvSpPr/>
          <p:nvPr/>
        </p:nvSpPr>
        <p:spPr>
          <a:xfrm>
            <a:off x="3409046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916314A-2B1A-4FFA-BD9D-157741193020}"/>
              </a:ext>
            </a:extLst>
          </p:cNvPr>
          <p:cNvSpPr/>
          <p:nvPr/>
        </p:nvSpPr>
        <p:spPr>
          <a:xfrm>
            <a:off x="3459164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205298BF-B3F6-4BEE-89AF-603B58D92627}"/>
              </a:ext>
            </a:extLst>
          </p:cNvPr>
          <p:cNvSpPr/>
          <p:nvPr/>
        </p:nvSpPr>
        <p:spPr>
          <a:xfrm>
            <a:off x="3946815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B7AF5BD-F235-4563-A1E3-A704786F39FE}"/>
              </a:ext>
            </a:extLst>
          </p:cNvPr>
          <p:cNvSpPr txBox="1"/>
          <p:nvPr/>
        </p:nvSpPr>
        <p:spPr>
          <a:xfrm>
            <a:off x="3838490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79" name="箭头: 上弧形 178">
            <a:extLst>
              <a:ext uri="{FF2B5EF4-FFF2-40B4-BE49-F238E27FC236}">
                <a16:creationId xmlns:a16="http://schemas.microsoft.com/office/drawing/2014/main" id="{E7A4C67F-EAAE-4EC1-9630-8684501DAD39}"/>
              </a:ext>
            </a:extLst>
          </p:cNvPr>
          <p:cNvSpPr/>
          <p:nvPr/>
        </p:nvSpPr>
        <p:spPr>
          <a:xfrm rot="5400000">
            <a:off x="3464790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0" name="箭头: 上弧形 179">
            <a:extLst>
              <a:ext uri="{FF2B5EF4-FFF2-40B4-BE49-F238E27FC236}">
                <a16:creationId xmlns:a16="http://schemas.microsoft.com/office/drawing/2014/main" id="{1B7F4BA4-AB78-468F-86B6-B3BAE65D13B6}"/>
              </a:ext>
            </a:extLst>
          </p:cNvPr>
          <p:cNvSpPr/>
          <p:nvPr/>
        </p:nvSpPr>
        <p:spPr>
          <a:xfrm rot="5400000">
            <a:off x="3471172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1" name="箭头: 上弧形 180">
            <a:extLst>
              <a:ext uri="{FF2B5EF4-FFF2-40B4-BE49-F238E27FC236}">
                <a16:creationId xmlns:a16="http://schemas.microsoft.com/office/drawing/2014/main" id="{BBA866C0-5A4B-4ACA-B0DD-86AB62D168E4}"/>
              </a:ext>
            </a:extLst>
          </p:cNvPr>
          <p:cNvSpPr/>
          <p:nvPr/>
        </p:nvSpPr>
        <p:spPr>
          <a:xfrm rot="5400000">
            <a:off x="3479813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2" name="箭头: 上弧形 181">
            <a:extLst>
              <a:ext uri="{FF2B5EF4-FFF2-40B4-BE49-F238E27FC236}">
                <a16:creationId xmlns:a16="http://schemas.microsoft.com/office/drawing/2014/main" id="{99A6D465-6A07-4C76-8D6A-9021331377F5}"/>
              </a:ext>
            </a:extLst>
          </p:cNvPr>
          <p:cNvSpPr/>
          <p:nvPr/>
        </p:nvSpPr>
        <p:spPr>
          <a:xfrm rot="5400000">
            <a:off x="3488454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3" name="箭头: 上弧形 182">
            <a:extLst>
              <a:ext uri="{FF2B5EF4-FFF2-40B4-BE49-F238E27FC236}">
                <a16:creationId xmlns:a16="http://schemas.microsoft.com/office/drawing/2014/main" id="{B40E571E-5DD9-448B-91F6-E5F3F46819A0}"/>
              </a:ext>
            </a:extLst>
          </p:cNvPr>
          <p:cNvSpPr/>
          <p:nvPr/>
        </p:nvSpPr>
        <p:spPr>
          <a:xfrm rot="5400000">
            <a:off x="3497095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4" name="箭头: 上弧形 183">
            <a:extLst>
              <a:ext uri="{FF2B5EF4-FFF2-40B4-BE49-F238E27FC236}">
                <a16:creationId xmlns:a16="http://schemas.microsoft.com/office/drawing/2014/main" id="{D07E82E5-72D1-4F40-BCEE-9E815A2BF7A2}"/>
              </a:ext>
            </a:extLst>
          </p:cNvPr>
          <p:cNvSpPr/>
          <p:nvPr/>
        </p:nvSpPr>
        <p:spPr>
          <a:xfrm rot="5400000">
            <a:off x="3505736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C863BA11-6233-4D0E-ABEC-B8005DF8CF59}"/>
              </a:ext>
            </a:extLst>
          </p:cNvPr>
          <p:cNvSpPr/>
          <p:nvPr/>
        </p:nvSpPr>
        <p:spPr>
          <a:xfrm>
            <a:off x="479914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JVM1</a:t>
            </a:r>
            <a:endParaRPr lang="zh-CN" altLang="en-US" sz="1400"/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2CD1257E-2D3C-4F04-AA7F-D0A892FCEEC7}"/>
              </a:ext>
            </a:extLst>
          </p:cNvPr>
          <p:cNvSpPr/>
          <p:nvPr/>
        </p:nvSpPr>
        <p:spPr>
          <a:xfrm>
            <a:off x="756984" y="3300098"/>
            <a:ext cx="780702" cy="6819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051CDDE0-D93D-4C87-80C4-1F05EC487655}"/>
              </a:ext>
            </a:extLst>
          </p:cNvPr>
          <p:cNvSpPr/>
          <p:nvPr/>
        </p:nvSpPr>
        <p:spPr>
          <a:xfrm>
            <a:off x="7202401" y="3329129"/>
            <a:ext cx="732515" cy="66634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4571D27A-19CE-4DFE-BE16-A8EBFE28946C}"/>
              </a:ext>
            </a:extLst>
          </p:cNvPr>
          <p:cNvSpPr/>
          <p:nvPr/>
        </p:nvSpPr>
        <p:spPr>
          <a:xfrm>
            <a:off x="5548445" y="1060420"/>
            <a:ext cx="948608" cy="5881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45720" rIns="0" bIns="45720" rtlCol="0" anchor="t"/>
          <a:lstStyle/>
          <a:p>
            <a:pPr algn="ctr"/>
            <a:r>
              <a:rPr lang="zh-CN" altLang="en-US" sz="1400"/>
              <a:t>锁监视器</a:t>
            </a:r>
          </a:p>
        </p:txBody>
      </p: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6E335793-0068-480D-BF8E-D6AE9FC6A8E8}"/>
              </a:ext>
            </a:extLst>
          </p:cNvPr>
          <p:cNvCxnSpPr>
            <a:cxnSpLocks/>
            <a:stCxn id="144" idx="3"/>
            <a:endCxn id="194" idx="1"/>
          </p:cNvCxnSpPr>
          <p:nvPr/>
        </p:nvCxnSpPr>
        <p:spPr>
          <a:xfrm flipV="1">
            <a:off x="2083617" y="1354472"/>
            <a:ext cx="3464828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84BD5A4F-1BB5-410B-85D8-29DF647153EA}"/>
              </a:ext>
            </a:extLst>
          </p:cNvPr>
          <p:cNvCxnSpPr>
            <a:cxnSpLocks/>
            <a:stCxn id="150" idx="3"/>
            <a:endCxn id="194" idx="1"/>
          </p:cNvCxnSpPr>
          <p:nvPr/>
        </p:nvCxnSpPr>
        <p:spPr>
          <a:xfrm flipV="1">
            <a:off x="3791878" y="1354472"/>
            <a:ext cx="1756567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05C5ADA3-9106-467A-AC1C-0F3439B53FAD}"/>
              </a:ext>
            </a:extLst>
          </p:cNvPr>
          <p:cNvCxnSpPr>
            <a:cxnSpLocks/>
            <a:stCxn id="101" idx="1"/>
            <a:endCxn id="194" idx="3"/>
          </p:cNvCxnSpPr>
          <p:nvPr/>
        </p:nvCxnSpPr>
        <p:spPr>
          <a:xfrm flipH="1" flipV="1">
            <a:off x="6497053" y="1354472"/>
            <a:ext cx="1343300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B6F976FB-46CB-40BB-9767-7A2EA328542C}"/>
              </a:ext>
            </a:extLst>
          </p:cNvPr>
          <p:cNvCxnSpPr>
            <a:cxnSpLocks/>
            <a:stCxn id="107" idx="1"/>
            <a:endCxn id="194" idx="3"/>
          </p:cNvCxnSpPr>
          <p:nvPr/>
        </p:nvCxnSpPr>
        <p:spPr>
          <a:xfrm flipH="1" flipV="1">
            <a:off x="6497053" y="1354472"/>
            <a:ext cx="3099685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9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分布式锁</a:t>
            </a:r>
            <a:endParaRPr lang="en-US" altLang="zh-CN" sz="2400"/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58EC8011-568A-40CE-99AF-917D3769F4F0}"/>
              </a:ext>
            </a:extLst>
          </p:cNvPr>
          <p:cNvSpPr/>
          <p:nvPr/>
        </p:nvSpPr>
        <p:spPr>
          <a:xfrm>
            <a:off x="7079136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2F57D69-EE84-40F9-B2E6-8A0228FE6F4C}"/>
              </a:ext>
            </a:extLst>
          </p:cNvPr>
          <p:cNvSpPr/>
          <p:nvPr/>
        </p:nvSpPr>
        <p:spPr>
          <a:xfrm>
            <a:off x="7840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2" name="直线连接符 8">
            <a:extLst>
              <a:ext uri="{FF2B5EF4-FFF2-40B4-BE49-F238E27FC236}">
                <a16:creationId xmlns:a16="http://schemas.microsoft.com/office/drawing/2014/main" id="{F7690677-0E77-4B17-ACD0-996533349D9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8148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4BD983C6-D651-4824-BFBB-938CAD5B1E9F}"/>
              </a:ext>
            </a:extLst>
          </p:cNvPr>
          <p:cNvSpPr/>
          <p:nvPr/>
        </p:nvSpPr>
        <p:spPr>
          <a:xfrm>
            <a:off x="9596738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8" name="直线连接符 8">
            <a:extLst>
              <a:ext uri="{FF2B5EF4-FFF2-40B4-BE49-F238E27FC236}">
                <a16:creationId xmlns:a16="http://schemas.microsoft.com/office/drawing/2014/main" id="{5658F77D-2A02-4FE8-B9CC-6AA677924CD7}"/>
              </a:ext>
            </a:extLst>
          </p:cNvPr>
          <p:cNvCxnSpPr>
            <a:cxnSpLocks/>
            <a:stCxn id="107" idx="2"/>
          </p:cNvCxnSpPr>
          <p:nvPr/>
        </p:nvCxnSpPr>
        <p:spPr>
          <a:xfrm flipH="1">
            <a:off x="9889057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5F9DC189-6C2F-47D6-8A38-BD3CDF1EC7C9}"/>
              </a:ext>
            </a:extLst>
          </p:cNvPr>
          <p:cNvSpPr/>
          <p:nvPr/>
        </p:nvSpPr>
        <p:spPr>
          <a:xfrm>
            <a:off x="6918789" y="1799511"/>
            <a:ext cx="384296" cy="863656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JVM2</a:t>
            </a:r>
            <a:endParaRPr lang="zh-CN" altLang="en-US" sz="1400"/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53A5ABC1-C40D-4E19-8B9D-50E032E80530}"/>
              </a:ext>
            </a:extLst>
          </p:cNvPr>
          <p:cNvSpPr/>
          <p:nvPr/>
        </p:nvSpPr>
        <p:spPr>
          <a:xfrm>
            <a:off x="627768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42092AD-2295-43B2-9C65-65FABC942AA5}"/>
              </a:ext>
            </a:extLst>
          </p:cNvPr>
          <p:cNvSpPr/>
          <p:nvPr/>
        </p:nvSpPr>
        <p:spPr>
          <a:xfrm>
            <a:off x="1448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5" name="直线连接符 8">
            <a:extLst>
              <a:ext uri="{FF2B5EF4-FFF2-40B4-BE49-F238E27FC236}">
                <a16:creationId xmlns:a16="http://schemas.microsoft.com/office/drawing/2014/main" id="{2F80E98E-521F-4BAD-BB09-AEB52AC9388A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1756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B94A13DD-AF00-43E3-ADEC-95A1D3F3AA3C}"/>
              </a:ext>
            </a:extLst>
          </p:cNvPr>
          <p:cNvSpPr/>
          <p:nvPr/>
        </p:nvSpPr>
        <p:spPr>
          <a:xfrm>
            <a:off x="1702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ECF464E-2585-4C00-805B-0A62283CBE25}"/>
              </a:ext>
            </a:extLst>
          </p:cNvPr>
          <p:cNvSpPr/>
          <p:nvPr/>
        </p:nvSpPr>
        <p:spPr>
          <a:xfrm>
            <a:off x="1756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8" name="肘形连接符 25">
            <a:extLst>
              <a:ext uri="{FF2B5EF4-FFF2-40B4-BE49-F238E27FC236}">
                <a16:creationId xmlns:a16="http://schemas.microsoft.com/office/drawing/2014/main" id="{6B03B904-F4BD-4E15-BE94-453E37864976}"/>
              </a:ext>
            </a:extLst>
          </p:cNvPr>
          <p:cNvCxnSpPr>
            <a:cxnSpLocks/>
            <a:endCxn id="147" idx="3"/>
          </p:cNvCxnSpPr>
          <p:nvPr/>
        </p:nvCxnSpPr>
        <p:spPr>
          <a:xfrm rot="16200000" flipH="1">
            <a:off x="1716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1ED68A8-1FFA-410B-8FF6-60AE67C662F5}"/>
              </a:ext>
            </a:extLst>
          </p:cNvPr>
          <p:cNvSpPr txBox="1"/>
          <p:nvPr/>
        </p:nvSpPr>
        <p:spPr>
          <a:xfrm>
            <a:off x="2143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142A7781-AB13-41E0-8C17-F1E9E6415292}"/>
              </a:ext>
            </a:extLst>
          </p:cNvPr>
          <p:cNvSpPr/>
          <p:nvPr/>
        </p:nvSpPr>
        <p:spPr>
          <a:xfrm>
            <a:off x="3156614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1" name="直线连接符 8">
            <a:extLst>
              <a:ext uri="{FF2B5EF4-FFF2-40B4-BE49-F238E27FC236}">
                <a16:creationId xmlns:a16="http://schemas.microsoft.com/office/drawing/2014/main" id="{6DF2D269-5A6C-4281-81FD-89BEF3CABAA3}"/>
              </a:ext>
            </a:extLst>
          </p:cNvPr>
          <p:cNvCxnSpPr>
            <a:cxnSpLocks/>
            <a:stCxn id="150" idx="2"/>
          </p:cNvCxnSpPr>
          <p:nvPr/>
        </p:nvCxnSpPr>
        <p:spPr>
          <a:xfrm flipH="1">
            <a:off x="3448933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EAED8571-2810-4B7D-8129-1BF5F22F4D38}"/>
              </a:ext>
            </a:extLst>
          </p:cNvPr>
          <p:cNvSpPr txBox="1"/>
          <p:nvPr/>
        </p:nvSpPr>
        <p:spPr>
          <a:xfrm>
            <a:off x="2137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D9FD04A3-9847-4202-BFF6-DEE35F045497}"/>
              </a:ext>
            </a:extLst>
          </p:cNvPr>
          <p:cNvSpPr txBox="1"/>
          <p:nvPr/>
        </p:nvSpPr>
        <p:spPr>
          <a:xfrm>
            <a:off x="2149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155" name="肘形连接符 25">
            <a:extLst>
              <a:ext uri="{FF2B5EF4-FFF2-40B4-BE49-F238E27FC236}">
                <a16:creationId xmlns:a16="http://schemas.microsoft.com/office/drawing/2014/main" id="{EE641808-9857-40B6-BC8B-07015FB5E175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H="1">
            <a:off x="1728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D9D5FF67-FA83-4AC2-9C15-024E97D8B511}"/>
              </a:ext>
            </a:extLst>
          </p:cNvPr>
          <p:cNvSpPr/>
          <p:nvPr/>
        </p:nvSpPr>
        <p:spPr>
          <a:xfrm>
            <a:off x="1708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8E85BDE-7943-496D-8B41-9A0505FC6622}"/>
              </a:ext>
            </a:extLst>
          </p:cNvPr>
          <p:cNvSpPr txBox="1"/>
          <p:nvPr/>
        </p:nvSpPr>
        <p:spPr>
          <a:xfrm>
            <a:off x="2183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6849425D-3F7D-4E6E-907D-F30313A796D4}"/>
              </a:ext>
            </a:extLst>
          </p:cNvPr>
          <p:cNvSpPr/>
          <p:nvPr/>
        </p:nvSpPr>
        <p:spPr>
          <a:xfrm>
            <a:off x="1758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F9F159E0-9C0E-4304-A387-769F3F7DD1E5}"/>
              </a:ext>
            </a:extLst>
          </p:cNvPr>
          <p:cNvSpPr/>
          <p:nvPr/>
        </p:nvSpPr>
        <p:spPr>
          <a:xfrm>
            <a:off x="1711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DC6455B-17A9-4B3A-AF64-566DA95BE366}"/>
              </a:ext>
            </a:extLst>
          </p:cNvPr>
          <p:cNvSpPr/>
          <p:nvPr/>
        </p:nvSpPr>
        <p:spPr>
          <a:xfrm>
            <a:off x="1765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9" name="肘形连接符 25">
            <a:extLst>
              <a:ext uri="{FF2B5EF4-FFF2-40B4-BE49-F238E27FC236}">
                <a16:creationId xmlns:a16="http://schemas.microsoft.com/office/drawing/2014/main" id="{EA60CEB1-4074-41AD-9176-CFC7C7A2DB04}"/>
              </a:ext>
            </a:extLst>
          </p:cNvPr>
          <p:cNvCxnSpPr>
            <a:cxnSpLocks/>
            <a:endCxn id="168" idx="3"/>
          </p:cNvCxnSpPr>
          <p:nvPr/>
        </p:nvCxnSpPr>
        <p:spPr>
          <a:xfrm rot="16200000" flipH="1">
            <a:off x="1724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25">
            <a:extLst>
              <a:ext uri="{FF2B5EF4-FFF2-40B4-BE49-F238E27FC236}">
                <a16:creationId xmlns:a16="http://schemas.microsoft.com/office/drawing/2014/main" id="{85FAD6F5-47CF-4CB7-A323-679086661D7A}"/>
              </a:ext>
            </a:extLst>
          </p:cNvPr>
          <p:cNvCxnSpPr>
            <a:cxnSpLocks/>
            <a:endCxn id="172" idx="3"/>
          </p:cNvCxnSpPr>
          <p:nvPr/>
        </p:nvCxnSpPr>
        <p:spPr>
          <a:xfrm rot="16200000" flipH="1">
            <a:off x="1725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4CDF4110-1DEA-4B8F-804B-2AC076EC9061}"/>
              </a:ext>
            </a:extLst>
          </p:cNvPr>
          <p:cNvSpPr/>
          <p:nvPr/>
        </p:nvSpPr>
        <p:spPr>
          <a:xfrm>
            <a:off x="1705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31416DA0-9C8B-45E8-9D55-6976BF24BFD3}"/>
              </a:ext>
            </a:extLst>
          </p:cNvPr>
          <p:cNvSpPr/>
          <p:nvPr/>
        </p:nvSpPr>
        <p:spPr>
          <a:xfrm>
            <a:off x="1755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872CD9DD-A128-417F-9855-EB9CBB43CF9B}"/>
              </a:ext>
            </a:extLst>
          </p:cNvPr>
          <p:cNvSpPr txBox="1"/>
          <p:nvPr/>
        </p:nvSpPr>
        <p:spPr>
          <a:xfrm>
            <a:off x="3852632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74" name="肘形连接符 25">
            <a:extLst>
              <a:ext uri="{FF2B5EF4-FFF2-40B4-BE49-F238E27FC236}">
                <a16:creationId xmlns:a16="http://schemas.microsoft.com/office/drawing/2014/main" id="{D47FFCC0-72E1-44C3-92BC-6A2F00378659}"/>
              </a:ext>
            </a:extLst>
          </p:cNvPr>
          <p:cNvCxnSpPr>
            <a:cxnSpLocks/>
            <a:endCxn id="176" idx="3"/>
          </p:cNvCxnSpPr>
          <p:nvPr/>
        </p:nvCxnSpPr>
        <p:spPr>
          <a:xfrm rot="16200000" flipH="1">
            <a:off x="3428783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535EFC6A-6C92-4299-AC40-66C08A212461}"/>
              </a:ext>
            </a:extLst>
          </p:cNvPr>
          <p:cNvSpPr/>
          <p:nvPr/>
        </p:nvSpPr>
        <p:spPr>
          <a:xfrm>
            <a:off x="3409046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916314A-2B1A-4FFA-BD9D-157741193020}"/>
              </a:ext>
            </a:extLst>
          </p:cNvPr>
          <p:cNvSpPr/>
          <p:nvPr/>
        </p:nvSpPr>
        <p:spPr>
          <a:xfrm>
            <a:off x="3459164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B7AF5BD-F235-4563-A1E3-A704786F39FE}"/>
              </a:ext>
            </a:extLst>
          </p:cNvPr>
          <p:cNvSpPr txBox="1"/>
          <p:nvPr/>
        </p:nvSpPr>
        <p:spPr>
          <a:xfrm>
            <a:off x="3838490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79" name="箭头: 上弧形 178">
            <a:extLst>
              <a:ext uri="{FF2B5EF4-FFF2-40B4-BE49-F238E27FC236}">
                <a16:creationId xmlns:a16="http://schemas.microsoft.com/office/drawing/2014/main" id="{E7A4C67F-EAAE-4EC1-9630-8684501DAD39}"/>
              </a:ext>
            </a:extLst>
          </p:cNvPr>
          <p:cNvSpPr/>
          <p:nvPr/>
        </p:nvSpPr>
        <p:spPr>
          <a:xfrm rot="5400000">
            <a:off x="3464790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0" name="箭头: 上弧形 179">
            <a:extLst>
              <a:ext uri="{FF2B5EF4-FFF2-40B4-BE49-F238E27FC236}">
                <a16:creationId xmlns:a16="http://schemas.microsoft.com/office/drawing/2014/main" id="{1B7F4BA4-AB78-468F-86B6-B3BAE65D13B6}"/>
              </a:ext>
            </a:extLst>
          </p:cNvPr>
          <p:cNvSpPr/>
          <p:nvPr/>
        </p:nvSpPr>
        <p:spPr>
          <a:xfrm rot="5400000">
            <a:off x="3471172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1" name="箭头: 上弧形 180">
            <a:extLst>
              <a:ext uri="{FF2B5EF4-FFF2-40B4-BE49-F238E27FC236}">
                <a16:creationId xmlns:a16="http://schemas.microsoft.com/office/drawing/2014/main" id="{BBA866C0-5A4B-4ACA-B0DD-86AB62D168E4}"/>
              </a:ext>
            </a:extLst>
          </p:cNvPr>
          <p:cNvSpPr/>
          <p:nvPr/>
        </p:nvSpPr>
        <p:spPr>
          <a:xfrm rot="5400000">
            <a:off x="3467781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2" name="箭头: 上弧形 181">
            <a:extLst>
              <a:ext uri="{FF2B5EF4-FFF2-40B4-BE49-F238E27FC236}">
                <a16:creationId xmlns:a16="http://schemas.microsoft.com/office/drawing/2014/main" id="{99A6D465-6A07-4C76-8D6A-9021331377F5}"/>
              </a:ext>
            </a:extLst>
          </p:cNvPr>
          <p:cNvSpPr/>
          <p:nvPr/>
        </p:nvSpPr>
        <p:spPr>
          <a:xfrm rot="5400000">
            <a:off x="3440326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3" name="箭头: 上弧形 182">
            <a:extLst>
              <a:ext uri="{FF2B5EF4-FFF2-40B4-BE49-F238E27FC236}">
                <a16:creationId xmlns:a16="http://schemas.microsoft.com/office/drawing/2014/main" id="{B40E571E-5DD9-448B-91F6-E5F3F46819A0}"/>
              </a:ext>
            </a:extLst>
          </p:cNvPr>
          <p:cNvSpPr/>
          <p:nvPr/>
        </p:nvSpPr>
        <p:spPr>
          <a:xfrm rot="5400000">
            <a:off x="3448967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C863BA11-6233-4D0E-ABEC-B8005DF8CF59}"/>
              </a:ext>
            </a:extLst>
          </p:cNvPr>
          <p:cNvSpPr/>
          <p:nvPr/>
        </p:nvSpPr>
        <p:spPr>
          <a:xfrm>
            <a:off x="479914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JVM1</a:t>
            </a:r>
            <a:endParaRPr lang="zh-CN" altLang="en-US" sz="1400"/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4571D27A-19CE-4DFE-BE16-A8EBFE28946C}"/>
              </a:ext>
            </a:extLst>
          </p:cNvPr>
          <p:cNvSpPr/>
          <p:nvPr/>
        </p:nvSpPr>
        <p:spPr>
          <a:xfrm>
            <a:off x="5548445" y="1060420"/>
            <a:ext cx="948608" cy="5881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45720" rIns="0" bIns="45720" rtlCol="0" anchor="t"/>
          <a:lstStyle/>
          <a:p>
            <a:pPr algn="ctr"/>
            <a:r>
              <a:rPr lang="zh-CN" altLang="en-US" sz="1400"/>
              <a:t>锁监视器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E2CB081E-8B9C-47CF-A162-B07D524330A5}"/>
              </a:ext>
            </a:extLst>
          </p:cNvPr>
          <p:cNvSpPr txBox="1"/>
          <p:nvPr/>
        </p:nvSpPr>
        <p:spPr>
          <a:xfrm>
            <a:off x="8556957" y="2344151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93" name="肘形连接符 25">
            <a:extLst>
              <a:ext uri="{FF2B5EF4-FFF2-40B4-BE49-F238E27FC236}">
                <a16:creationId xmlns:a16="http://schemas.microsoft.com/office/drawing/2014/main" id="{863163C3-1596-46A8-B479-ED4477142981}"/>
              </a:ext>
            </a:extLst>
          </p:cNvPr>
          <p:cNvCxnSpPr>
            <a:cxnSpLocks/>
            <a:endCxn id="196" idx="3"/>
          </p:cNvCxnSpPr>
          <p:nvPr/>
        </p:nvCxnSpPr>
        <p:spPr>
          <a:xfrm rot="16200000" flipH="1">
            <a:off x="8133108" y="2388806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>
            <a:extLst>
              <a:ext uri="{FF2B5EF4-FFF2-40B4-BE49-F238E27FC236}">
                <a16:creationId xmlns:a16="http://schemas.microsoft.com/office/drawing/2014/main" id="{E6352984-834C-49B6-9191-2174EA0377D2}"/>
              </a:ext>
            </a:extLst>
          </p:cNvPr>
          <p:cNvSpPr/>
          <p:nvPr/>
        </p:nvSpPr>
        <p:spPr>
          <a:xfrm>
            <a:off x="8113371" y="2285261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088681AC-F382-4450-999A-F085A330998A}"/>
              </a:ext>
            </a:extLst>
          </p:cNvPr>
          <p:cNvSpPr/>
          <p:nvPr/>
        </p:nvSpPr>
        <p:spPr>
          <a:xfrm>
            <a:off x="8163489" y="2346014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C31B5874-C808-497A-8CAF-5ABA8B183CFA}"/>
              </a:ext>
            </a:extLst>
          </p:cNvPr>
          <p:cNvSpPr txBox="1"/>
          <p:nvPr/>
        </p:nvSpPr>
        <p:spPr>
          <a:xfrm>
            <a:off x="8542815" y="3806569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99" name="箭头: 上弧形 198">
            <a:extLst>
              <a:ext uri="{FF2B5EF4-FFF2-40B4-BE49-F238E27FC236}">
                <a16:creationId xmlns:a16="http://schemas.microsoft.com/office/drawing/2014/main" id="{62370A05-522B-4B37-B6E1-B6CABA2149B3}"/>
              </a:ext>
            </a:extLst>
          </p:cNvPr>
          <p:cNvSpPr/>
          <p:nvPr/>
        </p:nvSpPr>
        <p:spPr>
          <a:xfrm rot="5400000">
            <a:off x="8169115" y="305617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0" name="箭头: 上弧形 199">
            <a:extLst>
              <a:ext uri="{FF2B5EF4-FFF2-40B4-BE49-F238E27FC236}">
                <a16:creationId xmlns:a16="http://schemas.microsoft.com/office/drawing/2014/main" id="{BB9FAD8E-5B8B-4C20-B53B-1117CA8030A5}"/>
              </a:ext>
            </a:extLst>
          </p:cNvPr>
          <p:cNvSpPr/>
          <p:nvPr/>
        </p:nvSpPr>
        <p:spPr>
          <a:xfrm rot="5400000">
            <a:off x="8175497" y="3425254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1" name="箭头: 上弧形 200">
            <a:extLst>
              <a:ext uri="{FF2B5EF4-FFF2-40B4-BE49-F238E27FC236}">
                <a16:creationId xmlns:a16="http://schemas.microsoft.com/office/drawing/2014/main" id="{270E719B-467D-4F37-8B8F-BAEC8A6507E6}"/>
              </a:ext>
            </a:extLst>
          </p:cNvPr>
          <p:cNvSpPr/>
          <p:nvPr/>
        </p:nvSpPr>
        <p:spPr>
          <a:xfrm rot="5400000">
            <a:off x="8184138" y="3759061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2" name="箭头: 上弧形 201">
            <a:extLst>
              <a:ext uri="{FF2B5EF4-FFF2-40B4-BE49-F238E27FC236}">
                <a16:creationId xmlns:a16="http://schemas.microsoft.com/office/drawing/2014/main" id="{1FF0B9D5-69AA-4154-8BAB-FDA5378069A9}"/>
              </a:ext>
            </a:extLst>
          </p:cNvPr>
          <p:cNvSpPr/>
          <p:nvPr/>
        </p:nvSpPr>
        <p:spPr>
          <a:xfrm rot="5400000">
            <a:off x="8180747" y="409286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3" name="箭头: 上弧形 202">
            <a:extLst>
              <a:ext uri="{FF2B5EF4-FFF2-40B4-BE49-F238E27FC236}">
                <a16:creationId xmlns:a16="http://schemas.microsoft.com/office/drawing/2014/main" id="{8FE42B47-DBA0-48AC-AD21-736CB2A2B46F}"/>
              </a:ext>
            </a:extLst>
          </p:cNvPr>
          <p:cNvSpPr/>
          <p:nvPr/>
        </p:nvSpPr>
        <p:spPr>
          <a:xfrm rot="5400000">
            <a:off x="8165324" y="442667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4" name="箭头: 上弧形 203">
            <a:extLst>
              <a:ext uri="{FF2B5EF4-FFF2-40B4-BE49-F238E27FC236}">
                <a16:creationId xmlns:a16="http://schemas.microsoft.com/office/drawing/2014/main" id="{1EC27B82-BCC1-4DBD-83DD-603C682FCC21}"/>
              </a:ext>
            </a:extLst>
          </p:cNvPr>
          <p:cNvSpPr/>
          <p:nvPr/>
        </p:nvSpPr>
        <p:spPr>
          <a:xfrm rot="5400000">
            <a:off x="8173965" y="4760482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3FDD75EB-8C9B-4A1D-8490-5F3776426F6E}"/>
              </a:ext>
            </a:extLst>
          </p:cNvPr>
          <p:cNvCxnSpPr>
            <a:cxnSpLocks/>
          </p:cNvCxnSpPr>
          <p:nvPr/>
        </p:nvCxnSpPr>
        <p:spPr>
          <a:xfrm flipV="1">
            <a:off x="2083617" y="1354472"/>
            <a:ext cx="3464828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37B0F1ED-6637-4962-9995-4EB033124394}"/>
              </a:ext>
            </a:extLst>
          </p:cNvPr>
          <p:cNvCxnSpPr>
            <a:cxnSpLocks/>
          </p:cNvCxnSpPr>
          <p:nvPr/>
        </p:nvCxnSpPr>
        <p:spPr>
          <a:xfrm flipV="1">
            <a:off x="3791878" y="1354472"/>
            <a:ext cx="1756567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3E1A35A6-D408-4E7A-9F9B-34E385F4FB29}"/>
              </a:ext>
            </a:extLst>
          </p:cNvPr>
          <p:cNvCxnSpPr>
            <a:cxnSpLocks/>
          </p:cNvCxnSpPr>
          <p:nvPr/>
        </p:nvCxnSpPr>
        <p:spPr>
          <a:xfrm flipH="1" flipV="1">
            <a:off x="6497053" y="1354472"/>
            <a:ext cx="1343300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53A5D163-EEAC-4F33-A02A-943CCA8CAA29}"/>
              </a:ext>
            </a:extLst>
          </p:cNvPr>
          <p:cNvCxnSpPr>
            <a:cxnSpLocks/>
          </p:cNvCxnSpPr>
          <p:nvPr/>
        </p:nvCxnSpPr>
        <p:spPr>
          <a:xfrm flipH="1" flipV="1">
            <a:off x="6497053" y="1354472"/>
            <a:ext cx="3099685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D40E632-AE6A-45C3-B30D-DFB432222A24}"/>
              </a:ext>
            </a:extLst>
          </p:cNvPr>
          <p:cNvSpPr txBox="1"/>
          <p:nvPr/>
        </p:nvSpPr>
        <p:spPr>
          <a:xfrm>
            <a:off x="1521772" y="1885046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3B83CAE8-0AF3-4DDF-BD3E-B838E491B41E}"/>
              </a:ext>
            </a:extLst>
          </p:cNvPr>
          <p:cNvSpPr/>
          <p:nvPr/>
        </p:nvSpPr>
        <p:spPr>
          <a:xfrm>
            <a:off x="2230174" y="3776281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93B318EF-CDE9-409D-9C65-2BAB1292F95A}"/>
              </a:ext>
            </a:extLst>
          </p:cNvPr>
          <p:cNvSpPr/>
          <p:nvPr/>
        </p:nvSpPr>
        <p:spPr>
          <a:xfrm>
            <a:off x="8112642" y="508678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BE6D4093-8CE7-4E62-B74C-2928A5417DAF}"/>
              </a:ext>
            </a:extLst>
          </p:cNvPr>
          <p:cNvSpPr/>
          <p:nvPr/>
        </p:nvSpPr>
        <p:spPr>
          <a:xfrm>
            <a:off x="8166641" y="519139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3" name="肘形连接符 25">
            <a:extLst>
              <a:ext uri="{FF2B5EF4-FFF2-40B4-BE49-F238E27FC236}">
                <a16:creationId xmlns:a16="http://schemas.microsoft.com/office/drawing/2014/main" id="{5ECB81CA-A6AA-42BF-9E7E-A05BB1B5AEC2}"/>
              </a:ext>
            </a:extLst>
          </p:cNvPr>
          <p:cNvCxnSpPr>
            <a:cxnSpLocks/>
            <a:endCxn id="212" idx="3"/>
          </p:cNvCxnSpPr>
          <p:nvPr/>
        </p:nvCxnSpPr>
        <p:spPr>
          <a:xfrm rot="16200000" flipH="1">
            <a:off x="8126144" y="517433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213">
            <a:extLst>
              <a:ext uri="{FF2B5EF4-FFF2-40B4-BE49-F238E27FC236}">
                <a16:creationId xmlns:a16="http://schemas.microsoft.com/office/drawing/2014/main" id="{BEE1A4E8-642C-4E59-813D-E5EDFD870ED1}"/>
              </a:ext>
            </a:extLst>
          </p:cNvPr>
          <p:cNvSpPr txBox="1"/>
          <p:nvPr/>
        </p:nvSpPr>
        <p:spPr>
          <a:xfrm>
            <a:off x="8553710" y="5209170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73BE3CAB-CD2C-4126-B4FD-B200393805D0}"/>
              </a:ext>
            </a:extLst>
          </p:cNvPr>
          <p:cNvSpPr/>
          <p:nvPr/>
        </p:nvSpPr>
        <p:spPr>
          <a:xfrm>
            <a:off x="8121325" y="5721495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50E65032-1F6F-4622-9CB0-AFC02767DF13}"/>
              </a:ext>
            </a:extLst>
          </p:cNvPr>
          <p:cNvSpPr/>
          <p:nvPr/>
        </p:nvSpPr>
        <p:spPr>
          <a:xfrm>
            <a:off x="8175324" y="5826101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7" name="肘形连接符 25">
            <a:extLst>
              <a:ext uri="{FF2B5EF4-FFF2-40B4-BE49-F238E27FC236}">
                <a16:creationId xmlns:a16="http://schemas.microsoft.com/office/drawing/2014/main" id="{EC34A311-46BE-4C23-A294-DE65F6E92AAF}"/>
              </a:ext>
            </a:extLst>
          </p:cNvPr>
          <p:cNvCxnSpPr>
            <a:cxnSpLocks/>
            <a:endCxn id="216" idx="3"/>
          </p:cNvCxnSpPr>
          <p:nvPr/>
        </p:nvCxnSpPr>
        <p:spPr>
          <a:xfrm rot="16200000" flipH="1">
            <a:off x="8134827" y="5809047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B454812-BF93-4067-85A6-BF9376BDF906}"/>
              </a:ext>
            </a:extLst>
          </p:cNvPr>
          <p:cNvSpPr txBox="1"/>
          <p:nvPr/>
        </p:nvSpPr>
        <p:spPr>
          <a:xfrm>
            <a:off x="8522918" y="5663412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F93E4D78-0A66-4035-88B2-62A664157E9C}"/>
              </a:ext>
            </a:extLst>
          </p:cNvPr>
          <p:cNvSpPr/>
          <p:nvPr/>
        </p:nvSpPr>
        <p:spPr>
          <a:xfrm>
            <a:off x="8626551" y="5877793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8E624B3A-D7D2-4C01-A4E3-0DF67190A02F}"/>
              </a:ext>
            </a:extLst>
          </p:cNvPr>
          <p:cNvSpPr txBox="1"/>
          <p:nvPr/>
        </p:nvSpPr>
        <p:spPr>
          <a:xfrm>
            <a:off x="8415976" y="4694852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8BDC27A5-AF27-4EB2-8797-52BAD2E6BC64}"/>
              </a:ext>
            </a:extLst>
          </p:cNvPr>
          <p:cNvSpPr txBox="1"/>
          <p:nvPr/>
        </p:nvSpPr>
        <p:spPr>
          <a:xfrm>
            <a:off x="10296156" y="2323378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223" name="肘形连接符 25">
            <a:extLst>
              <a:ext uri="{FF2B5EF4-FFF2-40B4-BE49-F238E27FC236}">
                <a16:creationId xmlns:a16="http://schemas.microsoft.com/office/drawing/2014/main" id="{81D7D00C-84FA-4D87-AD9F-80D892E91EEC}"/>
              </a:ext>
            </a:extLst>
          </p:cNvPr>
          <p:cNvCxnSpPr>
            <a:cxnSpLocks/>
            <a:endCxn id="225" idx="3"/>
          </p:cNvCxnSpPr>
          <p:nvPr/>
        </p:nvCxnSpPr>
        <p:spPr>
          <a:xfrm rot="16200000" flipH="1">
            <a:off x="9872307" y="2368033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矩形 223">
            <a:extLst>
              <a:ext uri="{FF2B5EF4-FFF2-40B4-BE49-F238E27FC236}">
                <a16:creationId xmlns:a16="http://schemas.microsoft.com/office/drawing/2014/main" id="{11F99BD1-5F59-475F-BCA2-6127DFD5F739}"/>
              </a:ext>
            </a:extLst>
          </p:cNvPr>
          <p:cNvSpPr/>
          <p:nvPr/>
        </p:nvSpPr>
        <p:spPr>
          <a:xfrm>
            <a:off x="9852570" y="2264488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42A0F9E2-F597-40CB-BB27-C2626B3381C6}"/>
              </a:ext>
            </a:extLst>
          </p:cNvPr>
          <p:cNvSpPr/>
          <p:nvPr/>
        </p:nvSpPr>
        <p:spPr>
          <a:xfrm>
            <a:off x="9902688" y="2325241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352031AA-E459-473E-A837-CF77E9871694}"/>
              </a:ext>
            </a:extLst>
          </p:cNvPr>
          <p:cNvSpPr txBox="1"/>
          <p:nvPr/>
        </p:nvSpPr>
        <p:spPr>
          <a:xfrm>
            <a:off x="10282014" y="3785796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227" name="箭头: 上弧形 226">
            <a:extLst>
              <a:ext uri="{FF2B5EF4-FFF2-40B4-BE49-F238E27FC236}">
                <a16:creationId xmlns:a16="http://schemas.microsoft.com/office/drawing/2014/main" id="{E32551BF-5561-45D5-BE2E-01FABBEFC1B0}"/>
              </a:ext>
            </a:extLst>
          </p:cNvPr>
          <p:cNvSpPr/>
          <p:nvPr/>
        </p:nvSpPr>
        <p:spPr>
          <a:xfrm rot="5400000">
            <a:off x="9908314" y="3035402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8" name="箭头: 上弧形 227">
            <a:extLst>
              <a:ext uri="{FF2B5EF4-FFF2-40B4-BE49-F238E27FC236}">
                <a16:creationId xmlns:a16="http://schemas.microsoft.com/office/drawing/2014/main" id="{2C624445-13D6-4511-8E7C-E473C5C4609A}"/>
              </a:ext>
            </a:extLst>
          </p:cNvPr>
          <p:cNvSpPr/>
          <p:nvPr/>
        </p:nvSpPr>
        <p:spPr>
          <a:xfrm rot="5400000">
            <a:off x="9914696" y="3404481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9" name="箭头: 上弧形 228">
            <a:extLst>
              <a:ext uri="{FF2B5EF4-FFF2-40B4-BE49-F238E27FC236}">
                <a16:creationId xmlns:a16="http://schemas.microsoft.com/office/drawing/2014/main" id="{2078D3E1-6252-440A-9978-E98BCDEA9F0B}"/>
              </a:ext>
            </a:extLst>
          </p:cNvPr>
          <p:cNvSpPr/>
          <p:nvPr/>
        </p:nvSpPr>
        <p:spPr>
          <a:xfrm rot="5400000">
            <a:off x="9911305" y="373828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0" name="箭头: 上弧形 229">
            <a:extLst>
              <a:ext uri="{FF2B5EF4-FFF2-40B4-BE49-F238E27FC236}">
                <a16:creationId xmlns:a16="http://schemas.microsoft.com/office/drawing/2014/main" id="{EF4E7EF6-2E76-4FD8-896E-C8F64DA01D1D}"/>
              </a:ext>
            </a:extLst>
          </p:cNvPr>
          <p:cNvSpPr/>
          <p:nvPr/>
        </p:nvSpPr>
        <p:spPr>
          <a:xfrm rot="5400000">
            <a:off x="9883850" y="407209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1" name="箭头: 上弧形 230">
            <a:extLst>
              <a:ext uri="{FF2B5EF4-FFF2-40B4-BE49-F238E27FC236}">
                <a16:creationId xmlns:a16="http://schemas.microsoft.com/office/drawing/2014/main" id="{348C9512-69FC-4607-97F0-4285E7CF9ED7}"/>
              </a:ext>
            </a:extLst>
          </p:cNvPr>
          <p:cNvSpPr/>
          <p:nvPr/>
        </p:nvSpPr>
        <p:spPr>
          <a:xfrm rot="5400000">
            <a:off x="9892491" y="4405902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6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34857 -0.080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500"/>
                            </p:stCondLst>
                            <p:childTnLst>
                              <p:par>
                                <p:cTn id="2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000"/>
                            </p:stCondLst>
                            <p:childTnLst>
                              <p:par>
                                <p:cTn id="2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9" grpId="0"/>
      <p:bldP spid="152" grpId="0"/>
      <p:bldP spid="154" grpId="0"/>
      <p:bldP spid="156" grpId="0" animBg="1"/>
      <p:bldP spid="157" grpId="0"/>
      <p:bldP spid="158" grpId="0" animBg="1"/>
      <p:bldP spid="167" grpId="0" animBg="1"/>
      <p:bldP spid="168" grpId="0" animBg="1"/>
      <p:bldP spid="171" grpId="0" animBg="1"/>
      <p:bldP spid="172" grpId="0" animBg="1"/>
      <p:bldP spid="173" grpId="0"/>
      <p:bldP spid="175" grpId="0" animBg="1"/>
      <p:bldP spid="176" grpId="0" animBg="1"/>
      <p:bldP spid="178" grpId="0"/>
      <p:bldP spid="179" grpId="0" animBg="1"/>
      <p:bldP spid="180" grpId="0" animBg="1"/>
      <p:bldP spid="181" grpId="0" animBg="1"/>
      <p:bldP spid="182" grpId="0" animBg="1"/>
      <p:bldP spid="183" grpId="0" animBg="1"/>
      <p:bldP spid="192" grpId="0"/>
      <p:bldP spid="195" grpId="0" animBg="1"/>
      <p:bldP spid="196" grpId="0" animBg="1"/>
      <p:bldP spid="198" grpId="0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9" grpId="0"/>
      <p:bldP spid="209" grpId="1"/>
      <p:bldP spid="210" grpId="0" animBg="1"/>
      <p:bldP spid="210" grpId="1" animBg="1"/>
      <p:bldP spid="211" grpId="0" animBg="1"/>
      <p:bldP spid="212" grpId="0" animBg="1"/>
      <p:bldP spid="214" grpId="0"/>
      <p:bldP spid="215" grpId="0" animBg="1"/>
      <p:bldP spid="216" grpId="0" animBg="1"/>
      <p:bldP spid="219" grpId="0"/>
      <p:bldP spid="220" grpId="0" animBg="1"/>
      <p:bldP spid="220" grpId="1" animBg="1"/>
      <p:bldP spid="221" grpId="0"/>
      <p:bldP spid="222" grpId="0"/>
      <p:bldP spid="224" grpId="0" animBg="1"/>
      <p:bldP spid="225" grpId="0" animBg="1"/>
      <p:bldP spid="226" grpId="0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在资料中提供了一个</a:t>
            </a:r>
            <a:r>
              <a:rPr lang="en-US" altLang="zh-CN"/>
              <a:t>nginx</a:t>
            </a:r>
            <a:r>
              <a:rPr lang="zh-CN" altLang="en-US"/>
              <a:t>文件夹：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将其复制到任意目录，要确保该目录不包含中文、特殊字符和空格，例如：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导入前端项目</a:t>
            </a:r>
            <a:endParaRPr lang="en-US" altLang="zh-CN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85C9B8-9B10-430D-9710-880FB4D9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85" y="2143952"/>
            <a:ext cx="5038095" cy="84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186E736-96BB-4B79-B66E-B92636FC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86" y="3699943"/>
            <a:ext cx="5704762" cy="28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3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分布式锁：</a:t>
            </a:r>
            <a:r>
              <a:rPr lang="zh-CN" altLang="en-US"/>
              <a:t>满足分布式系统或集群模式下多进程可见并且互斥的锁。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什么是分布式锁</a:t>
            </a:r>
            <a:endParaRPr lang="en-US" altLang="zh-CN" sz="2400"/>
          </a:p>
        </p:txBody>
      </p:sp>
      <p:sp>
        <p:nvSpPr>
          <p:cNvPr id="4" name="弧形 10">
            <a:extLst>
              <a:ext uri="{FF2B5EF4-FFF2-40B4-BE49-F238E27FC236}">
                <a16:creationId xmlns:a16="http://schemas.microsoft.com/office/drawing/2014/main" id="{98A46317-05CE-46DE-934A-9DCE3A42E048}"/>
              </a:ext>
            </a:extLst>
          </p:cNvPr>
          <p:cNvSpPr/>
          <p:nvPr/>
        </p:nvSpPr>
        <p:spPr>
          <a:xfrm>
            <a:off x="4444601" y="2727618"/>
            <a:ext cx="1371452" cy="3108624"/>
          </a:xfrm>
          <a:prstGeom prst="arc">
            <a:avLst>
              <a:gd name="adj1" fmla="val 962184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弧形 11">
            <a:extLst>
              <a:ext uri="{FF2B5EF4-FFF2-40B4-BE49-F238E27FC236}">
                <a16:creationId xmlns:a16="http://schemas.microsoft.com/office/drawing/2014/main" id="{26D902DB-25C0-4C5E-83DE-A3525F40F4ED}"/>
              </a:ext>
            </a:extLst>
          </p:cNvPr>
          <p:cNvSpPr/>
          <p:nvPr/>
        </p:nvSpPr>
        <p:spPr>
          <a:xfrm flipH="1">
            <a:off x="6371366" y="2727618"/>
            <a:ext cx="1371452" cy="3108624"/>
          </a:xfrm>
          <a:prstGeom prst="arc">
            <a:avLst>
              <a:gd name="adj1" fmla="val 16200000"/>
              <a:gd name="adj2" fmla="val 20450314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7" name="弧形 12">
            <a:extLst>
              <a:ext uri="{FF2B5EF4-FFF2-40B4-BE49-F238E27FC236}">
                <a16:creationId xmlns:a16="http://schemas.microsoft.com/office/drawing/2014/main" id="{803CF79E-A9AA-4DE6-823D-39778DE5B40B}"/>
              </a:ext>
            </a:extLst>
          </p:cNvPr>
          <p:cNvSpPr/>
          <p:nvPr/>
        </p:nvSpPr>
        <p:spPr>
          <a:xfrm>
            <a:off x="4445290" y="2727618"/>
            <a:ext cx="1371452" cy="3108624"/>
          </a:xfrm>
          <a:prstGeom prst="arc">
            <a:avLst>
              <a:gd name="adj1" fmla="val 16200000"/>
              <a:gd name="adj2" fmla="val 2051710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8" name="矩形: 圆角 48">
            <a:extLst>
              <a:ext uri="{FF2B5EF4-FFF2-40B4-BE49-F238E27FC236}">
                <a16:creationId xmlns:a16="http://schemas.microsoft.com/office/drawing/2014/main" id="{56FD09AF-CB6C-40BD-B912-6AE28E1E712D}"/>
              </a:ext>
            </a:extLst>
          </p:cNvPr>
          <p:cNvSpPr/>
          <p:nvPr/>
        </p:nvSpPr>
        <p:spPr bwMode="auto">
          <a:xfrm>
            <a:off x="7051252" y="2493823"/>
            <a:ext cx="2160000" cy="408623"/>
          </a:xfrm>
          <a:prstGeom prst="roundRect">
            <a:avLst/>
          </a:prstGeom>
          <a:solidFill>
            <a:srgbClr val="4C5252"/>
          </a:solidFill>
          <a:ln>
            <a:solidFill>
              <a:srgbClr val="AD2B26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互斥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: 圆角 49">
            <a:extLst>
              <a:ext uri="{FF2B5EF4-FFF2-40B4-BE49-F238E27FC236}">
                <a16:creationId xmlns:a16="http://schemas.microsoft.com/office/drawing/2014/main" id="{A869B611-7035-48C7-ABA5-C06A9EE73421}"/>
              </a:ext>
            </a:extLst>
          </p:cNvPr>
          <p:cNvSpPr/>
          <p:nvPr/>
        </p:nvSpPr>
        <p:spPr bwMode="auto">
          <a:xfrm>
            <a:off x="7051252" y="5593268"/>
            <a:ext cx="2160000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...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" name="矩形: 圆角 50">
            <a:extLst>
              <a:ext uri="{FF2B5EF4-FFF2-40B4-BE49-F238E27FC236}">
                <a16:creationId xmlns:a16="http://schemas.microsoft.com/office/drawing/2014/main" id="{00F3CCCC-E014-44D6-BBD8-FAA8ABE86D21}"/>
              </a:ext>
            </a:extLst>
          </p:cNvPr>
          <p:cNvSpPr/>
          <p:nvPr/>
        </p:nvSpPr>
        <p:spPr bwMode="auto">
          <a:xfrm flipH="1">
            <a:off x="2984026" y="2493823"/>
            <a:ext cx="2160000" cy="408623"/>
          </a:xfrm>
          <a:prstGeom prst="roundRect">
            <a:avLst/>
          </a:prstGeom>
          <a:solidFill>
            <a:srgbClr val="4C5252"/>
          </a:solidFill>
          <a:ln>
            <a:solidFill>
              <a:srgbClr val="AD2B26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多进程可见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矩形: 圆角 51">
            <a:extLst>
              <a:ext uri="{FF2B5EF4-FFF2-40B4-BE49-F238E27FC236}">
                <a16:creationId xmlns:a16="http://schemas.microsoft.com/office/drawing/2014/main" id="{E148A143-8FAA-4BFC-8BC7-F9530F8DDADD}"/>
              </a:ext>
            </a:extLst>
          </p:cNvPr>
          <p:cNvSpPr/>
          <p:nvPr/>
        </p:nvSpPr>
        <p:spPr bwMode="auto">
          <a:xfrm flipH="1">
            <a:off x="2984026" y="5593268"/>
            <a:ext cx="2160000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安全性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弧形 17">
            <a:extLst>
              <a:ext uri="{FF2B5EF4-FFF2-40B4-BE49-F238E27FC236}">
                <a16:creationId xmlns:a16="http://schemas.microsoft.com/office/drawing/2014/main" id="{9859D754-AF86-4B02-88C1-AB0B93737678}"/>
              </a:ext>
            </a:extLst>
          </p:cNvPr>
          <p:cNvSpPr/>
          <p:nvPr/>
        </p:nvSpPr>
        <p:spPr>
          <a:xfrm flipH="1">
            <a:off x="6375001" y="2727618"/>
            <a:ext cx="1371452" cy="3108624"/>
          </a:xfrm>
          <a:prstGeom prst="arc">
            <a:avLst>
              <a:gd name="adj1" fmla="val 1151936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53">
            <a:extLst>
              <a:ext uri="{FF2B5EF4-FFF2-40B4-BE49-F238E27FC236}">
                <a16:creationId xmlns:a16="http://schemas.microsoft.com/office/drawing/2014/main" id="{D72568CB-F2C6-4904-9EBF-4C392FE765B1}"/>
              </a:ext>
            </a:extLst>
          </p:cNvPr>
          <p:cNvSpPr/>
          <p:nvPr/>
        </p:nvSpPr>
        <p:spPr bwMode="auto">
          <a:xfrm>
            <a:off x="1717289" y="4043112"/>
            <a:ext cx="2143406" cy="4086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高可用</a:t>
            </a:r>
            <a:endParaRPr lang="en-US" altLang="zh-CN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矩形: 圆角 54">
            <a:extLst>
              <a:ext uri="{FF2B5EF4-FFF2-40B4-BE49-F238E27FC236}">
                <a16:creationId xmlns:a16="http://schemas.microsoft.com/office/drawing/2014/main" id="{B444A963-10FF-480A-B22C-DEF218FA52B5}"/>
              </a:ext>
            </a:extLst>
          </p:cNvPr>
          <p:cNvSpPr/>
          <p:nvPr/>
        </p:nvSpPr>
        <p:spPr bwMode="auto">
          <a:xfrm>
            <a:off x="8327488" y="4043112"/>
            <a:ext cx="2160000" cy="4086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高性能</a:t>
            </a:r>
            <a:endParaRPr lang="en-US" altLang="zh-CN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B0C5CCE-7A9C-4FBD-861C-A75EB3472A1A}"/>
              </a:ext>
            </a:extLst>
          </p:cNvPr>
          <p:cNvSpPr/>
          <p:nvPr/>
        </p:nvSpPr>
        <p:spPr>
          <a:xfrm>
            <a:off x="5312576" y="3496597"/>
            <a:ext cx="1561578" cy="1561578"/>
          </a:xfrm>
          <a:prstGeom prst="ellipse">
            <a:avLst/>
          </a:prstGeom>
          <a:solidFill>
            <a:srgbClr val="AD2A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分布式锁</a:t>
            </a:r>
            <a:endParaRPr lang="en-US" sz="24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cxnSp>
        <p:nvCxnSpPr>
          <p:cNvPr id="16" name="直接连接符 21">
            <a:extLst>
              <a:ext uri="{FF2B5EF4-FFF2-40B4-BE49-F238E27FC236}">
                <a16:creationId xmlns:a16="http://schemas.microsoft.com/office/drawing/2014/main" id="{65F814E2-30BF-40BE-9751-26F23AF8F3F6}"/>
              </a:ext>
            </a:extLst>
          </p:cNvPr>
          <p:cNvCxnSpPr>
            <a:stCxn id="13" idx="3"/>
            <a:endCxn id="15" idx="2"/>
          </p:cNvCxnSpPr>
          <p:nvPr/>
        </p:nvCxnSpPr>
        <p:spPr>
          <a:xfrm>
            <a:off x="3860695" y="4247424"/>
            <a:ext cx="1451881" cy="29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2">
            <a:extLst>
              <a:ext uri="{FF2B5EF4-FFF2-40B4-BE49-F238E27FC236}">
                <a16:creationId xmlns:a16="http://schemas.microsoft.com/office/drawing/2014/main" id="{A282CF41-6033-4898-94A7-1B7F19BDBABD}"/>
              </a:ext>
            </a:extLst>
          </p:cNvPr>
          <p:cNvCxnSpPr>
            <a:stCxn id="15" idx="6"/>
            <a:endCxn id="14" idx="1"/>
          </p:cNvCxnSpPr>
          <p:nvPr/>
        </p:nvCxnSpPr>
        <p:spPr>
          <a:xfrm flipV="1">
            <a:off x="6874154" y="4247424"/>
            <a:ext cx="1453334" cy="29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481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2E51DA5-E644-410E-A1EE-A87044DE5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174321"/>
              </p:ext>
            </p:extLst>
          </p:nvPr>
        </p:nvGraphicFramePr>
        <p:xfrm>
          <a:off x="853755" y="2278801"/>
          <a:ext cx="10413049" cy="368358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76294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2893513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2880986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3062256">
                  <a:extLst>
                    <a:ext uri="{9D8B030D-6E8A-4147-A177-3AD203B41FA5}">
                      <a16:colId xmlns:a16="http://schemas.microsoft.com/office/drawing/2014/main" val="3074709213"/>
                    </a:ext>
                  </a:extLst>
                </a:gridCol>
              </a:tblGrid>
              <a:tr h="692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MySQL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Redis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Zookeeper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696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753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739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801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23636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分布式锁的核心是实现多进程之间互斥，而满足这一点的方式有很多，常见的有三种：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分布式锁的实现</a:t>
            </a:r>
            <a:endParaRPr lang="en-US" altLang="zh-CN" sz="2400"/>
          </a:p>
        </p:txBody>
      </p:sp>
      <p:sp>
        <p:nvSpPr>
          <p:cNvPr id="9" name="矩形: 圆角 49">
            <a:extLst>
              <a:ext uri="{FF2B5EF4-FFF2-40B4-BE49-F238E27FC236}">
                <a16:creationId xmlns:a16="http://schemas.microsoft.com/office/drawing/2014/main" id="{A869B611-7035-48C7-ABA5-C06A9EE73421}"/>
              </a:ext>
            </a:extLst>
          </p:cNvPr>
          <p:cNvSpPr/>
          <p:nvPr/>
        </p:nvSpPr>
        <p:spPr bwMode="auto">
          <a:xfrm>
            <a:off x="853754" y="5376050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安全性</a:t>
            </a:r>
            <a:endParaRPr lang="en-US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矩形: 圆角 51">
            <a:extLst>
              <a:ext uri="{FF2B5EF4-FFF2-40B4-BE49-F238E27FC236}">
                <a16:creationId xmlns:a16="http://schemas.microsoft.com/office/drawing/2014/main" id="{E148A143-8FAA-4BFC-8BC7-F9530F8DDADD}"/>
              </a:ext>
            </a:extLst>
          </p:cNvPr>
          <p:cNvSpPr/>
          <p:nvPr/>
        </p:nvSpPr>
        <p:spPr bwMode="auto">
          <a:xfrm flipH="1">
            <a:off x="853754" y="4625978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高性能</a:t>
            </a:r>
            <a:endParaRPr lang="en-US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53">
            <a:extLst>
              <a:ext uri="{FF2B5EF4-FFF2-40B4-BE49-F238E27FC236}">
                <a16:creationId xmlns:a16="http://schemas.microsoft.com/office/drawing/2014/main" id="{D72568CB-F2C6-4904-9EBF-4C392FE765B1}"/>
              </a:ext>
            </a:extLst>
          </p:cNvPr>
          <p:cNvSpPr/>
          <p:nvPr/>
        </p:nvSpPr>
        <p:spPr bwMode="auto">
          <a:xfrm>
            <a:off x="853755" y="3125832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互斥</a:t>
            </a:r>
            <a:endParaRPr lang="en-US" altLang="zh-CN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矩形: 圆角 54">
            <a:extLst>
              <a:ext uri="{FF2B5EF4-FFF2-40B4-BE49-F238E27FC236}">
                <a16:creationId xmlns:a16="http://schemas.microsoft.com/office/drawing/2014/main" id="{B444A963-10FF-480A-B22C-DEF218FA52B5}"/>
              </a:ext>
            </a:extLst>
          </p:cNvPr>
          <p:cNvSpPr/>
          <p:nvPr/>
        </p:nvSpPr>
        <p:spPr bwMode="auto">
          <a:xfrm>
            <a:off x="853754" y="3875905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高可用</a:t>
            </a:r>
            <a:endParaRPr lang="en-US" altLang="zh-CN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5A3C1CE-5062-47E0-BF17-36D16E3F6319}"/>
              </a:ext>
            </a:extLst>
          </p:cNvPr>
          <p:cNvSpPr/>
          <p:nvPr/>
        </p:nvSpPr>
        <p:spPr>
          <a:xfrm>
            <a:off x="2417522" y="2995839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本身的互斥锁机制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5949898-604D-43FC-97C9-E6681FAA272A}"/>
              </a:ext>
            </a:extLst>
          </p:cNvPr>
          <p:cNvSpPr/>
          <p:nvPr/>
        </p:nvSpPr>
        <p:spPr>
          <a:xfrm>
            <a:off x="5298510" y="2999721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setnx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这样的互斥命令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85E4C26-7731-4F2C-BABB-DFEB7B00B060}"/>
              </a:ext>
            </a:extLst>
          </p:cNvPr>
          <p:cNvSpPr/>
          <p:nvPr/>
        </p:nvSpPr>
        <p:spPr>
          <a:xfrm>
            <a:off x="8179498" y="3003603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利用节点的唯一性和有序性实现互斥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B3295CC-9475-407F-8047-9535A1031AC4}"/>
              </a:ext>
            </a:extLst>
          </p:cNvPr>
          <p:cNvSpPr/>
          <p:nvPr/>
        </p:nvSpPr>
        <p:spPr>
          <a:xfrm>
            <a:off x="2417522" y="3708995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A99578-ADE7-4E7C-A19F-ABE785F8FF07}"/>
              </a:ext>
            </a:extLst>
          </p:cNvPr>
          <p:cNvSpPr/>
          <p:nvPr/>
        </p:nvSpPr>
        <p:spPr>
          <a:xfrm>
            <a:off x="5298510" y="3712877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5BA772C-973A-4FC4-900E-9AB5A487CFB4}"/>
              </a:ext>
            </a:extLst>
          </p:cNvPr>
          <p:cNvSpPr/>
          <p:nvPr/>
        </p:nvSpPr>
        <p:spPr>
          <a:xfrm>
            <a:off x="8179498" y="3716759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20E6860-E1BA-4310-B463-7F868944645D}"/>
              </a:ext>
            </a:extLst>
          </p:cNvPr>
          <p:cNvSpPr/>
          <p:nvPr/>
        </p:nvSpPr>
        <p:spPr>
          <a:xfrm>
            <a:off x="2417522" y="4485559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一般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775D965-13FC-4B14-86A6-7DA53D104D36}"/>
              </a:ext>
            </a:extLst>
          </p:cNvPr>
          <p:cNvSpPr/>
          <p:nvPr/>
        </p:nvSpPr>
        <p:spPr>
          <a:xfrm>
            <a:off x="5298510" y="4489441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DBA700-0973-420F-AB83-736410E69659}"/>
              </a:ext>
            </a:extLst>
          </p:cNvPr>
          <p:cNvSpPr/>
          <p:nvPr/>
        </p:nvSpPr>
        <p:spPr>
          <a:xfrm>
            <a:off x="8179498" y="4493323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一般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1313B18-A17F-4FE9-B6AD-E160E33AD09F}"/>
              </a:ext>
            </a:extLst>
          </p:cNvPr>
          <p:cNvSpPr/>
          <p:nvPr/>
        </p:nvSpPr>
        <p:spPr>
          <a:xfrm>
            <a:off x="2417522" y="5220075"/>
            <a:ext cx="2880988" cy="692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断开连接，自动释放锁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2FA338-E317-4A88-80DB-E64E18FD15EF}"/>
              </a:ext>
            </a:extLst>
          </p:cNvPr>
          <p:cNvSpPr/>
          <p:nvPr/>
        </p:nvSpPr>
        <p:spPr>
          <a:xfrm>
            <a:off x="5298510" y="5220075"/>
            <a:ext cx="2880988" cy="696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利用锁超时时间，到期释放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A5D33A0-307F-4252-928F-5589B1D6A602}"/>
              </a:ext>
            </a:extLst>
          </p:cNvPr>
          <p:cNvSpPr/>
          <p:nvPr/>
        </p:nvSpPr>
        <p:spPr>
          <a:xfrm>
            <a:off x="8179498" y="5269887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临时节点，断开连接自动释放</a:t>
            </a:r>
          </a:p>
        </p:txBody>
      </p:sp>
    </p:spTree>
    <p:extLst>
      <p:ext uri="{BB962C8B-B14F-4D97-AF65-F5344CB8AC3E}">
        <p14:creationId xmlns:p14="http://schemas.microsoft.com/office/powerpoint/2010/main" val="378627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6026251" cy="3861223"/>
          </a:xfrm>
        </p:spPr>
        <p:txBody>
          <a:bodyPr/>
          <a:lstStyle/>
          <a:p>
            <a:r>
              <a:rPr lang="zh-CN" altLang="en-US"/>
              <a:t>实现分布式锁时需要实现的两个基本方法：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获取锁：</a:t>
            </a:r>
            <a:endParaRPr lang="en-US" altLang="zh-CN"/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互斥：确保只能有一个线程获取锁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非阻塞：尝试一次，成功返回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，失败返回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释放锁：</a:t>
            </a:r>
            <a:endParaRPr lang="en-US" altLang="zh-CN"/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+mn-ea"/>
                <a:ea typeface="+mn-ea"/>
                <a:cs typeface="阿里巴巴普惠体" panose="00020600040101010101" pitchFamily="18" charset="-122"/>
              </a:rPr>
              <a:t>手动释放</a:t>
            </a:r>
            <a:endParaRPr lang="en-US" altLang="zh-CN" sz="1400" b="0">
              <a:latin typeface="+mn-ea"/>
              <a:ea typeface="+mn-ea"/>
              <a:cs typeface="阿里巴巴普惠体" panose="00020600040101010101" pitchFamily="18" charset="-122"/>
            </a:endParaRPr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+mn-ea"/>
                <a:ea typeface="+mn-ea"/>
                <a:cs typeface="阿里巴巴普惠体" panose="00020600040101010101" pitchFamily="18" charset="-122"/>
              </a:rPr>
              <a:t>超时释放</a:t>
            </a:r>
            <a:endParaRPr lang="en-US" altLang="zh-CN" sz="140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7B4189-B289-4646-A8DC-EA47CCDC7AE3}"/>
              </a:ext>
            </a:extLst>
          </p:cNvPr>
          <p:cNvSpPr txBox="1"/>
          <p:nvPr/>
        </p:nvSpPr>
        <p:spPr>
          <a:xfrm>
            <a:off x="2327108" y="4444454"/>
            <a:ext cx="293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lt"/>
                <a:ea typeface="+mn-ea"/>
              </a:rPr>
              <a:t>：获取锁时添加一个超时时间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5F02CA-67ED-4881-B8E8-88ED6306B705}"/>
              </a:ext>
            </a:extLst>
          </p:cNvPr>
          <p:cNvSpPr txBox="1"/>
          <p:nvPr/>
        </p:nvSpPr>
        <p:spPr>
          <a:xfrm>
            <a:off x="1717902" y="3093150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添加锁，</a:t>
            </a:r>
            <a:r>
              <a:rPr lang="en-US" altLang="zh-CN" sz="1200" i="1">
                <a:solidFill>
                  <a:srgbClr val="00B050"/>
                </a:solidFill>
              </a:rPr>
              <a:t>NX</a:t>
            </a:r>
            <a:r>
              <a:rPr lang="zh-CN" altLang="en-US" sz="1200" i="1">
                <a:solidFill>
                  <a:srgbClr val="00B050"/>
                </a:solidFill>
              </a:rPr>
              <a:t>是互斥、</a:t>
            </a:r>
            <a:r>
              <a:rPr lang="en-US" altLang="zh-CN" sz="1200" i="1">
                <a:solidFill>
                  <a:srgbClr val="00B050"/>
                </a:solidFill>
              </a:rPr>
              <a:t>EX</a:t>
            </a:r>
            <a:r>
              <a:rPr lang="zh-CN" altLang="en-US" sz="1200" i="1">
                <a:solidFill>
                  <a:srgbClr val="00B050"/>
                </a:solidFill>
              </a:rPr>
              <a:t>是设置超时时间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SET lock thread1 NX EX 10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F0411E-992D-417B-8845-80A774A9A0AE}"/>
              </a:ext>
            </a:extLst>
          </p:cNvPr>
          <p:cNvSpPr txBox="1"/>
          <p:nvPr/>
        </p:nvSpPr>
        <p:spPr>
          <a:xfrm>
            <a:off x="1717902" y="4834968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+mn-lt"/>
                <a:ea typeface="+mn-ea"/>
              </a:rPr>
              <a:t>释放锁，删除即可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DEL key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89734DB-6B40-4E49-A7EB-DD42C0C499B3}"/>
              </a:ext>
            </a:extLst>
          </p:cNvPr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139222E-DC3B-49D5-9ACA-C4C3ED3B7D7A}"/>
              </a:ext>
            </a:extLst>
          </p:cNvPr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EC6F00B-68A2-4DD1-8AF6-03B683281012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菱形 31">
            <a:extLst>
              <a:ext uri="{FF2B5EF4-FFF2-40B4-BE49-F238E27FC236}">
                <a16:creationId xmlns:a16="http://schemas.microsoft.com/office/drawing/2014/main" id="{BBE7D492-F318-46BD-8225-99C28D2FF450}"/>
              </a:ext>
            </a:extLst>
          </p:cNvPr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5FB3291-9C98-44A5-8F6B-D5211A85A698}"/>
              </a:ext>
            </a:extLst>
          </p:cNvPr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918D76F-2968-450F-B3AB-5B00B024BB53}"/>
              </a:ext>
            </a:extLst>
          </p:cNvPr>
          <p:cNvCxnSpPr>
            <a:cxnSpLocks/>
            <a:stCxn id="32" idx="2"/>
            <a:endCxn id="48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F590AD9-00EC-41F3-8913-3A42AF5FA256}"/>
              </a:ext>
            </a:extLst>
          </p:cNvPr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1FCF196-1325-46C4-86D5-31C14D231282}"/>
              </a:ext>
            </a:extLst>
          </p:cNvPr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2B88E09-D3D6-4CE7-A8CF-7B8C6A1AF04A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37816A6-9438-425D-9054-09E6581EE442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B73C0EF-A0A3-43AD-A0C1-1A72406A3669}"/>
              </a:ext>
            </a:extLst>
          </p:cNvPr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E3D1518-C2D3-47A6-9DBD-FF1DED6CDDB1}"/>
              </a:ext>
            </a:extLst>
          </p:cNvPr>
          <p:cNvSpPr/>
          <p:nvPr/>
        </p:nvSpPr>
        <p:spPr>
          <a:xfrm>
            <a:off x="7881870" y="5937927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6FA6277-FB69-489A-89AA-46799B8A371E}"/>
              </a:ext>
            </a:extLst>
          </p:cNvPr>
          <p:cNvCxnSpPr>
            <a:cxnSpLocks/>
            <a:stCxn id="57" idx="2"/>
            <a:endCxn id="69" idx="0"/>
          </p:cNvCxnSpPr>
          <p:nvPr/>
        </p:nvCxnSpPr>
        <p:spPr>
          <a:xfrm>
            <a:off x="8178615" y="5417475"/>
            <a:ext cx="0" cy="52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4649B4E-B547-4279-9622-F87D5DF44755}"/>
              </a:ext>
            </a:extLst>
          </p:cNvPr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764D16E-01CF-4A86-BE15-8EBA2D85E3EF}"/>
              </a:ext>
            </a:extLst>
          </p:cNvPr>
          <p:cNvCxnSpPr>
            <a:cxnSpLocks/>
            <a:stCxn id="32" idx="3"/>
            <a:endCxn id="78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A01084D-A89D-48F7-9435-B0375883371A}"/>
              </a:ext>
            </a:extLst>
          </p:cNvPr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76C4FF5-AE85-46AB-9C88-224B39FB4625}"/>
              </a:ext>
            </a:extLst>
          </p:cNvPr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80689CA8-5F1A-4D88-838A-6437C60DB326}"/>
              </a:ext>
            </a:extLst>
          </p:cNvPr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C8A0925-3D58-462B-B218-E89EA9508D30}"/>
              </a:ext>
            </a:extLst>
          </p:cNvPr>
          <p:cNvCxnSpPr>
            <a:cxnSpLocks/>
            <a:stCxn id="84" idx="3"/>
            <a:endCxn id="98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84B3663-0153-4796-9540-F190A278E9D9}"/>
              </a:ext>
            </a:extLst>
          </p:cNvPr>
          <p:cNvSpPr txBox="1"/>
          <p:nvPr/>
        </p:nvSpPr>
        <p:spPr>
          <a:xfrm>
            <a:off x="1717901" y="2791211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添加锁，利用</a:t>
            </a:r>
            <a:r>
              <a:rPr lang="en-US" altLang="zh-CN" sz="1200" i="1">
                <a:solidFill>
                  <a:srgbClr val="00B050"/>
                </a:solidFill>
              </a:rPr>
              <a:t>setnx</a:t>
            </a:r>
            <a:r>
              <a:rPr lang="zh-CN" altLang="en-US" sz="1200" i="1">
                <a:solidFill>
                  <a:srgbClr val="00B050"/>
                </a:solidFill>
              </a:rPr>
              <a:t>的互斥特性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SETNX lock thread1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D5A1B5-695C-41DE-B958-A11A05A83C00}"/>
              </a:ext>
            </a:extLst>
          </p:cNvPr>
          <p:cNvSpPr txBox="1"/>
          <p:nvPr/>
        </p:nvSpPr>
        <p:spPr>
          <a:xfrm>
            <a:off x="1717901" y="3253045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添加锁过期时间，避免服务宕机引起的死锁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EXPIRE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 lock 10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82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8" grpId="0" animBg="1"/>
      <p:bldP spid="29" grpId="0" animBg="1"/>
      <p:bldP spid="30" grpId="0" animBg="1"/>
      <p:bldP spid="32" grpId="0" animBg="1"/>
      <p:bldP spid="45" grpId="0"/>
      <p:bldP spid="47" grpId="0"/>
      <p:bldP spid="48" grpId="0" animBg="1"/>
      <p:bldP spid="57" grpId="0" animBg="1"/>
      <p:bldP spid="69" grpId="0" animBg="1"/>
      <p:bldP spid="78" grpId="0" animBg="1"/>
      <p:bldP spid="84" grpId="0" animBg="1"/>
      <p:bldP spid="88" grpId="0"/>
      <p:bldP spid="98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139DE2-9DBA-4CAD-B50A-7F0DF9B79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实现分布式锁初级版本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BF2AB9-0317-4245-982D-9F4B4CE3D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需求：定义一个类，实现下面接口，利用</a:t>
            </a:r>
            <a:r>
              <a:rPr lang="en-US" altLang="zh-CN"/>
              <a:t>Redis</a:t>
            </a:r>
            <a:r>
              <a:rPr lang="zh-CN" altLang="en-US"/>
              <a:t>实现分布式锁功能。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1DE2ED-D90B-472A-BF5A-222704FB5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175" y="2335554"/>
            <a:ext cx="7405750" cy="3170099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ILock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尝试获取锁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timeoutSec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锁持有的超时时间，过期后自动释放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@return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true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代表获取锁成功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; false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代表获取锁失败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tryLock(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long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timeoutSec);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unlock();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95C12EE-9E01-43F8-8D48-F0D04A670D7D}"/>
              </a:ext>
            </a:extLst>
          </p:cNvPr>
          <p:cNvSpPr/>
          <p:nvPr/>
        </p:nvSpPr>
        <p:spPr>
          <a:xfrm>
            <a:off x="4309242" y="2396258"/>
            <a:ext cx="1891858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8" y="239780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53673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099"/>
            <a:ext cx="14574" cy="233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150074-4F40-4E77-ADB7-8AC300958CC4}"/>
              </a:ext>
            </a:extLst>
          </p:cNvPr>
          <p:cNvSpPr/>
          <p:nvPr/>
        </p:nvSpPr>
        <p:spPr>
          <a:xfrm>
            <a:off x="5938340" y="239968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2814CE2-54CF-4474-B41E-6AFAF9E67EDA}"/>
              </a:ext>
            </a:extLst>
          </p:cNvPr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5798747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5329131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6140670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6151189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6140670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6096000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6620804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74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5" grpId="0" animBg="1"/>
      <p:bldP spid="37" grpId="0" animBg="1"/>
      <p:bldP spid="39" grpId="0" animBg="1"/>
      <p:bldP spid="16" grpId="0"/>
      <p:bldP spid="43" grpId="0" animBg="1"/>
      <p:bldP spid="17" grpId="0" animBg="1"/>
      <p:bldP spid="18" grpId="0"/>
      <p:bldP spid="19" grpId="0"/>
      <p:bldP spid="51" grpId="0" animBg="1"/>
      <p:bldP spid="51" grpId="1" animBg="1"/>
      <p:bldP spid="56" grpId="0"/>
      <p:bldP spid="58" grpId="0" animBg="1"/>
      <p:bldP spid="59" grpId="0" animBg="1"/>
      <p:bldP spid="64" grpId="0"/>
      <p:bldP spid="66" grpId="0"/>
      <p:bldP spid="71" grpId="0"/>
      <p:bldP spid="73" grpId="0" animBg="1"/>
      <p:bldP spid="73" grpId="1" animBg="1"/>
      <p:bldP spid="76" grpId="0"/>
      <p:bldP spid="80" grpId="0" animBg="1"/>
      <p:bldP spid="81" grpId="0"/>
      <p:bldP spid="83" grpId="0"/>
      <p:bldP spid="85" grpId="0" animBg="1"/>
      <p:bldP spid="87" grpId="0" animBg="1"/>
      <p:bldP spid="90" grpId="0"/>
      <p:bldP spid="9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150074-4F40-4E77-ADB7-8AC300958CC4}"/>
              </a:ext>
            </a:extLst>
          </p:cNvPr>
          <p:cNvSpPr/>
          <p:nvPr/>
        </p:nvSpPr>
        <p:spPr>
          <a:xfrm>
            <a:off x="7793032" y="2399689"/>
            <a:ext cx="549416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2814CE2-54CF-4474-B41E-6AFAF9E67EDA}"/>
              </a:ext>
            </a:extLst>
          </p:cNvPr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C5BE2F-4EC5-42EE-A629-36D027F48C2D}"/>
              </a:ext>
            </a:extLst>
          </p:cNvPr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F58B82-10E8-4B4E-975F-AA4222CCE25D}"/>
              </a:ext>
            </a:extLst>
          </p:cNvPr>
          <p:cNvCxnSpPr>
            <a:cxnSpLocks/>
          </p:cNvCxnSpPr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F217AD8-1D76-46D3-81F6-B0E848FAB970}"/>
              </a:ext>
            </a:extLst>
          </p:cNvPr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89FC22D-008C-4DA1-B591-9F9873BAEC03}"/>
              </a:ext>
            </a:extLst>
          </p:cNvPr>
          <p:cNvCxnSpPr>
            <a:cxnSpLocks/>
          </p:cNvCxnSpPr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C5D5DFF-B837-4A00-A069-45BFEEA74DF4}"/>
              </a:ext>
            </a:extLst>
          </p:cNvPr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3BCE5-6128-46D9-B4D4-5CC5FD74975B}"/>
              </a:ext>
            </a:extLst>
          </p:cNvPr>
          <p:cNvCxnSpPr>
            <a:cxnSpLocks/>
          </p:cNvCxnSpPr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0CAD8E5-1F70-404E-AC67-81C007EC28C0}"/>
              </a:ext>
            </a:extLst>
          </p:cNvPr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A40C2D5-5DD2-4B50-9F1C-48848E2BCAE9}"/>
              </a:ext>
            </a:extLst>
          </p:cNvPr>
          <p:cNvCxnSpPr>
            <a:cxnSpLocks/>
          </p:cNvCxnSpPr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DD64EFA-BBF2-4613-8C1E-B8D1E2FFC224}"/>
              </a:ext>
            </a:extLst>
          </p:cNvPr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231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/>
      <p:bldP spid="83" grpId="0"/>
      <p:bldP spid="85" grpId="0" animBg="1"/>
      <p:bldP spid="87" grpId="0" animBg="1"/>
      <p:bldP spid="90" grpId="0"/>
      <p:bldP spid="91" grpId="0"/>
      <p:bldP spid="42" grpId="0"/>
      <p:bldP spid="45" grpId="0"/>
      <p:bldP spid="53" grpId="0"/>
      <p:bldP spid="57" grpId="0"/>
      <p:bldP spid="6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C5BE2F-4EC5-42EE-A629-36D027F48C2D}"/>
              </a:ext>
            </a:extLst>
          </p:cNvPr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F58B82-10E8-4B4E-975F-AA4222CCE25D}"/>
              </a:ext>
            </a:extLst>
          </p:cNvPr>
          <p:cNvCxnSpPr>
            <a:cxnSpLocks/>
          </p:cNvCxnSpPr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F217AD8-1D76-46D3-81F6-B0E848FAB970}"/>
              </a:ext>
            </a:extLst>
          </p:cNvPr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89FC22D-008C-4DA1-B591-9F9873BAEC03}"/>
              </a:ext>
            </a:extLst>
          </p:cNvPr>
          <p:cNvCxnSpPr>
            <a:cxnSpLocks/>
          </p:cNvCxnSpPr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C5D5DFF-B837-4A00-A069-45BFEEA74DF4}"/>
              </a:ext>
            </a:extLst>
          </p:cNvPr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3BCE5-6128-46D9-B4D4-5CC5FD74975B}"/>
              </a:ext>
            </a:extLst>
          </p:cNvPr>
          <p:cNvCxnSpPr>
            <a:cxnSpLocks/>
          </p:cNvCxnSpPr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0CAD8E5-1F70-404E-AC67-81C007EC28C0}"/>
              </a:ext>
            </a:extLst>
          </p:cNvPr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A40C2D5-5DD2-4B50-9F1C-48848E2BCAE9}"/>
              </a:ext>
            </a:extLst>
          </p:cNvPr>
          <p:cNvCxnSpPr>
            <a:cxnSpLocks/>
          </p:cNvCxnSpPr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DD64EFA-BBF2-4613-8C1E-B8D1E2FFC224}"/>
              </a:ext>
            </a:extLst>
          </p:cNvPr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E5C1E2FC-AB68-4E37-BB1E-5B1F5EBDBB0F}"/>
              </a:ext>
            </a:extLst>
          </p:cNvPr>
          <p:cNvSpPr/>
          <p:nvPr/>
        </p:nvSpPr>
        <p:spPr>
          <a:xfrm>
            <a:off x="6611001" y="1714501"/>
            <a:ext cx="4561496" cy="4648200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BA658CD-6410-460D-A318-3CD133B0795A}"/>
              </a:ext>
            </a:extLst>
          </p:cNvPr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16349C01-E114-4FE9-93CE-D68F71E867C2}"/>
              </a:ext>
            </a:extLst>
          </p:cNvPr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FEF225D-1F71-4459-AB7F-1A38191BFD5C}"/>
              </a:ext>
            </a:extLst>
          </p:cNvPr>
          <p:cNvCxnSpPr>
            <a:cxnSpLocks/>
            <a:stCxn id="62" idx="4"/>
            <a:endCxn id="63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菱形 67">
            <a:extLst>
              <a:ext uri="{FF2B5EF4-FFF2-40B4-BE49-F238E27FC236}">
                <a16:creationId xmlns:a16="http://schemas.microsoft.com/office/drawing/2014/main" id="{E2C25246-7E0D-4755-A91F-A1589FFB4631}"/>
              </a:ext>
            </a:extLst>
          </p:cNvPr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7D72541-BE7D-472A-880E-1C2E6B135423}"/>
              </a:ext>
            </a:extLst>
          </p:cNvPr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45F57FD-BFBF-4C96-9343-1ECBD9550CB3}"/>
              </a:ext>
            </a:extLst>
          </p:cNvPr>
          <p:cNvCxnSpPr>
            <a:cxnSpLocks/>
            <a:stCxn id="68" idx="2"/>
            <a:endCxn id="74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A5105704-33F9-4685-8E44-AFA1EE4836DA}"/>
              </a:ext>
            </a:extLst>
          </p:cNvPr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F9E557D6-233C-438C-A98C-C3B73BC9E780}"/>
              </a:ext>
            </a:extLst>
          </p:cNvPr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18DBEC7-34F8-43C8-9479-4FF121E233E1}"/>
              </a:ext>
            </a:extLst>
          </p:cNvPr>
          <p:cNvCxnSpPr>
            <a:cxnSpLocks/>
            <a:stCxn id="74" idx="2"/>
            <a:endCxn id="79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E7F0123-8D2F-46F2-AD69-4C021416C3C3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DB8365A8-D4CC-4DFB-B68B-A3BB0301EC16}"/>
              </a:ext>
            </a:extLst>
          </p:cNvPr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246869C-427B-4F0B-AA37-F883B19EB1D2}"/>
              </a:ext>
            </a:extLst>
          </p:cNvPr>
          <p:cNvSpPr/>
          <p:nvPr/>
        </p:nvSpPr>
        <p:spPr>
          <a:xfrm>
            <a:off x="7881870" y="5937927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14440C8-9F3B-4DF4-94E1-05BD85D29AE5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8178615" y="5417475"/>
            <a:ext cx="0" cy="52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415EEDF5-089D-4322-BFBD-77915F316849}"/>
              </a:ext>
            </a:extLst>
          </p:cNvPr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27D3326-9D45-46BA-BBA6-CA5374409D33}"/>
              </a:ext>
            </a:extLst>
          </p:cNvPr>
          <p:cNvCxnSpPr>
            <a:cxnSpLocks/>
            <a:stCxn id="68" idx="3"/>
            <a:endCxn id="88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2996DD4E-4D75-4AAE-A656-ADCAB655900F}"/>
              </a:ext>
            </a:extLst>
          </p:cNvPr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45E920A-6E27-46FC-BC9B-707A82403509}"/>
              </a:ext>
            </a:extLst>
          </p:cNvPr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FBE05C18-BF3F-46A4-A689-A9C1AF418F36}"/>
              </a:ext>
            </a:extLst>
          </p:cNvPr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D56FFE9D-2756-4B56-AFF9-776EE560E03C}"/>
              </a:ext>
            </a:extLst>
          </p:cNvPr>
          <p:cNvCxnSpPr>
            <a:cxnSpLocks/>
            <a:stCxn id="93" idx="3"/>
            <a:endCxn id="95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5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2" grpId="0" animBg="1"/>
      <p:bldP spid="63" grpId="0" animBg="1"/>
      <p:bldP spid="68" grpId="0" animBg="1"/>
      <p:bldP spid="69" grpId="0"/>
      <p:bldP spid="72" grpId="0"/>
      <p:bldP spid="74" grpId="0" animBg="1"/>
      <p:bldP spid="79" grpId="0" animBg="1"/>
      <p:bldP spid="84" grpId="0" animBg="1"/>
      <p:bldP spid="88" grpId="0" animBg="1"/>
      <p:bldP spid="93" grpId="0" animBg="1"/>
      <p:bldP spid="94" grpId="0"/>
      <p:bldP spid="9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C5BE2F-4EC5-42EE-A629-36D027F48C2D}"/>
              </a:ext>
            </a:extLst>
          </p:cNvPr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F58B82-10E8-4B4E-975F-AA4222CCE25D}"/>
              </a:ext>
            </a:extLst>
          </p:cNvPr>
          <p:cNvCxnSpPr>
            <a:cxnSpLocks/>
          </p:cNvCxnSpPr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F217AD8-1D76-46D3-81F6-B0E848FAB970}"/>
              </a:ext>
            </a:extLst>
          </p:cNvPr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89FC22D-008C-4DA1-B591-9F9873BAEC03}"/>
              </a:ext>
            </a:extLst>
          </p:cNvPr>
          <p:cNvCxnSpPr>
            <a:cxnSpLocks/>
          </p:cNvCxnSpPr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C5D5DFF-B837-4A00-A069-45BFEEA74DF4}"/>
              </a:ext>
            </a:extLst>
          </p:cNvPr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3BCE5-6128-46D9-B4D4-5CC5FD74975B}"/>
              </a:ext>
            </a:extLst>
          </p:cNvPr>
          <p:cNvCxnSpPr>
            <a:cxnSpLocks/>
          </p:cNvCxnSpPr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0CAD8E5-1F70-404E-AC67-81C007EC28C0}"/>
              </a:ext>
            </a:extLst>
          </p:cNvPr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A40C2D5-5DD2-4B50-9F1C-48848E2BCAE9}"/>
              </a:ext>
            </a:extLst>
          </p:cNvPr>
          <p:cNvCxnSpPr>
            <a:cxnSpLocks/>
          </p:cNvCxnSpPr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DD64EFA-BBF2-4613-8C1E-B8D1E2FFC224}"/>
              </a:ext>
            </a:extLst>
          </p:cNvPr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B0DD0360-92A5-4E0B-A305-4D2C6C636E56}"/>
              </a:ext>
            </a:extLst>
          </p:cNvPr>
          <p:cNvSpPr/>
          <p:nvPr/>
        </p:nvSpPr>
        <p:spPr>
          <a:xfrm>
            <a:off x="6611001" y="1714501"/>
            <a:ext cx="4561496" cy="4648200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041BE8D3-A941-4EAC-8892-E77952545934}"/>
              </a:ext>
            </a:extLst>
          </p:cNvPr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4A3797BE-1A50-46A8-87D1-A61A3A18BC4F}"/>
              </a:ext>
            </a:extLst>
          </p:cNvPr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0D93C1D1-61B2-48D7-8ADA-19AC26E99E75}"/>
              </a:ext>
            </a:extLst>
          </p:cNvPr>
          <p:cNvCxnSpPr>
            <a:cxnSpLocks/>
            <a:stCxn id="98" idx="4"/>
            <a:endCxn id="99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菱形 100">
            <a:extLst>
              <a:ext uri="{FF2B5EF4-FFF2-40B4-BE49-F238E27FC236}">
                <a16:creationId xmlns:a16="http://schemas.microsoft.com/office/drawing/2014/main" id="{791F5890-3642-4EDA-A809-3D69CD2099CF}"/>
              </a:ext>
            </a:extLst>
          </p:cNvPr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08366FD-8AA2-4D58-AF14-019EBB0E30DE}"/>
              </a:ext>
            </a:extLst>
          </p:cNvPr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179D540-D187-4E5F-8465-2A2D5002AB5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CD172B0-EADD-4F11-88F0-DF82918509FC}"/>
              </a:ext>
            </a:extLst>
          </p:cNvPr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1C6CE096-01F1-476F-BDA8-FD15884FD916}"/>
              </a:ext>
            </a:extLst>
          </p:cNvPr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6DCD7B68-CCBB-4077-AAB2-4452B6B1BC1D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2D9B6D3-9355-451D-8007-AFE39F2F6054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2D522B4C-A4FD-42A3-9BA1-51F25FB1E808}"/>
              </a:ext>
            </a:extLst>
          </p:cNvPr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ACA199BD-AC11-46AD-8297-77F25012508F}"/>
              </a:ext>
            </a:extLst>
          </p:cNvPr>
          <p:cNvSpPr/>
          <p:nvPr/>
        </p:nvSpPr>
        <p:spPr>
          <a:xfrm>
            <a:off x="10012574" y="5872549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7EFD094C-FA58-46CF-80D7-72D44338E269}"/>
              </a:ext>
            </a:extLst>
          </p:cNvPr>
          <p:cNvCxnSpPr>
            <a:cxnSpLocks/>
            <a:stCxn id="108" idx="2"/>
            <a:endCxn id="117" idx="0"/>
          </p:cNvCxnSpPr>
          <p:nvPr/>
        </p:nvCxnSpPr>
        <p:spPr>
          <a:xfrm>
            <a:off x="8178615" y="5417475"/>
            <a:ext cx="7419" cy="3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CEF7F31B-D373-4797-8C01-63A966FE99B5}"/>
              </a:ext>
            </a:extLst>
          </p:cNvPr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A1569B53-A08D-41DD-9761-2897D37F2972}"/>
              </a:ext>
            </a:extLst>
          </p:cNvPr>
          <p:cNvCxnSpPr>
            <a:cxnSpLocks/>
            <a:stCxn id="101" idx="3"/>
            <a:endCxn id="111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C6530A7-F24D-4C6B-803B-8309E1EC1BEB}"/>
              </a:ext>
            </a:extLst>
          </p:cNvPr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7316F03-34A4-4884-B458-9CD613E19337}"/>
              </a:ext>
            </a:extLst>
          </p:cNvPr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8BABF253-36D2-48C9-B455-3983B1C9166C}"/>
              </a:ext>
            </a:extLst>
          </p:cNvPr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9C50C31C-0FC7-45D3-ABE7-AC1E94E4863A}"/>
              </a:ext>
            </a:extLst>
          </p:cNvPr>
          <p:cNvCxnSpPr>
            <a:cxnSpLocks/>
            <a:stCxn id="113" idx="3"/>
            <a:endCxn id="115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菱形 116">
            <a:extLst>
              <a:ext uri="{FF2B5EF4-FFF2-40B4-BE49-F238E27FC236}">
                <a16:creationId xmlns:a16="http://schemas.microsoft.com/office/drawing/2014/main" id="{FBA7BD9D-D17F-4973-BF42-355784F1184E}"/>
              </a:ext>
            </a:extLst>
          </p:cNvPr>
          <p:cNvSpPr/>
          <p:nvPr/>
        </p:nvSpPr>
        <p:spPr>
          <a:xfrm>
            <a:off x="7487739" y="5793053"/>
            <a:ext cx="1396589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判断锁标示是否是自己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35154CD6-2FBB-4B05-A5CB-C4711C79EFEF}"/>
              </a:ext>
            </a:extLst>
          </p:cNvPr>
          <p:cNvCxnSpPr>
            <a:cxnSpLocks/>
            <a:stCxn id="117" idx="3"/>
            <a:endCxn id="109" idx="1"/>
          </p:cNvCxnSpPr>
          <p:nvPr/>
        </p:nvCxnSpPr>
        <p:spPr>
          <a:xfrm>
            <a:off x="8884328" y="6032647"/>
            <a:ext cx="1128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01E842E-668B-4D09-89B4-EDE507548B8E}"/>
              </a:ext>
            </a:extLst>
          </p:cNvPr>
          <p:cNvSpPr txBox="1"/>
          <p:nvPr/>
        </p:nvSpPr>
        <p:spPr>
          <a:xfrm>
            <a:off x="8526260" y="2564562"/>
            <a:ext cx="1216192" cy="26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存入线程标示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90C3AA8-7631-4ACB-B998-1EF02C6048E9}"/>
              </a:ext>
            </a:extLst>
          </p:cNvPr>
          <p:cNvSpPr txBox="1"/>
          <p:nvPr/>
        </p:nvSpPr>
        <p:spPr>
          <a:xfrm>
            <a:off x="9255604" y="577157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902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7" grpId="0" animBg="1"/>
      <p:bldP spid="119" grpId="0"/>
      <p:bldP spid="12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65261-E758-477B-99FD-6BC3B7691D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改进</a:t>
            </a:r>
            <a:r>
              <a:rPr lang="en-US" altLang="zh-CN"/>
              <a:t>Redis</a:t>
            </a:r>
            <a:r>
              <a:rPr lang="zh-CN" altLang="en-US"/>
              <a:t>的分布式锁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DF51BD-62E8-485C-9B51-944934C6D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需求：修改之前的分布式锁实现，满足：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在获取锁时存入线程标示（可以用</a:t>
            </a:r>
            <a:r>
              <a:rPr lang="en-US" altLang="zh-CN"/>
              <a:t>UUID</a:t>
            </a:r>
            <a:r>
              <a:rPr lang="zh-CN" altLang="en-US"/>
              <a:t>表示）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在释放锁时先获取锁中的线程标示，判断是否与当前线程标示一致</a:t>
            </a:r>
            <a:endParaRPr lang="en-US" altLang="zh-CN"/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如果一致则释放锁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如果不一致则不释放锁</a:t>
            </a:r>
          </a:p>
        </p:txBody>
      </p:sp>
    </p:spTree>
    <p:extLst>
      <p:ext uri="{BB962C8B-B14F-4D97-AF65-F5344CB8AC3E}">
        <p14:creationId xmlns:p14="http://schemas.microsoft.com/office/powerpoint/2010/main" val="34458903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1" y="3567944"/>
            <a:ext cx="125106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2182219" y="335122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95C12EE-9E01-43F8-8D48-F0D04A670D7D}"/>
              </a:ext>
            </a:extLst>
          </p:cNvPr>
          <p:cNvSpPr/>
          <p:nvPr/>
        </p:nvSpPr>
        <p:spPr>
          <a:xfrm>
            <a:off x="4309242" y="2396258"/>
            <a:ext cx="1891858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8" y="239780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53673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 flipH="1">
            <a:off x="2007481" y="2420373"/>
            <a:ext cx="1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099"/>
            <a:ext cx="14574" cy="233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150074-4F40-4E77-ADB7-8AC300958CC4}"/>
              </a:ext>
            </a:extLst>
          </p:cNvPr>
          <p:cNvSpPr/>
          <p:nvPr/>
        </p:nvSpPr>
        <p:spPr>
          <a:xfrm>
            <a:off x="5938340" y="2394131"/>
            <a:ext cx="1429896" cy="521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2814CE2-54CF-4474-B41E-6AFAF9E67EDA}"/>
              </a:ext>
            </a:extLst>
          </p:cNvPr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3531811" y="3567943"/>
            <a:ext cx="179732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4579291" y="335122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5798747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5329131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6140670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6151189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6140670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6096000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6620804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056DC6C-584E-4065-9DCD-04A813D18E3F}"/>
              </a:ext>
            </a:extLst>
          </p:cNvPr>
          <p:cNvCxnSpPr/>
          <p:nvPr/>
        </p:nvCxnSpPr>
        <p:spPr>
          <a:xfrm flipV="1">
            <a:off x="3266127" y="2408135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FC191ED-871C-4BEE-8923-30195683E039}"/>
              </a:ext>
            </a:extLst>
          </p:cNvPr>
          <p:cNvSpPr txBox="1"/>
          <p:nvPr/>
        </p:nvSpPr>
        <p:spPr>
          <a:xfrm>
            <a:off x="2669160" y="2677167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61B6026-0E9A-404C-99A4-C2AED483EF84}"/>
              </a:ext>
            </a:extLst>
          </p:cNvPr>
          <p:cNvCxnSpPr>
            <a:cxnSpLocks/>
          </p:cNvCxnSpPr>
          <p:nvPr/>
        </p:nvCxnSpPr>
        <p:spPr>
          <a:xfrm>
            <a:off x="3531811" y="24227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26D7EFB-D951-49EF-9025-C7BCEA44AB80}"/>
              </a:ext>
            </a:extLst>
          </p:cNvPr>
          <p:cNvSpPr txBox="1"/>
          <p:nvPr/>
        </p:nvSpPr>
        <p:spPr>
          <a:xfrm>
            <a:off x="3503630" y="31072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3409459-D934-4AE2-8E6F-16F7A69CE8D9}"/>
              </a:ext>
            </a:extLst>
          </p:cNvPr>
          <p:cNvSpPr/>
          <p:nvPr/>
        </p:nvSpPr>
        <p:spPr>
          <a:xfrm>
            <a:off x="5327553" y="3560164"/>
            <a:ext cx="36835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01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16" grpId="0"/>
      <p:bldP spid="43" grpId="0" animBg="1"/>
      <p:bldP spid="17" grpId="0" animBg="1"/>
      <p:bldP spid="18" grpId="0"/>
      <p:bldP spid="19" grpId="0"/>
      <p:bldP spid="51" grpId="0" animBg="1"/>
      <p:bldP spid="51" grpId="1" animBg="1"/>
      <p:bldP spid="56" grpId="0"/>
      <p:bldP spid="58" grpId="0" animBg="1"/>
      <p:bldP spid="59" grpId="0" animBg="1"/>
      <p:bldP spid="64" grpId="0"/>
      <p:bldP spid="66" grpId="0"/>
      <p:bldP spid="71" grpId="0"/>
      <p:bldP spid="73" grpId="0" animBg="1"/>
      <p:bldP spid="73" grpId="1" animBg="1"/>
      <p:bldP spid="76" grpId="0"/>
      <p:bldP spid="80" grpId="0" animBg="1"/>
      <p:bldP spid="81" grpId="0"/>
      <p:bldP spid="83" grpId="0"/>
      <p:bldP spid="85" grpId="0" animBg="1"/>
      <p:bldP spid="87" grpId="0" animBg="1"/>
      <p:bldP spid="90" grpId="0"/>
      <p:bldP spid="91" grpId="0"/>
      <p:bldP spid="44" grpId="0"/>
      <p:bldP spid="46" grpId="0"/>
      <p:bldP spid="4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0.4|0.2|0.5|0.4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549;#404313;#138168;#138088;#4763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5839;"/>
  <p:tag name="ISLIDE.ICON" val="#33952;#147809;#375348;#375930;#375348;#119648;#375348;#107955;#79632;#108121;#10892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5839;"/>
  <p:tag name="ISLIDE.ICON" val="#33952;#147809;#375348;#375930;#375348;#119648;#375348;#107955;#79632;#108121;#10892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77178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1F5BD3F0-5D87-4861-BA51-3465342CB7DB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02ED3621-AAF2-4677-93EB-131C0264839D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EE698A5F-5C47-43D8-A95C-489FFF6D1CA9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B97C2B19-A81A-493C-A8D2-6F038CBC31C0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B6E5A816-875F-4124-8444-9D338F39792E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79A79308-BD75-458E-99DD-327D7206FC63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F01EB967-73BC-4A21-8224-D9A1CCB47B8F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68537</TotalTime>
  <Words>15050</Words>
  <Application>Microsoft Office PowerPoint</Application>
  <PresentationFormat>宽屏</PresentationFormat>
  <Paragraphs>3664</Paragraphs>
  <Slides>207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207</vt:i4>
      </vt:variant>
    </vt:vector>
  </HeadingPairs>
  <TitlesOfParts>
    <vt:vector size="233" baseType="lpstr">
      <vt:lpstr>Alibaba PuHuiTi B</vt:lpstr>
      <vt:lpstr>Alibaba PuHuiTi M</vt:lpstr>
      <vt:lpstr>Alibaba PuHuiTi Medium</vt:lpstr>
      <vt:lpstr>Alibaba PuHuiTi R</vt:lpstr>
      <vt:lpstr>-apple-system</vt:lpstr>
      <vt:lpstr>阿里巴巴普惠体</vt:lpstr>
      <vt:lpstr>阿里巴巴普惠体 Heavy</vt:lpstr>
      <vt:lpstr>等线</vt:lpstr>
      <vt:lpstr>黑体</vt:lpstr>
      <vt:lpstr>华文楷体</vt:lpstr>
      <vt:lpstr>华文楷体</vt:lpstr>
      <vt:lpstr>Arial</vt:lpstr>
      <vt:lpstr>Calibri</vt:lpstr>
      <vt:lpstr>Courier New</vt:lpstr>
      <vt:lpstr>Open Sans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Redis企业实战</vt:lpstr>
      <vt:lpstr>今日课程介绍</vt:lpstr>
      <vt:lpstr>PowerPoint 演示文稿</vt:lpstr>
      <vt:lpstr>短信登录</vt:lpstr>
      <vt:lpstr>PowerPoint 演示文稿</vt:lpstr>
      <vt:lpstr>导入黑马点评项目</vt:lpstr>
      <vt:lpstr>导入黑马点评项目</vt:lpstr>
      <vt:lpstr>导入后端项目</vt:lpstr>
      <vt:lpstr>导入前端项目</vt:lpstr>
      <vt:lpstr>运行前端项目</vt:lpstr>
      <vt:lpstr>PowerPoint 演示文稿</vt:lpstr>
      <vt:lpstr>基于Session实现登录</vt:lpstr>
      <vt:lpstr>发送短信验证码</vt:lpstr>
      <vt:lpstr>短信验证码登录</vt:lpstr>
      <vt:lpstr>登录验证功能</vt:lpstr>
      <vt:lpstr>登录验证功能</vt:lpstr>
      <vt:lpstr>登录验证功能</vt:lpstr>
      <vt:lpstr>PowerPoint 演示文稿</vt:lpstr>
      <vt:lpstr>集群的session共享问题</vt:lpstr>
      <vt:lpstr>PowerPoint 演示文稿</vt:lpstr>
      <vt:lpstr>基于Redis实现共享session登录</vt:lpstr>
      <vt:lpstr>基于Redis实现共享session登录</vt:lpstr>
      <vt:lpstr>基于Redis实现共享session登录</vt:lpstr>
      <vt:lpstr>PowerPoint 演示文稿</vt:lpstr>
      <vt:lpstr>登录拦截器的优化</vt:lpstr>
      <vt:lpstr>登录拦截器的优化</vt:lpstr>
      <vt:lpstr>商户查询缓存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优惠券秒杀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Redis消息队列</vt:lpstr>
      <vt:lpstr>PowerPoint 演示文稿</vt:lpstr>
      <vt:lpstr>达人探店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好友关注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附近商户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用户签到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UV统计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Redis快速入门</dc:title>
  <dc:creator>zhang huyi</dc:creator>
  <cp:lastModifiedBy>晋熙 刘</cp:lastModifiedBy>
  <cp:revision>1365</cp:revision>
  <dcterms:created xsi:type="dcterms:W3CDTF">2021-12-07T01:20:23Z</dcterms:created>
  <dcterms:modified xsi:type="dcterms:W3CDTF">2023-10-08T12:55:12Z</dcterms:modified>
</cp:coreProperties>
</file>